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2" r:id="rId3"/>
    <p:sldId id="258" r:id="rId4"/>
    <p:sldId id="259" r:id="rId5"/>
    <p:sldId id="266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117694-768C-446F-8D0E-912567100AE5}" type="datetimeFigureOut">
              <a:rPr lang="ru-RU" smtClean="0"/>
              <a:t>26.10.2008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D91100-3DAF-4646-92D9-AA61DD724F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14422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3"/>
                </a:solidFill>
              </a:rPr>
              <a:t>Творительный падеж</a:t>
            </a:r>
          </a:p>
          <a:p>
            <a:pPr algn="ctr"/>
            <a:r>
              <a:rPr lang="ru-RU" sz="4800" b="1" i="1" dirty="0" smtClean="0">
                <a:solidFill>
                  <a:schemeClr val="accent3"/>
                </a:solidFill>
              </a:rPr>
              <a:t> имён существительных</a:t>
            </a:r>
            <a:endParaRPr lang="ru-RU" sz="4800" b="1" i="1" dirty="0"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7620" y="4286256"/>
            <a:ext cx="48577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accent3"/>
                </a:solidFill>
              </a:rPr>
              <a:t>Автор: О.Г. Карпенко</a:t>
            </a:r>
          </a:p>
          <a:p>
            <a:pPr algn="r"/>
            <a:r>
              <a:rPr lang="ru-RU" sz="2000" b="1" dirty="0" smtClean="0">
                <a:solidFill>
                  <a:schemeClr val="accent3"/>
                </a:solidFill>
              </a:rPr>
              <a:t>             учитель начальных классов</a:t>
            </a:r>
          </a:p>
          <a:p>
            <a:pPr algn="r"/>
            <a:r>
              <a:rPr lang="ru-RU" sz="2000" b="1" dirty="0" smtClean="0">
                <a:solidFill>
                  <a:schemeClr val="accent3"/>
                </a:solidFill>
              </a:rPr>
              <a:t>МОУ «СОШ №5»</a:t>
            </a:r>
          </a:p>
          <a:p>
            <a:pPr algn="r"/>
            <a:r>
              <a:rPr lang="ru-RU" sz="2000" b="1" dirty="0" smtClean="0">
                <a:solidFill>
                  <a:schemeClr val="accent3"/>
                </a:solidFill>
              </a:rPr>
              <a:t> ст. Тбилисской</a:t>
            </a:r>
          </a:p>
          <a:p>
            <a:pPr algn="r"/>
            <a:r>
              <a:rPr lang="ru-RU" sz="2000" b="1" dirty="0" smtClean="0">
                <a:solidFill>
                  <a:schemeClr val="accent3"/>
                </a:solidFill>
              </a:rPr>
              <a:t>Краснодарского края</a:t>
            </a:r>
          </a:p>
          <a:p>
            <a:endParaRPr lang="ru-RU" dirty="0"/>
          </a:p>
        </p:txBody>
      </p:sp>
      <p:pic>
        <p:nvPicPr>
          <p:cNvPr id="2050" name="Picture 2" descr="ли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928662" cy="104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листь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371" y="3429000"/>
            <a:ext cx="513732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000108"/>
            <a:ext cx="835824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Цель урока: 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solidFill>
                  <a:srgbClr val="CC3300"/>
                </a:solidFill>
              </a:rPr>
              <a:t>познакомиться с особенностями      творительного падежа;</a:t>
            </a:r>
          </a:p>
          <a:p>
            <a:endParaRPr lang="ru-RU" sz="1400" b="1" i="1" dirty="0" smtClean="0">
              <a:solidFill>
                <a:srgbClr val="CC3300"/>
              </a:solidFill>
            </a:endParaRPr>
          </a:p>
          <a:p>
            <a:pPr>
              <a:buFontTx/>
              <a:buChar char="-"/>
            </a:pPr>
            <a:r>
              <a:rPr lang="ru-RU" sz="3200" b="1" i="1" dirty="0" smtClean="0">
                <a:solidFill>
                  <a:srgbClr val="CC3300"/>
                </a:solidFill>
              </a:rPr>
              <a:t> развивать орфографическую зоркость</a:t>
            </a:r>
            <a:r>
              <a:rPr lang="ru-RU" sz="3200" dirty="0" smtClean="0">
                <a:solidFill>
                  <a:srgbClr val="CC3300"/>
                </a:solidFill>
              </a:rPr>
              <a:t>.</a:t>
            </a:r>
            <a:endParaRPr lang="ru-RU" sz="3200" dirty="0">
              <a:solidFill>
                <a:srgbClr val="CC3300"/>
              </a:solidFill>
            </a:endParaRPr>
          </a:p>
        </p:txBody>
      </p:sp>
      <p:pic>
        <p:nvPicPr>
          <p:cNvPr id="3074" name="Picture 2" descr="листья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500438"/>
            <a:ext cx="2598744" cy="285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дорога, чёрный, двадцать, одиннадцать, коллектив, пассажир, аллея, библиотека.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3" name="Picture 3" descr="листья"/>
          <p:cNvPicPr>
            <a:picLocks noChangeAspect="1" noChangeArrowheads="1"/>
          </p:cNvPicPr>
          <p:nvPr/>
        </p:nvPicPr>
        <p:blipFill>
          <a:blip r:embed="rId2"/>
          <a:srcRect l="50646"/>
          <a:stretch>
            <a:fillRect/>
          </a:stretch>
        </p:blipFill>
        <p:spPr bwMode="auto">
          <a:xfrm>
            <a:off x="1714480" y="0"/>
            <a:ext cx="621510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14678" y="357166"/>
            <a:ext cx="3102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Словарь: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72866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solidFill>
                  <a:srgbClr val="002060"/>
                </a:solidFill>
              </a:rPr>
              <a:t>Любуюсь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sz="4400" i="1" dirty="0" smtClean="0">
                <a:solidFill>
                  <a:srgbClr val="002060"/>
                </a:solidFill>
              </a:rPr>
              <a:t>                         играю </a:t>
            </a:r>
            <a:r>
              <a:rPr lang="ru-RU" sz="4400" i="1" dirty="0" smtClean="0">
                <a:solidFill>
                  <a:srgbClr val="FF0000"/>
                </a:solidFill>
              </a:rPr>
              <a:t>с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sz="4400" i="1" dirty="0" smtClean="0">
                <a:solidFill>
                  <a:srgbClr val="002060"/>
                </a:solidFill>
              </a:rPr>
              <a:t>сижу </a:t>
            </a:r>
            <a:r>
              <a:rPr lang="ru-RU" sz="4400" i="1" dirty="0" smtClean="0">
                <a:solidFill>
                  <a:srgbClr val="FF0000"/>
                </a:solidFill>
              </a:rPr>
              <a:t>за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sz="4400" i="1" dirty="0" smtClean="0">
                <a:solidFill>
                  <a:srgbClr val="002060"/>
                </a:solidFill>
              </a:rPr>
              <a:t>                     растёт </a:t>
            </a:r>
            <a:r>
              <a:rPr lang="ru-RU" sz="4400" i="1" dirty="0" smtClean="0">
                <a:solidFill>
                  <a:srgbClr val="FF0000"/>
                </a:solidFill>
              </a:rPr>
              <a:t>под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sz="4400" i="1" dirty="0">
                <a:solidFill>
                  <a:srgbClr val="002060"/>
                </a:solidFill>
              </a:rPr>
              <a:t>л</a:t>
            </a:r>
            <a:r>
              <a:rPr lang="ru-RU" sz="4400" i="1" dirty="0" smtClean="0">
                <a:solidFill>
                  <a:srgbClr val="002060"/>
                </a:solidFill>
              </a:rPr>
              <a:t>ечу </a:t>
            </a:r>
            <a:r>
              <a:rPr lang="ru-RU" sz="4400" i="1" dirty="0" smtClean="0">
                <a:solidFill>
                  <a:srgbClr val="FF0000"/>
                </a:solidFill>
              </a:rPr>
              <a:t>над 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sz="4400" i="1" dirty="0" smtClean="0">
                <a:solidFill>
                  <a:srgbClr val="002060"/>
                </a:solidFill>
              </a:rPr>
              <a:t>            </a:t>
            </a:r>
            <a:r>
              <a:rPr lang="ru-RU" sz="4400" i="1" dirty="0">
                <a:solidFill>
                  <a:srgbClr val="002060"/>
                </a:solidFill>
              </a:rPr>
              <a:t>п</a:t>
            </a:r>
            <a:r>
              <a:rPr lang="ru-RU" sz="4400" i="1" dirty="0" smtClean="0">
                <a:solidFill>
                  <a:srgbClr val="002060"/>
                </a:solidFill>
              </a:rPr>
              <a:t>оложил </a:t>
            </a:r>
            <a:r>
              <a:rPr lang="ru-RU" sz="4400" i="1" dirty="0" smtClean="0">
                <a:solidFill>
                  <a:srgbClr val="FF0000"/>
                </a:solidFill>
              </a:rPr>
              <a:t>между</a:t>
            </a:r>
            <a:endParaRPr lang="ru-RU" sz="44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1\Мои документы\Карпенко О.Г\Мои рисунки\ЧЕЛОВЕЧКИ\105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42852"/>
            <a:ext cx="1357322" cy="1357322"/>
          </a:xfrm>
          <a:prstGeom prst="rect">
            <a:avLst/>
          </a:prstGeom>
          <a:noFill/>
        </p:spPr>
      </p:pic>
      <p:pic>
        <p:nvPicPr>
          <p:cNvPr id="1027" name="Picture 3" descr="C:\Documents and Settings\1\Мои документы\Карпенко О.Г\Мои рисунки\собаки\72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714356"/>
            <a:ext cx="1428760" cy="1428760"/>
          </a:xfrm>
          <a:prstGeom prst="rect">
            <a:avLst/>
          </a:prstGeom>
          <a:noFill/>
        </p:spPr>
      </p:pic>
      <p:pic>
        <p:nvPicPr>
          <p:cNvPr id="1028" name="Picture 4" descr="C:\Documents and Settings\1\Мои документы\Карпенко О.Г\Мои рисунки\СОЛНЫШКИ\111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2714620"/>
            <a:ext cx="1495426" cy="1495426"/>
          </a:xfrm>
          <a:prstGeom prst="rect">
            <a:avLst/>
          </a:prstGeom>
          <a:noFill/>
        </p:spPr>
      </p:pic>
      <p:pic>
        <p:nvPicPr>
          <p:cNvPr id="1029" name="Picture 5" descr="C:\Documents and Settings\1\Мои документы\Карпенко О.Г\Мои рисунки\степь\020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3929066"/>
            <a:ext cx="1785950" cy="1207468"/>
          </a:xfrm>
          <a:prstGeom prst="rect">
            <a:avLst/>
          </a:prstGeom>
          <a:noFill/>
        </p:spPr>
      </p:pic>
      <p:pic>
        <p:nvPicPr>
          <p:cNvPr id="1030" name="Picture 6" descr="C:\Documents and Settings\1\Мои документы\Карпенко О.Г\Мои рисунки\школа\p00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2071678"/>
            <a:ext cx="1225175" cy="1171573"/>
          </a:xfrm>
          <a:prstGeom prst="rect">
            <a:avLst/>
          </a:prstGeom>
          <a:noFill/>
        </p:spPr>
      </p:pic>
      <p:pic>
        <p:nvPicPr>
          <p:cNvPr id="1031" name="Picture 7" descr="C:\Documents and Settings\1\Мои документы\Карпенко О.Г\Мои рисунки\ЧЕЛОВЕЧКИ\1089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4714884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7143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Творительный падеж отвечает на вопросы </a:t>
            </a:r>
            <a:r>
              <a:rPr lang="ru-RU" sz="4000" i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КЕМ? ЧЕМ?</a:t>
            </a: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Употребляется с предлогами: </a:t>
            </a:r>
            <a:r>
              <a:rPr lang="ru-RU" sz="4000" b="1" i="1" dirty="0" smtClean="0">
                <a:solidFill>
                  <a:srgbClr val="FF0000"/>
                </a:solidFill>
              </a:rPr>
              <a:t>С, ЗА, ПОД, НАД, МЕЖДУ</a:t>
            </a:r>
            <a:r>
              <a:rPr lang="ru-RU" sz="2800" b="1" i="1" dirty="0" smtClean="0">
                <a:solidFill>
                  <a:srgbClr val="FF0000"/>
                </a:solidFill>
              </a:rPr>
              <a:t>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3" name="Picture 2" descr="ли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363081">
            <a:off x="6896159" y="4781312"/>
            <a:ext cx="1356757" cy="152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57166"/>
            <a:ext cx="6572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Растёт на дереве, 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жил за рекой, 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шли по дороге,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 запивал молоком, 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поставил на стол, 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выехал из дома, 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залез под диван, 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мечтаю о походе, 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пришёл с другом</a:t>
            </a:r>
            <a:r>
              <a:rPr lang="ru-RU" sz="3200" i="1" dirty="0" smtClean="0">
                <a:solidFill>
                  <a:srgbClr val="002060"/>
                </a:solidFill>
              </a:rPr>
              <a:t>.</a:t>
            </a:r>
            <a:endParaRPr lang="ru-RU" sz="3200" i="1" dirty="0">
              <a:solidFill>
                <a:srgbClr val="002060"/>
              </a:solidFill>
            </a:endParaRPr>
          </a:p>
        </p:txBody>
      </p:sp>
      <p:pic>
        <p:nvPicPr>
          <p:cNvPr id="3" name="Picture 2" descr="листья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849641">
            <a:off x="5850536" y="150022"/>
            <a:ext cx="2950064" cy="323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7429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chemeClr val="accent3">
                    <a:lumMod val="75000"/>
                  </a:schemeClr>
                </a:solidFill>
              </a:rPr>
              <a:t>П_ля</a:t>
            </a:r>
            <a:r>
              <a:rPr lang="ru-RU" sz="3600" b="1" i="1" dirty="0" smtClean="0">
                <a:solidFill>
                  <a:srgbClr val="002060"/>
                </a:solidFill>
              </a:rPr>
              <a:t> 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_пустели</a:t>
            </a:r>
            <a:r>
              <a:rPr lang="ru-RU" sz="3600" b="1" i="1" dirty="0" smtClean="0">
                <a:solidFill>
                  <a:srgbClr val="002060"/>
                </a:solidFill>
              </a:rPr>
              <a:t>.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Цв_ты</a:t>
            </a:r>
            <a:r>
              <a:rPr lang="ru-RU" sz="3600" b="1" i="1" dirty="0" smtClean="0">
                <a:solidFill>
                  <a:srgbClr val="002060"/>
                </a:solidFill>
              </a:rPr>
              <a:t> исчезли. Ж_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лтая</a:t>
            </a:r>
            <a:r>
              <a:rPr lang="ru-RU" sz="3600" b="1" i="1" dirty="0" smtClean="0">
                <a:solidFill>
                  <a:srgbClr val="002060"/>
                </a:solidFill>
              </a:rPr>
              <a:t> 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тр_ва</a:t>
            </a:r>
            <a:r>
              <a:rPr lang="ru-RU" sz="3600" b="1" i="1" dirty="0" smtClean="0">
                <a:solidFill>
                  <a:srgbClr val="002060"/>
                </a:solidFill>
              </a:rPr>
              <a:t> клонится к 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земле.</a:t>
            </a:r>
            <a:r>
              <a:rPr lang="ru-RU" sz="3600" b="1" i="1" baseline="30000" dirty="0" smtClean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Одна только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оз_мь</a:t>
            </a:r>
            <a:r>
              <a:rPr lang="ru-RU" sz="3600" b="1" i="1" dirty="0" smtClean="0">
                <a:solidFill>
                  <a:srgbClr val="002060"/>
                </a:solidFill>
              </a:rPr>
              <a:t> поднимается ровным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з_лёным</a:t>
            </a:r>
            <a:r>
              <a:rPr lang="ru-RU" sz="3600" b="1" i="1" dirty="0" smtClean="0">
                <a:solidFill>
                  <a:srgbClr val="002060"/>
                </a:solidFill>
              </a:rPr>
              <a:t>  </a:t>
            </a:r>
            <a:r>
              <a:rPr lang="ru-RU" sz="3600" b="1" i="1" dirty="0" err="1" smtClean="0">
                <a:solidFill>
                  <a:schemeClr val="accent3">
                    <a:lumMod val="75000"/>
                  </a:schemeClr>
                </a:solidFill>
              </a:rPr>
              <a:t>к_вром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" name="Picture 3" descr="листья"/>
          <p:cNvPicPr>
            <a:picLocks noChangeAspect="1" noChangeArrowheads="1"/>
          </p:cNvPicPr>
          <p:nvPr/>
        </p:nvPicPr>
        <p:blipFill>
          <a:blip r:embed="rId2"/>
          <a:srcRect t="2273" r="45889"/>
          <a:stretch>
            <a:fillRect/>
          </a:stretch>
        </p:blipFill>
        <p:spPr bwMode="auto">
          <a:xfrm rot="18951864">
            <a:off x="391378" y="3534667"/>
            <a:ext cx="277986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500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rgbClr val="002060"/>
                </a:solidFill>
              </a:rPr>
              <a:t>П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о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ля</a:t>
            </a:r>
            <a:r>
              <a:rPr lang="ru-RU" sz="3600" b="1" i="1" baseline="30000" dirty="0" err="1" smtClean="0">
                <a:solidFill>
                  <a:srgbClr val="002060"/>
                </a:solidFill>
              </a:rPr>
              <a:t>им.п</a:t>
            </a:r>
            <a:r>
              <a:rPr lang="ru-RU" sz="3600" b="1" i="1" baseline="30000" dirty="0" smtClean="0">
                <a:solidFill>
                  <a:srgbClr val="002060"/>
                </a:solidFill>
              </a:rPr>
              <a:t>.</a:t>
            </a:r>
            <a:r>
              <a:rPr lang="ru-RU" sz="3600" b="1" i="1" dirty="0" smtClean="0">
                <a:solidFill>
                  <a:srgbClr val="002060"/>
                </a:solidFill>
              </a:rPr>
              <a:t>  </a:t>
            </a:r>
            <a:r>
              <a:rPr lang="ru-RU" sz="3600" b="1" i="1" dirty="0">
                <a:solidFill>
                  <a:srgbClr val="FF0000"/>
                </a:solidFill>
              </a:rPr>
              <a:t>о</a:t>
            </a:r>
            <a:r>
              <a:rPr lang="ru-RU" sz="3600" b="1" i="1" dirty="0" smtClean="0">
                <a:solidFill>
                  <a:srgbClr val="002060"/>
                </a:solidFill>
              </a:rPr>
              <a:t>пустели. Цв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>
                <a:solidFill>
                  <a:srgbClr val="002060"/>
                </a:solidFill>
              </a:rPr>
              <a:t>ты исчезли. Ж</a:t>
            </a:r>
            <a:r>
              <a:rPr lang="ru-RU" sz="3600" b="1" i="1" dirty="0" smtClean="0">
                <a:solidFill>
                  <a:srgbClr val="FF0000"/>
                </a:solidFill>
              </a:rPr>
              <a:t>ё</a:t>
            </a:r>
            <a:r>
              <a:rPr lang="ru-RU" sz="3600" b="1" i="1" dirty="0" smtClean="0">
                <a:solidFill>
                  <a:srgbClr val="002060"/>
                </a:solidFill>
              </a:rPr>
              <a:t>лтая  тр</a:t>
            </a:r>
            <a:r>
              <a:rPr lang="ru-RU" sz="3600" b="1" i="1" dirty="0" smtClean="0">
                <a:solidFill>
                  <a:srgbClr val="FF0000"/>
                </a:solidFill>
              </a:rPr>
              <a:t>а</a:t>
            </a:r>
            <a:r>
              <a:rPr lang="ru-RU" sz="3600" b="1" i="1" dirty="0" smtClean="0">
                <a:solidFill>
                  <a:srgbClr val="002060"/>
                </a:solidFill>
              </a:rPr>
              <a:t>ва клонится к земле</a:t>
            </a:r>
            <a:r>
              <a:rPr lang="ru-RU" sz="3600" b="1" i="1" baseline="30000" dirty="0" smtClean="0">
                <a:solidFill>
                  <a:srgbClr val="002060"/>
                </a:solidFill>
              </a:rPr>
              <a:t>д.п.4</a:t>
            </a:r>
            <a:r>
              <a:rPr lang="ru-RU" sz="3600" b="1" i="1" dirty="0" smtClean="0">
                <a:solidFill>
                  <a:srgbClr val="002060"/>
                </a:solidFill>
              </a:rPr>
              <a:t> Одна только оз</a:t>
            </a:r>
            <a:r>
              <a:rPr lang="ru-RU" sz="3600" b="1" i="1" dirty="0" smtClean="0">
                <a:solidFill>
                  <a:srgbClr val="FF0000"/>
                </a:solidFill>
              </a:rPr>
              <a:t>и</a:t>
            </a:r>
            <a:r>
              <a:rPr lang="ru-RU" sz="3600" b="1" i="1" dirty="0" smtClean="0">
                <a:solidFill>
                  <a:srgbClr val="002060"/>
                </a:solidFill>
              </a:rPr>
              <a:t>мь поднимается ровным з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>
                <a:solidFill>
                  <a:srgbClr val="002060"/>
                </a:solidFill>
              </a:rPr>
              <a:t>лёным 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к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о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вром.</a:t>
            </a:r>
            <a:r>
              <a:rPr lang="ru-RU" sz="3600" b="1" i="1" baseline="50000" dirty="0" err="1" smtClean="0">
                <a:solidFill>
                  <a:srgbClr val="002060"/>
                </a:solidFill>
              </a:rPr>
              <a:t>т.п</a:t>
            </a:r>
            <a:r>
              <a:rPr lang="ru-RU" sz="3600" b="1" i="1" baseline="50000" dirty="0" smtClean="0">
                <a:solidFill>
                  <a:srgbClr val="002060"/>
                </a:solidFill>
              </a:rPr>
              <a:t>.</a:t>
            </a:r>
            <a:endParaRPr lang="ru-RU" sz="3600" baseline="50000" dirty="0">
              <a:solidFill>
                <a:srgbClr val="002060"/>
              </a:solidFill>
            </a:endParaRPr>
          </a:p>
        </p:txBody>
      </p:sp>
      <p:pic>
        <p:nvPicPr>
          <p:cNvPr id="3" name="Picture 3" descr="листья"/>
          <p:cNvPicPr>
            <a:picLocks noChangeAspect="1" noChangeArrowheads="1"/>
          </p:cNvPicPr>
          <p:nvPr/>
        </p:nvPicPr>
        <p:blipFill>
          <a:blip r:embed="rId2"/>
          <a:srcRect l="50646"/>
          <a:stretch>
            <a:fillRect/>
          </a:stretch>
        </p:blipFill>
        <p:spPr bwMode="auto">
          <a:xfrm>
            <a:off x="1928794" y="-1285908"/>
            <a:ext cx="6215106" cy="721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ли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019402">
            <a:off x="591766" y="202292"/>
            <a:ext cx="2061655" cy="23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714744" y="500042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Д/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з</a:t>
            </a:r>
            <a:r>
              <a:rPr lang="ru-RU" sz="3200" b="1" i="1" dirty="0" smtClean="0">
                <a:solidFill>
                  <a:srgbClr val="FF0000"/>
                </a:solidFill>
              </a:rPr>
              <a:t>: стр. 65 упр.140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928934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Сегодня на </a:t>
            </a:r>
            <a:r>
              <a:rPr lang="ru-RU" sz="3600" b="1" i="1" smtClean="0">
                <a:solidFill>
                  <a:srgbClr val="002060"/>
                </a:solidFill>
              </a:rPr>
              <a:t>уроке я</a:t>
            </a:r>
            <a:endParaRPr lang="ru-RU" sz="3600" b="1" i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3600" b="1" i="1" dirty="0" smtClean="0">
                <a:solidFill>
                  <a:srgbClr val="002060"/>
                </a:solidFill>
              </a:rPr>
              <a:t> узнал новое….</a:t>
            </a:r>
          </a:p>
          <a:p>
            <a:pPr>
              <a:buFontTx/>
              <a:buChar char="-"/>
            </a:pPr>
            <a:r>
              <a:rPr lang="ru-RU" sz="3600" b="1" i="1" dirty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повторил…</a:t>
            </a:r>
          </a:p>
          <a:p>
            <a:pPr>
              <a:buFontTx/>
              <a:buChar char="-"/>
            </a:pPr>
            <a:r>
              <a:rPr lang="ru-RU" sz="3600" b="1" i="1" dirty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испытал затруднения в….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174</TotalTime>
  <Words>195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сош 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карпхиж</dc:creator>
  <cp:lastModifiedBy>карпхиж</cp:lastModifiedBy>
  <cp:revision>18</cp:revision>
  <dcterms:created xsi:type="dcterms:W3CDTF">2008-10-26T18:50:08Z</dcterms:created>
  <dcterms:modified xsi:type="dcterms:W3CDTF">2008-10-26T21:44:35Z</dcterms:modified>
</cp:coreProperties>
</file>