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8"/>
  </p:notesMasterIdLst>
  <p:sldIdLst>
    <p:sldId id="258" r:id="rId3"/>
    <p:sldId id="275" r:id="rId4"/>
    <p:sldId id="299" r:id="rId5"/>
    <p:sldId id="300" r:id="rId6"/>
    <p:sldId id="301" r:id="rId7"/>
    <p:sldId id="302" r:id="rId8"/>
    <p:sldId id="283" r:id="rId9"/>
    <p:sldId id="307" r:id="rId10"/>
    <p:sldId id="306" r:id="rId11"/>
    <p:sldId id="308" r:id="rId12"/>
    <p:sldId id="311" r:id="rId13"/>
    <p:sldId id="315" r:id="rId14"/>
    <p:sldId id="309" r:id="rId15"/>
    <p:sldId id="310" r:id="rId16"/>
    <p:sldId id="29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D0A"/>
    <a:srgbClr val="E62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2" autoAdjust="0"/>
    <p:restoredTop sz="94660" autoAdjust="0"/>
  </p:normalViewPr>
  <p:slideViewPr>
    <p:cSldViewPr>
      <p:cViewPr varScale="1">
        <p:scale>
          <a:sx n="112" d="100"/>
          <a:sy n="112" d="100"/>
        </p:scale>
        <p:origin x="109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E32A48-ADE4-4375-B424-E0D36A734603}" type="datetimeFigureOut">
              <a:rPr lang="ru-RU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DA2300-F4BA-4777-9676-804CC106C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94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Redtitl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038601"/>
            <a:ext cx="6324600" cy="609600"/>
          </a:xfrm>
        </p:spPr>
        <p:txBody>
          <a:bodyPr/>
          <a:lstStyle>
            <a:lvl1pPr algn="r"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5867400" cy="609600"/>
          </a:xfrm>
        </p:spPr>
        <p:txBody>
          <a:bodyPr/>
          <a:lstStyle>
            <a:lvl1pPr marL="0" indent="0" algn="r">
              <a:buNone/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CAE5F-8627-495E-A144-62C22AD88A9A}" type="datetimeFigureOut">
              <a:rPr lang="ru-RU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60F96-94CC-4E0F-80AF-C6D29E3C4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13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1EF9F-B6BE-42FA-98EC-8E7D4A81231A}" type="datetimeFigureOut">
              <a:rPr lang="ru-RU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83C6-0B77-4656-B8C6-ABB4FD8F4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58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8FDD7-1E96-47E2-8E1C-47909DCC1AF8}" type="datetimeFigureOut">
              <a:rPr lang="ru-RU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EFDE1-A273-445A-9F0F-6EEA118C3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6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7A5B5-76AC-49E6-915E-389922C77702}" type="datetimeFigureOut">
              <a:rPr lang="ru-RU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2A3CB-6CB6-46A4-8B8C-15DAC0BE0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89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D5E6D-B065-4CD0-AD94-255F5CDBB087}" type="datetimeFigureOut">
              <a:rPr lang="ru-RU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56558-380B-4A81-BC65-BD7C20688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2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E0626-704F-413B-9987-EAFD0FD4EC0D}" type="datetimeFigureOut">
              <a:rPr lang="ru-RU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BF44-F6C1-409D-BF8D-CDF5A7197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21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5C2AF-04A0-4D09-86E9-4F4ED97524C4}" type="datetimeFigureOut">
              <a:rPr lang="ru-RU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3C976-0F9C-441D-BA54-1F3D20924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16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7A811-2363-496B-ADDE-3A33737992CA}" type="datetimeFigureOut">
              <a:rPr lang="ru-RU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BAD5F-286D-4310-B8A3-FCBD3B6D3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39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E3136-2011-4D2C-BB75-301A2AB8629E}" type="datetimeFigureOut">
              <a:rPr lang="ru-RU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841F8-E259-4AAE-B082-F326302F8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84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BAC65-FD54-460D-8F8E-DD90239A52DD}" type="datetimeFigureOut">
              <a:rPr lang="ru-RU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AC8CE-35CB-427F-AB1F-37ADE3E47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25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DF08-7D41-4B83-8BBD-93F307E35700}" type="datetimeFigureOut">
              <a:rPr lang="ru-RU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415BB-CD82-44A2-A4A4-9FF5DB593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7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ARed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5FBA5A-C1EB-4CAD-A003-4318F18E931B}" type="datetimeFigureOut">
              <a:rPr lang="ru-RU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2174A2-B9F4-4196-ADE9-91B15BCD0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400" b="1" kern="1200">
          <a:solidFill>
            <a:srgbClr val="17375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Dogovor_vzaimsotrud_Theatr.pdf" TargetMode="External"/><Relationship Id="rId7" Type="http://schemas.openxmlformats.org/officeDocument/2006/relationships/hyperlink" Target="&#1084;&#1086;&#1085;&#1080;&#1090;&#1086;&#1088;&#1080;&#1085;&#1075;_&#1087;&#1088;&#1080;&#1083;&#1086;&#1078;&#1077;&#1085;&#1080;&#1103;_&#1076;&#1080;&#1072;&#1075;&#1088;&#1072;&#1084;&#1084;&#1099;_&#1074;&#1085;&#1077;&#1091;&#1088;&#1086;&#1095;&#1085;&#1072;&#1103;%20&#1076;&#1077;&#1103;&#1090;&#1077;&#1083;&#1100;&#1085;&#1086;&#1089;&#1090;&#1100;.xlsx" TargetMode="External"/><Relationship Id="rId2" Type="http://schemas.openxmlformats.org/officeDocument/2006/relationships/hyperlink" Target="&#1076;&#1086;&#1083;&#1078;&#1085;&#1086;&#1089;&#1090;&#1085;&#1072;&#1103;%20&#1080;&#1085;&#1089;&#1090;&#1088;&#1091;&#1082;&#1094;&#1080;&#1103;%20&#1082;&#1086;&#1086;&#1088;&#1076;&#1080;&#1085;&#1072;&#1090;&#1086;&#1088;&#1072;%20&#1089;&#1077;&#1090;&#1077;&#1074;&#1086;&#1075;&#1086;%20&#1074;&#1079;&#1072;&#1080;&#1084;&#1086;&#1076;&#1077;&#1081;&#1089;&#1090;&#1074;&#1080;&#1103;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59;&#1095;&#1072;&#1089;&#1090;&#1080;&#1077;%20&#1091;&#1095;&#1072;&#1097;&#1080;&#1093;&#1089;&#1103;%20_2012-2013.docx" TargetMode="External"/><Relationship Id="rId5" Type="http://schemas.openxmlformats.org/officeDocument/2006/relationships/hyperlink" Target="&#1055;&#1077;&#1088;&#1089;&#1087;&#1077;&#1082;&#1090;&#1080;&#1074;&#1085;&#1099;&#1081;%20&#1087;&#1083;&#1072;&#1085;%20&#1074;&#1085;&#1077;&#1091;&#1088;&#1086;&#1095;&#1085;&#1086;&#1081;%20&#1076;&#1077;&#1103;&#1090;&#1077;&#1083;&#1100;&#1085;&#1086;&#1089;&#1090;&#1080;%202011-2015.docx" TargetMode="External"/><Relationship Id="rId4" Type="http://schemas.openxmlformats.org/officeDocument/2006/relationships/hyperlink" Target="&#1055;&#1083;&#1072;&#1085;%20&#1074;&#1085;&#1077;&#1091;&#1088;&#1086;&#1095;&#1085;&#1086;&#1081;%20&#1076;&#1077;&#1103;&#1090;&#1077;&#1083;&#1100;&#1085;&#1086;&#1089;&#1090;&#1080;%202013_2014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971550" y="2852738"/>
            <a:ext cx="7812088" cy="3024187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rgbClr val="17375E"/>
                </a:solidFill>
              </a:rPr>
              <a:t>Внеурочная деятельность в начальной школе</a:t>
            </a:r>
            <a:endParaRPr altLang="ru-RU" sz="3200" dirty="0" smtClean="0">
              <a:solidFill>
                <a:srgbClr val="17375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3213" y="5805488"/>
            <a:ext cx="5867400" cy="6096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Докладчик: заместитель директора по УВР (начальная школа ) </a:t>
            </a:r>
            <a:r>
              <a:rPr lang="ru-RU" dirty="0" err="1" smtClean="0">
                <a:solidFill>
                  <a:schemeClr val="tx1"/>
                </a:solidFill>
              </a:rPr>
              <a:t>Солодянкина</a:t>
            </a:r>
            <a:r>
              <a:rPr lang="ru-RU" dirty="0" smtClean="0">
                <a:solidFill>
                  <a:schemeClr val="tx1"/>
                </a:solidFill>
              </a:rPr>
              <a:t> С.Ю.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651500" y="1412875"/>
            <a:ext cx="3275013" cy="609600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ГБОУ Российская гимназия при Государственном Русском музее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Образцы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81010"/>
            <a:ext cx="3456384" cy="534433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3413847" cy="4968552"/>
          </a:xfrm>
        </p:spPr>
      </p:pic>
    </p:spTree>
    <p:extLst>
      <p:ext uri="{BB962C8B-B14F-4D97-AF65-F5344CB8AC3E}">
        <p14:creationId xmlns:p14="http://schemas.microsoft.com/office/powerpoint/2010/main" val="772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Образцы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124744"/>
            <a:ext cx="3594340" cy="50014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40768"/>
            <a:ext cx="4038600" cy="4699883"/>
          </a:xfrm>
        </p:spPr>
      </p:pic>
    </p:spTree>
    <p:extLst>
      <p:ext uri="{BB962C8B-B14F-4D97-AF65-F5344CB8AC3E}">
        <p14:creationId xmlns:p14="http://schemas.microsoft.com/office/powerpoint/2010/main" val="182681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Образцы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038600" cy="415958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84785"/>
            <a:ext cx="4540696" cy="4092442"/>
          </a:xfrm>
        </p:spPr>
      </p:pic>
    </p:spTree>
    <p:extLst>
      <p:ext uri="{BB962C8B-B14F-4D97-AF65-F5344CB8AC3E}">
        <p14:creationId xmlns:p14="http://schemas.microsoft.com/office/powerpoint/2010/main" val="355201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внеурочной деятельности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198473"/>
              </p:ext>
            </p:extLst>
          </p:nvPr>
        </p:nvGraphicFramePr>
        <p:xfrm>
          <a:off x="1475656" y="2386020"/>
          <a:ext cx="5616624" cy="3067448"/>
        </p:xfrm>
        <a:graphic>
          <a:graphicData uri="http://schemas.openxmlformats.org/drawingml/2006/table">
            <a:tbl>
              <a:tblPr firstRow="1" firstCol="1" bandRow="1"/>
              <a:tblGrid>
                <a:gridCol w="2736304"/>
                <a:gridCol w="504056"/>
                <a:gridCol w="571166"/>
                <a:gridCol w="580962"/>
                <a:gridCol w="648072"/>
                <a:gridCol w="576064"/>
              </a:tblGrid>
              <a:tr h="1114988"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47"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Физкультурно-спортивное и оздоровительное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34"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Общекультурное направление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52"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Общеинтеллектуальное направление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935"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Духовно-нравственное направление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34"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деятельность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676"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23"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2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6159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87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04800"/>
            <a:ext cx="8147248" cy="819944"/>
          </a:xfrm>
        </p:spPr>
        <p:txBody>
          <a:bodyPr/>
          <a:lstStyle/>
          <a:p>
            <a:r>
              <a:rPr lang="ru-RU" sz="2800" dirty="0"/>
              <a:t>Учебный план внеурочной деятельности в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1-4  </a:t>
            </a:r>
            <a:r>
              <a:rPr lang="ru-RU" sz="2800" dirty="0"/>
              <a:t>классах на 2014-2015 учебный год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309883"/>
              </p:ext>
            </p:extLst>
          </p:nvPr>
        </p:nvGraphicFramePr>
        <p:xfrm>
          <a:off x="1187624" y="1147812"/>
          <a:ext cx="6768751" cy="5671513"/>
        </p:xfrm>
        <a:graphic>
          <a:graphicData uri="http://schemas.openxmlformats.org/drawingml/2006/table">
            <a:tbl>
              <a:tblPr firstRow="1" firstCol="1" bandRow="1"/>
              <a:tblGrid>
                <a:gridCol w="2871909"/>
                <a:gridCol w="1101026"/>
                <a:gridCol w="1101026"/>
                <a:gridCol w="847395"/>
                <a:gridCol w="847395"/>
              </a:tblGrid>
              <a:tr h="767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деятельности 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D4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часов в неделю 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программы 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реализации  (внеурочная 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5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Деятельность)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Ф.И.О.учителя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285">
                <a:tc rowSpan="2">
                  <a:txBody>
                    <a:bodyPr/>
                    <a:lstStyle/>
                    <a:p>
                      <a:pPr>
                        <a:lnSpc>
                          <a:spcPct val="131000"/>
                        </a:lnSpc>
                        <a:spcAft>
                          <a:spcPts val="78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Общекультурное направление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09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33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33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по направлению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D4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 Мир музея»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 Юный художник»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 Хор»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 нач.классов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Любин К.В.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Юргенштейн О.О.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7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3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Общеинтеллектуальное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направление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D4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«Размышляем, играем, творим»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 Математика и конструирование»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 Юный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библиотекарь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5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5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5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5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нач.классов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нач.классов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Л.В. Кузнецова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направлению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D4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9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Спортивно-оздоровительное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D4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Ритмика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Захарова О.С.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хореографии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Духовно-нравственное направление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D4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 Я гражданин»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5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нач.кл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направлению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D4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D4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 пассажир и пешеход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нач.кл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направлению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D4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D4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" marR="9576" marT="442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5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2133600"/>
            <a:ext cx="7777162" cy="25193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ru-RU" altLang="ru-RU" sz="2000" dirty="0" smtClean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908720"/>
            <a:ext cx="8280920" cy="10081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solidFill>
                  <a:schemeClr val="tx2">
                    <a:lumMod val="50000"/>
                  </a:schemeClr>
                </a:solidFill>
              </a:rPr>
              <a:t>ФГОС НОО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8313" y="1341438"/>
            <a:ext cx="8675687" cy="4525962"/>
          </a:xfrm>
        </p:spPr>
        <p:txBody>
          <a:bodyPr rtlCol="0">
            <a:normAutofit lnSpcReduction="10000"/>
          </a:bodyPr>
          <a:lstStyle/>
          <a:p>
            <a:pPr marL="0" indent="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Принципиальным отличие ФГОС НОО - </a:t>
            </a:r>
            <a:r>
              <a:rPr lang="ru-RU" b="1" i="1" dirty="0" smtClean="0">
                <a:solidFill>
                  <a:schemeClr val="tx1"/>
                </a:solidFill>
              </a:rPr>
              <a:t>ориентация на результат образования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Стандарт направлен на </a:t>
            </a:r>
            <a:r>
              <a:rPr lang="ru-RU" b="1" i="1" dirty="0" smtClean="0">
                <a:solidFill>
                  <a:schemeClr val="tx1"/>
                </a:solidFill>
              </a:rPr>
              <a:t>обеспечение условий</a:t>
            </a:r>
            <a:r>
              <a:rPr lang="ru-RU" dirty="0" smtClean="0">
                <a:solidFill>
                  <a:schemeClr val="tx1"/>
                </a:solidFill>
              </a:rPr>
              <a:t> для эффективной реализации и </a:t>
            </a:r>
            <a:r>
              <a:rPr lang="ru-RU" b="1" i="1" dirty="0" smtClean="0">
                <a:solidFill>
                  <a:schemeClr val="tx1"/>
                </a:solidFill>
              </a:rPr>
              <a:t>освоения</a:t>
            </a:r>
            <a:r>
              <a:rPr lang="ru-RU" dirty="0" smtClean="0">
                <a:solidFill>
                  <a:schemeClr val="tx1"/>
                </a:solidFill>
              </a:rPr>
              <a:t> обучающимися основной образовательной программы начального общего образования (</a:t>
            </a:r>
            <a:r>
              <a:rPr lang="ru-RU" b="1" i="1" dirty="0" smtClean="0">
                <a:solidFill>
                  <a:schemeClr val="tx1"/>
                </a:solidFill>
              </a:rPr>
              <a:t>ООП НОО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</a:p>
          <a:p>
            <a:pPr marL="0" indent="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В основе Стандарта лежит</a:t>
            </a:r>
          </a:p>
          <a:p>
            <a:pPr marL="0" indent="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err="1" smtClean="0">
                <a:solidFill>
                  <a:schemeClr val="tx1"/>
                </a:solidFill>
              </a:rPr>
              <a:t>системно-деятельностный</a:t>
            </a:r>
            <a:r>
              <a:rPr lang="ru-RU" b="1" i="1" dirty="0" smtClean="0">
                <a:solidFill>
                  <a:schemeClr val="tx1"/>
                </a:solidFill>
              </a:rPr>
              <a:t> подход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6021388"/>
            <a:ext cx="7740650" cy="765175"/>
          </a:xfrm>
          <a:prstGeom prst="roundRect">
            <a:avLst/>
          </a:prstGeom>
          <a:solidFill>
            <a:srgbClr val="E46D0A"/>
          </a:solidFill>
          <a:ln w="57150" cmpd="tri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Образовательно-воспитательный процесс </a:t>
            </a:r>
            <a:r>
              <a:rPr lang="ru-RU" b="1" dirty="0"/>
              <a:t>развития УУД учащихся в условиях </a:t>
            </a:r>
            <a:r>
              <a:rPr lang="ru-RU" b="1" dirty="0" smtClean="0"/>
              <a:t>внеурочной </a:t>
            </a:r>
            <a:r>
              <a:rPr lang="ru-RU" b="1" dirty="0"/>
              <a:t>деятельности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31640" y="6021288"/>
            <a:ext cx="7740650" cy="765175"/>
          </a:xfrm>
          <a:prstGeom prst="roundRect">
            <a:avLst/>
          </a:prstGeom>
          <a:solidFill>
            <a:srgbClr val="E46D0A"/>
          </a:solidFill>
          <a:ln w="57150" cmpd="tri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Образовательно-воспитательный процесс </a:t>
            </a:r>
            <a:r>
              <a:rPr lang="ru-RU" b="1" dirty="0"/>
              <a:t>развития УУД учащихся в условиях </a:t>
            </a:r>
            <a:r>
              <a:rPr lang="ru-RU" b="1" dirty="0" smtClean="0"/>
              <a:t>внеурочной </a:t>
            </a:r>
            <a:r>
              <a:rPr lang="ru-RU" b="1" dirty="0"/>
              <a:t>деятельности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1640" y="6066070"/>
            <a:ext cx="7740650" cy="765175"/>
          </a:xfrm>
          <a:prstGeom prst="roundRect">
            <a:avLst/>
          </a:prstGeom>
          <a:solidFill>
            <a:srgbClr val="E46D0A"/>
          </a:solidFill>
          <a:ln w="57150" cmpd="tri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Образовательно-воспитательный процесс </a:t>
            </a:r>
            <a:r>
              <a:rPr lang="ru-RU" b="1" dirty="0"/>
              <a:t>развития УУД учащихся в условиях </a:t>
            </a:r>
            <a:r>
              <a:rPr lang="ru-RU" b="1" dirty="0" smtClean="0"/>
              <a:t>внеурочной </a:t>
            </a:r>
            <a:r>
              <a:rPr lang="ru-RU" b="1" dirty="0"/>
              <a:t>деятельности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solidFill>
                  <a:schemeClr val="tx2">
                    <a:lumMod val="50000"/>
                  </a:schemeClr>
                </a:solidFill>
              </a:rPr>
              <a:t>ФГОС НОО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9388" y="981075"/>
            <a:ext cx="8964612" cy="51117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В соответствии со Стандартом на ступени начального общего образования осуществляется: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становление</a:t>
            </a:r>
            <a:r>
              <a:rPr lang="ru-RU" sz="2400" dirty="0" smtClean="0">
                <a:solidFill>
                  <a:schemeClr val="tx1"/>
                </a:solidFill>
              </a:rPr>
              <a:t> основ гражданской идентичности и </a:t>
            </a:r>
            <a:r>
              <a:rPr lang="ru-RU" sz="2400" b="1" i="1" dirty="0" smtClean="0">
                <a:solidFill>
                  <a:schemeClr val="tx1"/>
                </a:solidFill>
              </a:rPr>
              <a:t>мировоззрения</a:t>
            </a:r>
            <a:r>
              <a:rPr lang="ru-RU" sz="2400" dirty="0" smtClean="0">
                <a:solidFill>
                  <a:schemeClr val="tx1"/>
                </a:solidFill>
              </a:rPr>
              <a:t> обучающихся;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формирование основ умения учиться </a:t>
            </a:r>
            <a:r>
              <a:rPr lang="ru-RU" sz="2400" dirty="0" smtClean="0">
                <a:solidFill>
                  <a:schemeClr val="tx1"/>
                </a:solidFill>
              </a:rPr>
              <a:t>и способности к организации своей деятельности – умение принимать, сохранять цели и следовать им в учебной деятельности, планировать свою деятельность, осуществлять ее контроль и оценку, взаимодействовать с педагогом и сверстниками в учебном процессе;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духовно-нравственное развитие </a:t>
            </a:r>
            <a:r>
              <a:rPr lang="ru-RU" sz="2400" dirty="0" smtClean="0">
                <a:solidFill>
                  <a:schemeClr val="tx1"/>
                </a:solidFill>
              </a:rPr>
              <a:t>и воспитание обучающихся, предусматривающее принятие ими моральных норм, нравственных установок, национальных ценностей;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укрепление физического и духовного здоровья обучающихся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9632" y="6092825"/>
            <a:ext cx="7740650" cy="765175"/>
          </a:xfrm>
          <a:prstGeom prst="roundRect">
            <a:avLst/>
          </a:prstGeom>
          <a:solidFill>
            <a:srgbClr val="E46D0A"/>
          </a:solidFill>
          <a:ln w="57150" cmpd="tri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/>
              <a:t>Образовательно-воспитательный процесс развития УУД учащихся в условиях внеурочной деятельности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solidFill>
                  <a:schemeClr val="tx2">
                    <a:lumMod val="50000"/>
                  </a:schemeClr>
                </a:solidFill>
              </a:rPr>
              <a:t>ФГОС НОО</a:t>
            </a:r>
          </a:p>
        </p:txBody>
      </p:sp>
      <p:sp>
        <p:nvSpPr>
          <p:cNvPr id="6147" name="Содержимое 6"/>
          <p:cNvSpPr>
            <a:spLocks noGrp="1"/>
          </p:cNvSpPr>
          <p:nvPr>
            <p:ph idx="1"/>
          </p:nvPr>
        </p:nvSpPr>
        <p:spPr>
          <a:xfrm>
            <a:off x="179388" y="1125538"/>
            <a:ext cx="8964612" cy="4464050"/>
          </a:xfrm>
        </p:spPr>
        <p:txBody>
          <a:bodyPr/>
          <a:lstStyle/>
          <a:p>
            <a:pPr indent="342900" eaLnBrk="1" hangingPunct="1">
              <a:buFont typeface="Arial" pitchFamily="34" charset="0"/>
              <a:buNone/>
            </a:pPr>
            <a:r>
              <a:rPr lang="ru-RU" altLang="ru-RU" sz="2800" smtClean="0">
                <a:solidFill>
                  <a:schemeClr val="tx1"/>
                </a:solidFill>
              </a:rPr>
              <a:t>Стандарт устанавливает </a:t>
            </a:r>
            <a:r>
              <a:rPr lang="ru-RU" altLang="ru-RU" sz="2800" b="1" i="1" smtClean="0">
                <a:solidFill>
                  <a:schemeClr val="tx1"/>
                </a:solidFill>
              </a:rPr>
              <a:t>требования к результатам </a:t>
            </a:r>
            <a:r>
              <a:rPr lang="ru-RU" altLang="ru-RU" sz="2800" smtClean="0">
                <a:solidFill>
                  <a:schemeClr val="tx1"/>
                </a:solidFill>
              </a:rPr>
              <a:t>обучающихся, освоивших основную образовательную программу начального общего образования: </a:t>
            </a:r>
            <a:r>
              <a:rPr lang="ru-RU" altLang="ru-RU" sz="2800" b="1" i="1" smtClean="0">
                <a:solidFill>
                  <a:schemeClr val="tx1"/>
                </a:solidFill>
              </a:rPr>
              <a:t>личностным, метапредметным, предметным</a:t>
            </a:r>
            <a:r>
              <a:rPr lang="ru-RU" altLang="ru-RU" sz="2800" smtClean="0">
                <a:solidFill>
                  <a:schemeClr val="tx1"/>
                </a:solidFill>
              </a:rPr>
              <a:t>.</a:t>
            </a:r>
          </a:p>
          <a:p>
            <a:pPr indent="342900" eaLnBrk="1" hangingPunct="1">
              <a:buFont typeface="Arial" pitchFamily="34" charset="0"/>
              <a:buNone/>
            </a:pPr>
            <a:r>
              <a:rPr lang="ru-RU" altLang="ru-RU" sz="2800" b="1" i="1" smtClean="0">
                <a:solidFill>
                  <a:schemeClr val="tx1"/>
                </a:solidFill>
              </a:rPr>
              <a:t>Формы организации образовательного процесса</a:t>
            </a:r>
            <a:r>
              <a:rPr lang="ru-RU" altLang="ru-RU" sz="2800" smtClean="0">
                <a:solidFill>
                  <a:schemeClr val="tx1"/>
                </a:solidFill>
              </a:rPr>
              <a:t>, чередование учебной и </a:t>
            </a:r>
            <a:r>
              <a:rPr lang="ru-RU" altLang="ru-RU" sz="2800" b="1" i="1" u="sng" smtClean="0">
                <a:solidFill>
                  <a:schemeClr val="tx1"/>
                </a:solidFill>
              </a:rPr>
              <a:t>внеурочной деятельности </a:t>
            </a:r>
            <a:r>
              <a:rPr lang="ru-RU" altLang="ru-RU" sz="2800" smtClean="0">
                <a:solidFill>
                  <a:schemeClr val="tx1"/>
                </a:solidFill>
              </a:rPr>
              <a:t>в рамках реализации основной образовательной программы начального общего образования </a:t>
            </a:r>
            <a:r>
              <a:rPr lang="ru-RU" altLang="ru-RU" sz="2800" b="1" i="1" smtClean="0">
                <a:solidFill>
                  <a:schemeClr val="tx1"/>
                </a:solidFill>
              </a:rPr>
              <a:t>определяет образовательное учреждение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6021388"/>
            <a:ext cx="7740650" cy="765175"/>
          </a:xfrm>
          <a:prstGeom prst="roundRect">
            <a:avLst/>
          </a:prstGeom>
          <a:solidFill>
            <a:srgbClr val="E46D0A"/>
          </a:solidFill>
          <a:ln w="57150" cmpd="tri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/>
              <a:t>Образовательно-воспитательный процесс развития УУД учащихся в условиях внеурочной деятельности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solidFill>
                  <a:schemeClr val="tx2">
                    <a:lumMod val="50000"/>
                  </a:schemeClr>
                </a:solidFill>
              </a:rPr>
              <a:t>Внеурочная деятельность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16363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Под </a:t>
            </a:r>
            <a:r>
              <a:rPr lang="ru-RU" b="1" dirty="0" smtClean="0">
                <a:solidFill>
                  <a:schemeClr val="tx1"/>
                </a:solidFill>
              </a:rPr>
              <a:t>внеурочной деятельность</a:t>
            </a:r>
            <a:r>
              <a:rPr lang="ru-RU" dirty="0" smtClean="0">
                <a:solidFill>
                  <a:schemeClr val="tx1"/>
                </a:solidFill>
              </a:rPr>
              <a:t> в рамках реализации ФГОС НОО мы понимаем образовательную деятельность, осуществляемую в формах, отличных от классно-урочной, и </a:t>
            </a:r>
            <a:r>
              <a:rPr lang="ru-RU" i="1" dirty="0" smtClean="0">
                <a:solidFill>
                  <a:schemeClr val="tx1"/>
                </a:solidFill>
              </a:rPr>
              <a:t>направленную на достижение планируемых результатов освоения ООП НОО</a:t>
            </a:r>
            <a:r>
              <a:rPr lang="ru-RU" dirty="0" smtClean="0">
                <a:solidFill>
                  <a:schemeClr val="tx1"/>
                </a:solidFill>
              </a:rPr>
              <a:t> (в первую очередь – это достижение личностных и </a:t>
            </a:r>
            <a:r>
              <a:rPr lang="ru-RU" dirty="0" err="1" smtClean="0">
                <a:solidFill>
                  <a:schemeClr val="tx1"/>
                </a:solidFill>
              </a:rPr>
              <a:t>метапредметных</a:t>
            </a:r>
            <a:r>
              <a:rPr lang="ru-RU" dirty="0" smtClean="0">
                <a:solidFill>
                  <a:schemeClr val="tx1"/>
                </a:solidFill>
              </a:rPr>
              <a:t> результатов)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6021388"/>
            <a:ext cx="7740650" cy="765175"/>
          </a:xfrm>
          <a:prstGeom prst="roundRect">
            <a:avLst/>
          </a:prstGeom>
          <a:solidFill>
            <a:srgbClr val="E46D0A"/>
          </a:solidFill>
          <a:ln w="57150" cmpd="tri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/>
              <a:t>Образовательно-воспитательный процесс развития УУД учащихся в условиях внеурочной деятельности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solidFill>
                  <a:schemeClr val="tx2">
                    <a:lumMod val="50000"/>
                  </a:schemeClr>
                </a:solidFill>
              </a:rPr>
              <a:t>Внеурочная деятельность</a:t>
            </a:r>
          </a:p>
        </p:txBody>
      </p:sp>
      <p:sp>
        <p:nvSpPr>
          <p:cNvPr id="9219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16363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altLang="ru-RU" dirty="0" smtClean="0">
                <a:solidFill>
                  <a:schemeClr val="tx1"/>
                </a:solidFill>
              </a:rPr>
              <a:t>Должна провозглашать и гарантировать условия осуществления этого процесса.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altLang="ru-RU" dirty="0" smtClean="0">
                <a:solidFill>
                  <a:schemeClr val="tx1"/>
                </a:solidFill>
              </a:rPr>
              <a:t>Не должна быть догматической или насильственной (приказной).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altLang="ru-RU" dirty="0" smtClean="0">
                <a:solidFill>
                  <a:schemeClr val="tx1"/>
                </a:solidFill>
              </a:rPr>
              <a:t>Необходимо сохранять во внеурочной деятельности специфику учреждения.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6021388"/>
            <a:ext cx="7740650" cy="765175"/>
          </a:xfrm>
          <a:prstGeom prst="roundRect">
            <a:avLst/>
          </a:prstGeom>
          <a:solidFill>
            <a:srgbClr val="E46D0A"/>
          </a:solidFill>
          <a:ln w="57150" cmpd="tri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/>
              <a:t>Образовательно-воспитательный процесс развития УУД учащихся в условиях внеурочной деятельности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3" descr="схема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268413"/>
            <a:ext cx="5861050" cy="5073650"/>
          </a:xfrm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3419475" y="188913"/>
            <a:ext cx="2016125" cy="1143000"/>
          </a:xfrm>
        </p:spPr>
        <p:txBody>
          <a:bodyPr/>
          <a:lstStyle/>
          <a:p>
            <a:pPr eaLnBrk="1" hangingPunct="1"/>
            <a:r>
              <a:rPr altLang="ru-RU" i="1" smtClean="0"/>
              <a:t>УУД</a:t>
            </a:r>
            <a:endParaRPr altLang="ru-RU" smtClean="0"/>
          </a:p>
        </p:txBody>
      </p:sp>
      <p:sp>
        <p:nvSpPr>
          <p:cNvPr id="5" name="Прямоугольник 4"/>
          <p:cNvSpPr/>
          <p:nvPr/>
        </p:nvSpPr>
        <p:spPr>
          <a:xfrm rot="20185572">
            <a:off x="530005" y="1909568"/>
            <a:ext cx="3873707" cy="1480800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204854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Личностные</a:t>
            </a:r>
          </a:p>
        </p:txBody>
      </p:sp>
      <p:sp>
        <p:nvSpPr>
          <p:cNvPr id="6" name="Прямоугольник 5"/>
          <p:cNvSpPr/>
          <p:nvPr/>
        </p:nvSpPr>
        <p:spPr>
          <a:xfrm rot="1741293">
            <a:off x="4760007" y="1971419"/>
            <a:ext cx="3873707" cy="1480800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204854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Регулятивные</a:t>
            </a:r>
          </a:p>
        </p:txBody>
      </p:sp>
      <p:sp>
        <p:nvSpPr>
          <p:cNvPr id="7" name="Прямоугольник 6"/>
          <p:cNvSpPr/>
          <p:nvPr/>
        </p:nvSpPr>
        <p:spPr>
          <a:xfrm rot="1449798">
            <a:off x="672924" y="727957"/>
            <a:ext cx="3873707" cy="1480800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204854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Коммуникативные</a:t>
            </a:r>
          </a:p>
        </p:txBody>
      </p:sp>
      <p:sp>
        <p:nvSpPr>
          <p:cNvPr id="8" name="Прямоугольник 7"/>
          <p:cNvSpPr/>
          <p:nvPr/>
        </p:nvSpPr>
        <p:spPr>
          <a:xfrm rot="19959175">
            <a:off x="4407630" y="635604"/>
            <a:ext cx="3873707" cy="1480800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204854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Познавательные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8313" y="5815013"/>
            <a:ext cx="82296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Молекула </a:t>
            </a: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развития личности </a:t>
            </a: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ребенка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solidFill>
                  <a:schemeClr val="tx2">
                    <a:lumMod val="75000"/>
                  </a:schemeClr>
                </a:solidFill>
              </a:rPr>
              <a:t>Модели организации внеурочной деятельности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5758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Письмо  Министерства образования РФ от 06.10.2009г. N 373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"Об организации внеурочной деятельности при введении федерального государственного образовательного стандарта общего образования»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Модель дополнительного образования (на основе институциональной и (или) муниципальной системы дополнительного образования детей);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модель "школы полного дня";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Оптимизационная модель (на основе оптимизации всех внутренних ресурсов образовательного учреждения);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err="1" smtClean="0">
                <a:solidFill>
                  <a:schemeClr val="tx1"/>
                </a:solidFill>
              </a:rPr>
              <a:t>Инновационно-образовательная</a:t>
            </a:r>
            <a:r>
              <a:rPr lang="ru-RU" sz="2400" dirty="0" smtClean="0">
                <a:solidFill>
                  <a:schemeClr val="tx1"/>
                </a:solidFill>
              </a:rPr>
              <a:t> модель.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ru-RU" sz="3600" dirty="0" smtClean="0"/>
              <a:t>Организация  школьного документооборота</a:t>
            </a:r>
            <a:endParaRPr altLang="ru-RU" sz="3600" dirty="0" smtClean="0">
              <a:solidFill>
                <a:srgbClr val="E46D0A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750"/>
          </a:xfrm>
        </p:spPr>
        <p:txBody>
          <a:bodyPr/>
          <a:lstStyle/>
          <a:p>
            <a:pPr eaLnBrk="1" hangingPunct="1"/>
            <a:r>
              <a:rPr lang="ru-RU" altLang="ru-RU" sz="2400" dirty="0" smtClean="0"/>
              <a:t>Нормативно-правовая база (</a:t>
            </a:r>
            <a:r>
              <a:rPr lang="ru-RU" altLang="ru-RU" sz="2400" dirty="0" smtClean="0">
                <a:hlinkClick r:id="rId2" action="ppaction://hlinkfile"/>
              </a:rPr>
              <a:t>должностная инструкция</a:t>
            </a:r>
            <a:r>
              <a:rPr lang="ru-RU" altLang="ru-RU" sz="2400" dirty="0" smtClean="0"/>
              <a:t>, </a:t>
            </a:r>
            <a:r>
              <a:rPr lang="ru-RU" altLang="ru-RU" sz="2400" dirty="0" smtClean="0">
                <a:hlinkClick r:id="rId3" action="ppaction://hlinkfile"/>
              </a:rPr>
              <a:t>договор</a:t>
            </a:r>
            <a:r>
              <a:rPr lang="ru-RU" altLang="ru-RU" sz="2400" dirty="0" smtClean="0"/>
              <a:t>)</a:t>
            </a:r>
          </a:p>
          <a:p>
            <a:pPr eaLnBrk="1" hangingPunct="1"/>
            <a:r>
              <a:rPr lang="ru-RU" altLang="ru-RU" sz="2400" dirty="0" smtClean="0">
                <a:hlinkClick r:id="rId4" action="ppaction://hlinkfile"/>
              </a:rPr>
              <a:t>Учебный план </a:t>
            </a:r>
            <a:r>
              <a:rPr lang="ru-RU" altLang="ru-RU" sz="2400" dirty="0" smtClean="0"/>
              <a:t>и </a:t>
            </a:r>
            <a:r>
              <a:rPr lang="ru-RU" altLang="ru-RU" sz="2400" dirty="0" smtClean="0">
                <a:hlinkClick r:id="rId5" action="ppaction://hlinkfile"/>
              </a:rPr>
              <a:t>перспективный план внеурочной деятельности</a:t>
            </a:r>
            <a:endParaRPr lang="ru-RU" altLang="ru-RU" sz="2400" dirty="0" smtClean="0"/>
          </a:p>
          <a:p>
            <a:pPr eaLnBrk="1" hangingPunct="1"/>
            <a:r>
              <a:rPr lang="ru-RU" altLang="ru-RU" sz="2400" dirty="0" smtClean="0"/>
              <a:t>Результаты деятельности (</a:t>
            </a:r>
            <a:r>
              <a:rPr lang="ru-RU" altLang="ru-RU" sz="2400" dirty="0" smtClean="0">
                <a:hlinkClick r:id="rId6" action="ppaction://hlinkfile"/>
              </a:rPr>
              <a:t>сбор информации, </a:t>
            </a:r>
            <a:r>
              <a:rPr lang="ru-RU" altLang="ru-RU" sz="2400" dirty="0" smtClean="0"/>
              <a:t> </a:t>
            </a:r>
            <a:r>
              <a:rPr lang="ru-RU" altLang="ru-RU" sz="2400" dirty="0" smtClean="0">
                <a:hlinkClick r:id="rId7" action="ppaction://hlinkfile"/>
              </a:rPr>
              <a:t>мониторинг</a:t>
            </a:r>
            <a:r>
              <a:rPr lang="ru-RU" altLang="ru-RU" sz="2400" dirty="0" smtClean="0"/>
              <a:t>)</a:t>
            </a:r>
          </a:p>
          <a:p>
            <a:pPr eaLnBrk="1" hangingPunct="1"/>
            <a:r>
              <a:rPr lang="ru-RU" altLang="ru-RU" sz="2400" dirty="0" smtClean="0"/>
              <a:t>Рабочие программы педагогов.</a:t>
            </a:r>
          </a:p>
          <a:p>
            <a:pPr eaLnBrk="1" hangingPunct="1"/>
            <a:r>
              <a:rPr lang="ru-RU" altLang="ru-RU" sz="2400" dirty="0" smtClean="0"/>
              <a:t>Карта посещения внеурочной деятельности учащимися.</a:t>
            </a:r>
          </a:p>
          <a:p>
            <a:pPr eaLnBrk="1" hangingPunct="1"/>
            <a:r>
              <a:rPr lang="ru-RU" altLang="ru-RU" sz="2400" dirty="0" smtClean="0"/>
              <a:t>Заявления родителей.</a:t>
            </a:r>
          </a:p>
          <a:p>
            <a:pPr eaLnBrk="1" hangingPunct="1"/>
            <a:r>
              <a:rPr lang="ru-RU" altLang="ru-RU" sz="2400" dirty="0" smtClean="0"/>
              <a:t>Расписание занятий.</a:t>
            </a:r>
          </a:p>
          <a:p>
            <a:pPr eaLnBrk="1" hangingPunct="1"/>
            <a:r>
              <a:rPr lang="ru-RU" altLang="ru-RU" sz="2400" dirty="0" smtClean="0"/>
              <a:t>Журналы учета посещения дополнительных занятий.</a:t>
            </a:r>
          </a:p>
          <a:p>
            <a:pPr eaLnBrk="1" hangingPunct="1">
              <a:buFont typeface="Arial" pitchFamily="34" charset="0"/>
              <a:buNone/>
            </a:pPr>
            <a:endParaRPr lang="ru-RU" altLang="ru-RU" dirty="0" smtClean="0"/>
          </a:p>
          <a:p>
            <a:pPr eaLnBrk="1" hangingPunct="1"/>
            <a:endParaRPr lang="ru-RU" alt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6021388"/>
            <a:ext cx="7740650" cy="765175"/>
          </a:xfrm>
          <a:prstGeom prst="roundRect">
            <a:avLst/>
          </a:prstGeom>
          <a:solidFill>
            <a:srgbClr val="E46D0A"/>
          </a:solidFill>
          <a:ln w="57150" cmpd="tri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/>
              <a:t>Образовательно-воспитательный процесс развития УУД учащихся в условиях внеурочной деятельности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505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01E6654-30A2-478A-A784-FA621CF286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TS030005056</Template>
  <TotalTime>546</TotalTime>
  <Words>598</Words>
  <Application>Microsoft Office PowerPoint</Application>
  <PresentationFormat>Экран (4:3)</PresentationFormat>
  <Paragraphs>186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TS030005056</vt:lpstr>
      <vt:lpstr>Внеурочная деятельность в начальной школе</vt:lpstr>
      <vt:lpstr>ФГОС НОО</vt:lpstr>
      <vt:lpstr>ФГОС НОО</vt:lpstr>
      <vt:lpstr>ФГОС НОО</vt:lpstr>
      <vt:lpstr>Внеурочная деятельность</vt:lpstr>
      <vt:lpstr>Внеурочная деятельность</vt:lpstr>
      <vt:lpstr>УУД</vt:lpstr>
      <vt:lpstr>Модели организации внеурочной деятельности</vt:lpstr>
      <vt:lpstr>Организация  школьного документооборота</vt:lpstr>
      <vt:lpstr>Образцы</vt:lpstr>
      <vt:lpstr>Образцы</vt:lpstr>
      <vt:lpstr>Образцы</vt:lpstr>
      <vt:lpstr>План внеурочной деятельности</vt:lpstr>
      <vt:lpstr>Учебный план внеурочной деятельности в  1-4  классах на 2014-2015 учебный год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Минина</dc:creator>
  <cp:lastModifiedBy>Завуч</cp:lastModifiedBy>
  <cp:revision>64</cp:revision>
  <dcterms:created xsi:type="dcterms:W3CDTF">2013-10-28T05:59:43Z</dcterms:created>
  <dcterms:modified xsi:type="dcterms:W3CDTF">2014-11-07T07:11:47Z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TC300050569990</vt:lpwstr>
  </property>
</Properties>
</file>