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89" r:id="rId4"/>
    <p:sldId id="261" r:id="rId5"/>
    <p:sldId id="257" r:id="rId6"/>
    <p:sldId id="292" r:id="rId7"/>
    <p:sldId id="275" r:id="rId8"/>
    <p:sldId id="272" r:id="rId9"/>
    <p:sldId id="271" r:id="rId10"/>
    <p:sldId id="262" r:id="rId11"/>
    <p:sldId id="273" r:id="rId12"/>
    <p:sldId id="270" r:id="rId13"/>
    <p:sldId id="269" r:id="rId14"/>
    <p:sldId id="268" r:id="rId15"/>
    <p:sldId id="267" r:id="rId16"/>
    <p:sldId id="266" r:id="rId17"/>
    <p:sldId id="265" r:id="rId18"/>
    <p:sldId id="264" r:id="rId19"/>
    <p:sldId id="291" r:id="rId20"/>
    <p:sldId id="258" r:id="rId21"/>
    <p:sldId id="259" r:id="rId22"/>
    <p:sldId id="282" r:id="rId23"/>
    <p:sldId id="281" r:id="rId24"/>
    <p:sldId id="280" r:id="rId25"/>
    <p:sldId id="285" r:id="rId26"/>
    <p:sldId id="279" r:id="rId27"/>
    <p:sldId id="287" r:id="rId28"/>
    <p:sldId id="288" r:id="rId29"/>
    <p:sldId id="277" r:id="rId30"/>
    <p:sldId id="26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78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773BC-EE6E-4093-BBCC-54303330C48F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06CF-CD4D-4CF4-B416-E5FC1BC4A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773BC-EE6E-4093-BBCC-54303330C48F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06CF-CD4D-4CF4-B416-E5FC1BC4A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773BC-EE6E-4093-BBCC-54303330C48F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06CF-CD4D-4CF4-B416-E5FC1BC4A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773BC-EE6E-4093-BBCC-54303330C48F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06CF-CD4D-4CF4-B416-E5FC1BC4A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773BC-EE6E-4093-BBCC-54303330C48F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06CF-CD4D-4CF4-B416-E5FC1BC4A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773BC-EE6E-4093-BBCC-54303330C48F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06CF-CD4D-4CF4-B416-E5FC1BC4A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773BC-EE6E-4093-BBCC-54303330C48F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06CF-CD4D-4CF4-B416-E5FC1BC4A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773BC-EE6E-4093-BBCC-54303330C48F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06CF-CD4D-4CF4-B416-E5FC1BC4A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773BC-EE6E-4093-BBCC-54303330C48F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06CF-CD4D-4CF4-B416-E5FC1BC4A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773BC-EE6E-4093-BBCC-54303330C48F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06CF-CD4D-4CF4-B416-E5FC1BC4A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773BC-EE6E-4093-BBCC-54303330C48F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06CF-CD4D-4CF4-B416-E5FC1BC4A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773BC-EE6E-4093-BBCC-54303330C48F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206CF-CD4D-4CF4-B416-E5FC1BC4A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muzey-factov.ru/out.php?url=http://en.wikipedia.org/wiki/Pigeon_photographer" TargetMode="External"/><Relationship Id="rId2" Type="http://schemas.openxmlformats.org/officeDocument/2006/relationships/hyperlink" Target="http://www.redstar.ru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bukanovskay.ucoz.ru/_pu/1/82901368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Герои первой мировой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772400" cy="1752600"/>
          </a:xfrm>
        </p:spPr>
        <p:txBody>
          <a:bodyPr>
            <a:noAutofit/>
          </a:bodyPr>
          <a:lstStyle/>
          <a:p>
            <a:endParaRPr lang="ru-RU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371918"/>
            <a:ext cx="1296144" cy="112866"/>
          </a:xfrm>
          <a:solidFill>
            <a:schemeClr val="bg2"/>
          </a:solidFill>
          <a:ln w="38100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sz="3200" dirty="0" smtClean="0"/>
              <a:t> войне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129155"/>
            <a:ext cx="1810544" cy="45719"/>
          </a:xfrm>
          <a:solidFill>
            <a:schemeClr val="bg2"/>
          </a:solidFill>
          <a:ln w="28575">
            <a:solidFill>
              <a:srgbClr val="0070C0"/>
            </a:solidFill>
          </a:ln>
        </p:spPr>
        <p:txBody>
          <a:bodyPr>
            <a:normAutofit fontScale="25000" lnSpcReduction="20000"/>
          </a:bodyPr>
          <a:lstStyle/>
          <a:p>
            <a:pPr algn="ctr"/>
            <a:r>
              <a:rPr lang="ru-RU" dirty="0" smtClean="0"/>
              <a:t>Российские командующие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70991" cy="45719"/>
          </a:xfr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>
            <a:normAutofit fontScale="25000" lnSpcReduction="20000"/>
          </a:bodyPr>
          <a:lstStyle/>
          <a:p>
            <a:pPr algn="ctr"/>
            <a:r>
              <a:rPr lang="ru-RU" dirty="0" smtClean="0"/>
              <a:t>Российские </a:t>
            </a:r>
            <a:r>
              <a:rPr lang="ru-RU" dirty="0" err="1" smtClean="0"/>
              <a:t>военноначальники</a:t>
            </a:r>
            <a:endParaRPr lang="ru-RU" dirty="0"/>
          </a:p>
        </p:txBody>
      </p:sp>
      <p:pic>
        <p:nvPicPr>
          <p:cNvPr id="8" name="Содержимое 7"/>
          <p:cNvPicPr>
            <a:picLocks noGrp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-2098456" y="57497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  <a:solidFill>
            <a:schemeClr val="bg2"/>
          </a:solidFill>
          <a:ln w="38100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sz="3200" dirty="0" smtClean="0"/>
              <a:t>Россия в Первой мировой войне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129155"/>
            <a:ext cx="4040188" cy="45719"/>
          </a:xfrm>
          <a:solidFill>
            <a:schemeClr val="bg2"/>
          </a:solidFill>
          <a:ln w="28575">
            <a:solidFill>
              <a:srgbClr val="0070C0"/>
            </a:solidFill>
          </a:ln>
        </p:spPr>
        <p:txBody>
          <a:bodyPr>
            <a:normAutofit fontScale="25000" lnSpcReduction="20000"/>
          </a:bodyPr>
          <a:lstStyle/>
          <a:p>
            <a:pPr algn="ctr"/>
            <a:r>
              <a:rPr lang="ru-RU" dirty="0" smtClean="0"/>
              <a:t>Российские командующие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2129155"/>
            <a:ext cx="4041775" cy="45719"/>
          </a:xfr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>
            <a:normAutofit fontScale="25000" lnSpcReduction="20000"/>
          </a:bodyPr>
          <a:lstStyle/>
          <a:p>
            <a:pPr algn="ctr"/>
            <a:r>
              <a:rPr lang="ru-RU" dirty="0" smtClean="0"/>
              <a:t>Российские </a:t>
            </a:r>
            <a:r>
              <a:rPr lang="ru-RU" dirty="0" err="1" smtClean="0"/>
              <a:t>военноначальники</a:t>
            </a:r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 flipV="1">
            <a:off x="4645025" y="2129156"/>
            <a:ext cx="4041775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 w="38100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3200" dirty="0" smtClean="0"/>
              <a:t>Артиллерия Первой мировой войны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3-х дюймовая пушка - Россия</a:t>
            </a: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>
            <a:noAutofit/>
          </a:bodyPr>
          <a:lstStyle/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pPr algn="ctr"/>
            <a:r>
              <a:rPr lang="ru-RU" sz="1800" dirty="0" smtClean="0"/>
              <a:t>6-дюймовая осадная пушка образца 1904 года - Россия</a:t>
            </a:r>
            <a:endParaRPr lang="ru-RU" sz="1800" dirty="0"/>
          </a:p>
        </p:txBody>
      </p:sp>
      <p:pic>
        <p:nvPicPr>
          <p:cNvPr id="1026" name="Picture 2" descr="C:\Documents and Settings\Administrator\Рабочий стол\Рисунок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071810"/>
            <a:ext cx="4048446" cy="345353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pic>
        <p:nvPicPr>
          <p:cNvPr id="1027" name="Picture 3" descr="C:\Documents and Settings\Administrator\Рабочий стол\Рисунок2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852936"/>
            <a:ext cx="4032448" cy="367240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 w="28575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3200" dirty="0" smtClean="0"/>
              <a:t>Танки Первой мировой войны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solidFill>
            <a:schemeClr val="bg2"/>
          </a:solidFill>
          <a:ln w="28575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Германский танк</a:t>
            </a: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solidFill>
            <a:schemeClr val="bg2"/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sz="1800" dirty="0" smtClean="0"/>
              <a:t>«Маленький </a:t>
            </a:r>
            <a:r>
              <a:rPr lang="ru-RU" sz="1800" dirty="0" err="1" smtClean="0"/>
              <a:t>Вилли</a:t>
            </a:r>
            <a:r>
              <a:rPr lang="ru-RU" sz="1800" dirty="0" smtClean="0"/>
              <a:t>» - Британия</a:t>
            </a:r>
            <a:endParaRPr lang="ru-RU" sz="1800" dirty="0"/>
          </a:p>
        </p:txBody>
      </p:sp>
      <p:pic>
        <p:nvPicPr>
          <p:cNvPr id="1026" name="Picture 2" descr="C:\Documents and Settings\Administrator\Рабочий стол\Рисунок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4183460" cy="388843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pic>
        <p:nvPicPr>
          <p:cNvPr id="1027" name="Picture 3" descr="C:\Documents and Settings\Administrator\Рабочий стол\Рисунок2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643182"/>
            <a:ext cx="4034728" cy="395417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 w="38100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3200" dirty="0" smtClean="0"/>
              <a:t>Флот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solidFill>
            <a:schemeClr val="bg2"/>
          </a:solidFill>
          <a:ln w="28575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Российская подводная лодка - Пантера</a:t>
            </a: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solidFill>
            <a:schemeClr val="bg2"/>
          </a:solidFill>
          <a:ln w="28575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Русский крейсер и подводная лодка в Балтийском море. 1916 г.</a:t>
            </a:r>
          </a:p>
        </p:txBody>
      </p:sp>
      <p:pic>
        <p:nvPicPr>
          <p:cNvPr id="2050" name="Picture 2" descr="C:\Documents and Settings\Administrator\Рабочий стол\Рисунок3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36912"/>
            <a:ext cx="4012462" cy="396044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pic>
        <p:nvPicPr>
          <p:cNvPr id="2051" name="Picture 3" descr="C:\Documents and Settings\Administrator\Рабочий стол\Рисунок4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636912"/>
            <a:ext cx="3816424" cy="388011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 w="38100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3200" dirty="0" smtClean="0"/>
              <a:t>Самолёты                                                                                                     Первой мировой войны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79"/>
          </a:xfrm>
          <a:solidFill>
            <a:schemeClr val="bg2"/>
          </a:solidFill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Самолет «Лебедь-12»  - двухместный биплан, разведчик, бомбардировщик  /Россия/ 1915 г.</a:t>
            </a:r>
            <a:endParaRPr lang="ru-RU" sz="1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750880"/>
          </a:xfrm>
          <a:solidFill>
            <a:schemeClr val="bg2"/>
          </a:solidFill>
          <a:ln w="28575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Самолёт «</a:t>
            </a:r>
            <a:r>
              <a:rPr lang="ru-RU" sz="1800" dirty="0" err="1" smtClean="0"/>
              <a:t>Моска-Быстрицкий</a:t>
            </a:r>
            <a:r>
              <a:rPr lang="ru-RU" sz="1800" dirty="0" smtClean="0"/>
              <a:t>» (</a:t>
            </a:r>
            <a:r>
              <a:rPr lang="ru-RU" sz="1800" dirty="0" err="1" smtClean="0"/>
              <a:t>Моска-МБ</a:t>
            </a:r>
            <a:r>
              <a:rPr lang="ru-RU" sz="1800" dirty="0" smtClean="0"/>
              <a:t>) /Россия/ 1916г.</a:t>
            </a:r>
            <a:endParaRPr lang="ru-RU" sz="1800" dirty="0"/>
          </a:p>
        </p:txBody>
      </p:sp>
      <p:pic>
        <p:nvPicPr>
          <p:cNvPr id="1026" name="Picture 2" descr="C:\Documents and Settings\Administrator\Рабочий стол\Рисунок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4081532" cy="374441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pic>
        <p:nvPicPr>
          <p:cNvPr id="1027" name="Picture 3" descr="C:\Documents and Settings\Administrator\Рабочий стол\Рисунок2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636912"/>
            <a:ext cx="3890712" cy="374441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 w="28575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3200" dirty="0" smtClean="0"/>
              <a:t>Дирижабли Первой мировой войны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 Дирижабль «</a:t>
            </a:r>
            <a:r>
              <a:rPr lang="en-US" sz="1800" dirty="0" smtClean="0"/>
              <a:t>Clement-Bayard</a:t>
            </a:r>
            <a:r>
              <a:rPr lang="ru-RU" sz="1800" dirty="0" smtClean="0"/>
              <a:t>» /Беркут/ - Россия</a:t>
            </a: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Дирижабль  «Парсеваль </a:t>
            </a:r>
            <a:r>
              <a:rPr lang="en-US" sz="1800" dirty="0" smtClean="0"/>
              <a:t>PL-14»</a:t>
            </a:r>
            <a:r>
              <a:rPr lang="ru-RU" sz="1800" dirty="0" smtClean="0"/>
              <a:t> /Буревестник/</a:t>
            </a:r>
            <a:r>
              <a:rPr lang="en-US" sz="1800" dirty="0" smtClean="0"/>
              <a:t> </a:t>
            </a:r>
            <a:r>
              <a:rPr lang="ru-RU" sz="1800" dirty="0" smtClean="0"/>
              <a:t> - Россия  </a:t>
            </a:r>
            <a:endParaRPr lang="ru-RU" sz="1800" dirty="0"/>
          </a:p>
        </p:txBody>
      </p:sp>
      <p:pic>
        <p:nvPicPr>
          <p:cNvPr id="2050" name="Picture 2" descr="C:\Documents and Settings\Administrator\Рабочий стол\Рисунок3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14620"/>
            <a:ext cx="4110359" cy="35947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pic>
        <p:nvPicPr>
          <p:cNvPr id="2051" name="Picture 3" descr="C:\Documents and Settings\Administrator\Рабочий стол\Рисунок4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714620"/>
            <a:ext cx="3962720" cy="35947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 w="38100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3200" dirty="0" smtClean="0"/>
              <a:t>Удивительная боевая амуниция 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algn="ctr"/>
            <a:r>
              <a:rPr lang="ru-RU" sz="7200" dirty="0" smtClean="0"/>
              <a:t>Броня и защита первой мировой войны. 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algn="ctr"/>
            <a:r>
              <a:rPr lang="ru-RU" sz="7200" dirty="0" smtClean="0"/>
              <a:t>Бронежилеты. Вот какие нелепые они были на то время.</a:t>
            </a:r>
          </a:p>
          <a:p>
            <a:endParaRPr lang="ru-RU" dirty="0"/>
          </a:p>
        </p:txBody>
      </p:sp>
      <p:pic>
        <p:nvPicPr>
          <p:cNvPr id="4" name="Picture 2" descr="C:\Documents and Settings\Administrator\Рабочий стол\Рисунок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71744"/>
            <a:ext cx="3600400" cy="39536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pic>
        <p:nvPicPr>
          <p:cNvPr id="1027" name="Picture 3" descr="C:\Documents and Settings\Administrator\Рабочий стол\Рисунок2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571744"/>
            <a:ext cx="3819274" cy="39536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 w="38100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3200" dirty="0" smtClean="0"/>
              <a:t>Боевые сражения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solidFill>
            <a:schemeClr val="bg2"/>
          </a:solidFill>
          <a:ln w="28575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ru-RU" dirty="0" smtClean="0"/>
              <a:t>Морские сражения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ru-RU" dirty="0" smtClean="0"/>
              <a:t>Позиционная война</a:t>
            </a:r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12361"/>
            <a:ext cx="4177604" cy="391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pic>
        <p:nvPicPr>
          <p:cNvPr id="8" name="Содержимое 7"/>
          <p:cNvPicPr>
            <a:picLocks noGrp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2605983"/>
            <a:ext cx="4106166" cy="391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9B864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-234876" tIns="17457" rIns="0" bIns="3570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rgbClr val="C2C2C2"/>
                </a:solidFill>
                <a:effectLst/>
                <a:latin typeface="Arial" pitchFamily="34" charset="0"/>
                <a:cs typeface="Arial" pitchFamily="34" charset="0"/>
              </a:rPr>
              <a:t>Награды полного Георгиевского кавалера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</a:br>
            <a:endParaRPr kumimoji="0" lang="ru-RU" b="1" i="1" u="none" strike="noStrike" cap="none" normalizeH="0" baseline="0" smtClean="0">
              <a:ln>
                <a:noFill/>
              </a:ln>
              <a:solidFill>
                <a:srgbClr val="C2C2C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rgbClr val="C2C2C2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ru-RU" sz="16600" b="1" i="1" u="none" strike="noStrike" cap="none" normalizeH="0" baseline="0" smtClean="0">
              <a:ln>
                <a:noFill/>
              </a:ln>
              <a:solidFill>
                <a:srgbClr val="C2C2C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smtClean="0">
              <a:ln>
                <a:noFill/>
              </a:ln>
              <a:solidFill>
                <a:srgbClr val="C2C2C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6" name="Picture 2" descr="http://diletant.ru/upload/medialibrary/022/022deccbab0e88ccf3a2fe7111d9e4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28675" y="962453625"/>
            <a:ext cx="5715000" cy="2647950"/>
          </a:xfrm>
          <a:prstGeom prst="rect">
            <a:avLst/>
          </a:prstGeom>
          <a:noFill/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9B864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-234876" tIns="17457" rIns="0" bIns="3570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rgbClr val="C2C2C2"/>
                </a:solidFill>
                <a:effectLst/>
                <a:latin typeface="Arial" pitchFamily="34" charset="0"/>
                <a:cs typeface="Arial" pitchFamily="34" charset="0"/>
              </a:rPr>
              <a:t>Награды полного Георгиевского кавалера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</a:br>
            <a:endParaRPr kumimoji="0" lang="ru-RU" b="1" i="1" u="none" strike="noStrike" cap="none" normalizeH="0" baseline="0" smtClean="0">
              <a:ln>
                <a:noFill/>
              </a:ln>
              <a:solidFill>
                <a:srgbClr val="C2C2C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rgbClr val="C2C2C2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ru-RU" sz="16600" b="1" i="1" u="none" strike="noStrike" cap="none" normalizeH="0" baseline="0" smtClean="0">
              <a:ln>
                <a:noFill/>
              </a:ln>
              <a:solidFill>
                <a:srgbClr val="C2C2C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smtClean="0">
              <a:ln>
                <a:noFill/>
              </a:ln>
              <a:solidFill>
                <a:srgbClr val="C2C2C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8" name="Picture 4" descr="http://diletant.ru/upload/medialibrary/022/022deccbab0e88ccf3a2fe7111d9e4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28675" y="962453625"/>
            <a:ext cx="5715000" cy="2647950"/>
          </a:xfrm>
          <a:prstGeom prst="rect">
            <a:avLst/>
          </a:prstGeom>
          <a:noFill/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9B864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-234876" tIns="17457" rIns="0" bIns="3570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rgbClr val="C2C2C2"/>
                </a:solidFill>
                <a:effectLst/>
                <a:latin typeface="Arial" pitchFamily="34" charset="0"/>
                <a:cs typeface="Arial" pitchFamily="34" charset="0"/>
              </a:rPr>
              <a:t>Награды полного Георгиевского кавалера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</a:br>
            <a:endParaRPr kumimoji="0" lang="ru-RU" b="1" i="1" u="none" strike="noStrike" cap="none" normalizeH="0" baseline="0" smtClean="0">
              <a:ln>
                <a:noFill/>
              </a:ln>
              <a:solidFill>
                <a:srgbClr val="C2C2C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rgbClr val="C2C2C2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ru-RU" sz="16600" b="1" i="1" u="none" strike="noStrike" cap="none" normalizeH="0" baseline="0" smtClean="0">
              <a:ln>
                <a:noFill/>
              </a:ln>
              <a:solidFill>
                <a:srgbClr val="C2C2C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smtClean="0">
              <a:ln>
                <a:noFill/>
              </a:ln>
              <a:solidFill>
                <a:srgbClr val="C2C2C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10" name="Picture 6" descr="http://diletant.ru/upload/medialibrary/022/022deccbab0e88ccf3a2fe7111d9e4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28675" y="962453625"/>
            <a:ext cx="5715000" cy="2647950"/>
          </a:xfrm>
          <a:prstGeom prst="rect">
            <a:avLst/>
          </a:prstGeom>
          <a:noFill/>
        </p:spPr>
      </p:pic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9B864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-234876" tIns="17457" rIns="0" bIns="3570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rgbClr val="C2C2C2"/>
                </a:solidFill>
                <a:effectLst/>
                <a:latin typeface="Arial" pitchFamily="34" charset="0"/>
                <a:cs typeface="Arial" pitchFamily="34" charset="0"/>
              </a:rPr>
              <a:t>Награды полного Георгиевского кавалера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</a:br>
            <a:endParaRPr kumimoji="0" lang="ru-RU" b="1" i="1" u="none" strike="noStrike" cap="none" normalizeH="0" baseline="0" smtClean="0">
              <a:ln>
                <a:noFill/>
              </a:ln>
              <a:solidFill>
                <a:srgbClr val="C2C2C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rgbClr val="C2C2C2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ru-RU" sz="16600" b="1" i="1" u="none" strike="noStrike" cap="none" normalizeH="0" baseline="0" smtClean="0">
              <a:ln>
                <a:noFill/>
              </a:ln>
              <a:solidFill>
                <a:srgbClr val="C2C2C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smtClean="0">
              <a:ln>
                <a:noFill/>
              </a:ln>
              <a:solidFill>
                <a:srgbClr val="C2C2C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12" name="Picture 8" descr="http://diletant.ru/upload/medialibrary/022/022deccbab0e88ccf3a2fe7111d9e4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28675" y="962453625"/>
            <a:ext cx="5715000" cy="264795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971600" y="0"/>
            <a:ext cx="74888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Награды полного Георгиевского кавалера</a:t>
            </a:r>
            <a:endParaRPr lang="ru-RU" sz="2800" dirty="0"/>
          </a:p>
        </p:txBody>
      </p:sp>
      <p:pic>
        <p:nvPicPr>
          <p:cNvPr id="47114" name="Picture 10" descr="http://diletant.ru/upload/medialibrary/022/022deccbab0e88ccf3a2fe7111d9e4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" y="692696"/>
            <a:ext cx="9115425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109998"/>
            <a:ext cx="914400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рассказать учащимся об историческом событии -   Первой мировой войне.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Познакомить учащихся с историей Первой мировой войны.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Рассказать учащимся о  земляках,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участниках войны.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Воспитание чувства гражданственности и патриотизма.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Воспитание негативного отношения к войне как методу решения международных вопросов.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Планируемые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метапредметные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результаты: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Личностные: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понимать и  эмоционально оценивать события первой мировой войны.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Коммуникативные: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правильно выражать свои мысли, эффективно сотрудничать как с учителем, со сверстниками.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39"/>
            <a:ext cx="6858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/>
              <a:t>ЕЖОВ БОРИС ИВАНОВИЧ</a:t>
            </a:r>
            <a:r>
              <a:rPr lang="ru-RU" dirty="0"/>
              <a:t>, казак станицы Слащевской, урядник, второй сотник 31-го Д.к.п. Георгиевский крест IV степени №191260.</a:t>
            </a:r>
            <a:br>
              <a:rPr lang="ru-RU" dirty="0"/>
            </a:br>
            <a:r>
              <a:rPr lang="ru-RU" dirty="0"/>
              <a:t>Георгиевский крест III степени №8391: “Оказавший выдающиеся подвиги храбрости и самоотвержения против неприятеля в боях за период с 28 августа по 1 декабря”.</a:t>
            </a:r>
            <a:br>
              <a:rPr lang="ru-RU" dirty="0"/>
            </a:br>
            <a:r>
              <a:rPr lang="ru-RU" dirty="0"/>
              <a:t>Георгиевский крест II степени №372, награжден приказом №69 от 1916 г. по второму армейскому корпусу: “25 декабря 1915 г., будучи в разведке вместе с другими, обнаружил наступление противника, двигающегося по шоссе из </a:t>
            </a:r>
            <a:r>
              <a:rPr lang="ru-RU" dirty="0" err="1"/>
              <a:t>Лодзее</a:t>
            </a:r>
            <a:r>
              <a:rPr lang="ru-RU" dirty="0"/>
              <a:t> на </a:t>
            </a:r>
            <a:r>
              <a:rPr lang="ru-RU" dirty="0" err="1"/>
              <a:t>Сайны</a:t>
            </a:r>
            <a:r>
              <a:rPr lang="ru-RU" dirty="0"/>
              <a:t>, спешившись, ружейным огнем заставил противника развернуться, приняв на себя первый удар противника, который открыл по ним ружейный и орудийный огонь. Благодаря самоотверженности и храбрости временно задержал наступление противника, что дало возможность 101-му пехотному полку занять указанную позицию”.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</a:p>
          <a:p>
            <a:r>
              <a:rPr lang="ru-RU" b="1" dirty="0"/>
              <a:t>ЕРМИЛОВ ИВАН МАТВЕЕВИЧ</a:t>
            </a:r>
            <a:r>
              <a:rPr lang="ru-RU" dirty="0"/>
              <a:t>, казак станицы Слащевской, урядник шестой </a:t>
            </a:r>
            <a:r>
              <a:rPr lang="ru-RU" dirty="0" err="1"/>
              <a:t>Д.к.бтр</a:t>
            </a:r>
            <a:r>
              <a:rPr lang="ru-RU" dirty="0"/>
              <a:t>. первого артдивизиона. Георгиевский крест II степени: “За мужество и храбрость в боях с 18 по 28 мая 1916 г.”.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858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ХАРИТОНОВ ГЕОРГИЙ ИВАНОВИЧ</a:t>
            </a:r>
            <a:r>
              <a:rPr lang="ru-RU" dirty="0"/>
              <a:t>, казак станицы Слащевской, полковой каптенармус </a:t>
            </a:r>
            <a:r>
              <a:rPr lang="ru-RU" dirty="0" err="1"/>
              <a:t>лб.-гв</a:t>
            </a:r>
            <a:r>
              <a:rPr lang="ru-RU" dirty="0"/>
              <a:t>. Атаманского полка. Приказом по полку от 01.12.1914 г. №153 переведен из списков второй сотни в списки третьей сотни с назначением штандартным урядником.</a:t>
            </a:r>
            <a:br>
              <a:rPr lang="ru-RU" dirty="0"/>
            </a:br>
            <a:r>
              <a:rPr lang="ru-RU" dirty="0"/>
              <a:t>Георгиевский крест IV степени №201163 вручен Великим Князем Борисом Владимировичем 02.05. 1915 г. “За храбрость и распорядительность в бою 10 февраля 1915 г. в лесу у д. </a:t>
            </a:r>
            <a:r>
              <a:rPr lang="ru-RU" dirty="0" err="1"/>
              <a:t>Сестржанки</a:t>
            </a:r>
            <a:r>
              <a:rPr lang="ru-RU" dirty="0"/>
              <a:t>”.</a:t>
            </a:r>
            <a:br>
              <a:rPr lang="ru-RU" dirty="0"/>
            </a:br>
            <a:r>
              <a:rPr lang="ru-RU" dirty="0"/>
              <a:t>Георгиевский крест III степени №141790 вручен Великим Князем Борисом Владимировичем 12.04.1916 г.: “5 сентября 1915 г. с 10 казаками пробился в д. </a:t>
            </a:r>
            <a:r>
              <a:rPr lang="ru-RU" dirty="0" err="1"/>
              <a:t>Ксендзовские</a:t>
            </a:r>
            <a:r>
              <a:rPr lang="ru-RU" dirty="0"/>
              <a:t> </a:t>
            </a:r>
            <a:r>
              <a:rPr lang="ru-RU" dirty="0" err="1"/>
              <a:t>Заозерцы</a:t>
            </a:r>
            <a:r>
              <a:rPr lang="ru-RU" dirty="0"/>
              <a:t>, где находился немецкий разъезд, которого выбил и занял деревню. Установил переправу через ручей своей сотни и дал ценные сведения о противнике”.</a:t>
            </a:r>
            <a:br>
              <a:rPr lang="ru-RU" dirty="0"/>
            </a:br>
            <a:r>
              <a:rPr lang="ru-RU" dirty="0"/>
              <a:t>Георгиевский крест II степени №26255 вручен Великим Князем Борисом Владимировичем 12.04.1916 г.: “7 сентября 1915 г. был послан в разъезд с 10 казаками в д. Рыбаки для разведки неприятельских окопов. Несмотря на открывшийся ружейный огонь противника, подошел к окопам, точно разведал их направление и своевременно донес”.</a:t>
            </a:r>
            <a:br>
              <a:rPr lang="ru-RU" dirty="0"/>
            </a:br>
            <a:r>
              <a:rPr lang="ru-RU" dirty="0"/>
              <a:t>Георгиевская медаль IV степени №95387, награжден генерал-адъютантом </a:t>
            </a:r>
            <a:r>
              <a:rPr lang="ru-RU" dirty="0" err="1"/>
              <a:t>Раненкампфом</a:t>
            </a:r>
            <a:r>
              <a:rPr lang="ru-RU" dirty="0"/>
              <a:t> 01.10.1914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1204" name="Rectangle 2" descr="Почтовая бумага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endParaRPr lang="ru-RU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51207" name="Picture 5" descr="Альбатрос Б-2 - немецкий истребите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1268413"/>
            <a:ext cx="4572000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1908175" y="260350"/>
            <a:ext cx="636111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4C4CC4"/>
                </a:solidFill>
              </a:rPr>
              <a:t>Авиация в годы Первой мировой войны</a:t>
            </a:r>
          </a:p>
        </p:txBody>
      </p:sp>
      <p:pic>
        <p:nvPicPr>
          <p:cNvPr id="51210" name="Picture 10" descr="i?id=53517448-18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3860800"/>
            <a:ext cx="3887787" cy="2489200"/>
          </a:xfrm>
          <a:prstGeom prst="rect">
            <a:avLst/>
          </a:prstGeom>
          <a:noFill/>
        </p:spPr>
      </p:pic>
      <p:pic>
        <p:nvPicPr>
          <p:cNvPr id="51213" name="Picture 7" descr="Альбатрос 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3860800"/>
            <a:ext cx="37084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1" name="Rectangle 2" descr="Почтовая бумага"/>
          <p:cNvSpPr>
            <a:spLocks noChangeArrowheads="1"/>
          </p:cNvSpPr>
          <p:nvPr/>
        </p:nvSpPr>
        <p:spPr bwMode="auto">
          <a:xfrm>
            <a:off x="1187450" y="0"/>
            <a:ext cx="7956550" cy="685800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endParaRPr lang="ru-RU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72709" name="Picture 5" descr="galleryimage-696762234-jan-5-2012-600x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692150"/>
            <a:ext cx="7308850" cy="4872038"/>
          </a:xfrm>
          <a:prstGeom prst="rect">
            <a:avLst/>
          </a:prstGeom>
          <a:noFill/>
        </p:spPr>
      </p:pic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4284663" y="5588000"/>
            <a:ext cx="1874837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800000"/>
                </a:solidFill>
              </a:rPr>
              <a:t>Царь - танк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 descr="Почтовая бумага"/>
          <p:cNvSpPr>
            <a:spLocks noChangeArrowheads="1"/>
          </p:cNvSpPr>
          <p:nvPr/>
        </p:nvSpPr>
        <p:spPr bwMode="auto">
          <a:xfrm>
            <a:off x="1187450" y="0"/>
            <a:ext cx="7956550" cy="685800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endParaRPr lang="ru-RU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0"/>
            <a:ext cx="7543800" cy="692150"/>
          </a:xfrm>
        </p:spPr>
        <p:txBody>
          <a:bodyPr>
            <a:normAutofit fontScale="90000"/>
          </a:bodyPr>
          <a:lstStyle/>
          <a:p>
            <a:r>
              <a:rPr lang="ru-RU" sz="1600" b="1" smtClean="0">
                <a:solidFill>
                  <a:srgbClr val="663300"/>
                </a:solidFill>
                <a:latin typeface="Arial" charset="0"/>
              </a:rPr>
              <a:t/>
            </a:r>
            <a:br>
              <a:rPr lang="ru-RU" sz="1600" b="1" smtClean="0">
                <a:solidFill>
                  <a:srgbClr val="663300"/>
                </a:solidFill>
                <a:latin typeface="Arial" charset="0"/>
              </a:rPr>
            </a:br>
            <a:r>
              <a:rPr lang="ru-RU" sz="2400" b="1" smtClean="0">
                <a:solidFill>
                  <a:srgbClr val="4C4CC4"/>
                </a:solidFill>
                <a:latin typeface="Arial" charset="0"/>
              </a:rPr>
              <a:t>В Первой мировой войне впервые </a:t>
            </a:r>
            <a:br>
              <a:rPr lang="ru-RU" sz="2400" b="1" smtClean="0">
                <a:solidFill>
                  <a:srgbClr val="4C4CC4"/>
                </a:solidFill>
                <a:latin typeface="Arial" charset="0"/>
              </a:rPr>
            </a:br>
            <a:r>
              <a:rPr lang="ru-RU" sz="2400" b="1" smtClean="0">
                <a:solidFill>
                  <a:srgbClr val="4C4CC4"/>
                </a:solidFill>
                <a:latin typeface="Arial" charset="0"/>
              </a:rPr>
              <a:t>появились танки</a:t>
            </a:r>
          </a:p>
        </p:txBody>
      </p:sp>
      <p:pic>
        <p:nvPicPr>
          <p:cNvPr id="60422" name="Picture 6" descr="Самый первый танк в мир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3638550"/>
            <a:ext cx="4643437" cy="3219450"/>
          </a:xfrm>
          <a:prstGeom prst="rect">
            <a:avLst/>
          </a:prstGeom>
          <a:noFill/>
        </p:spPr>
      </p:pic>
      <p:pic>
        <p:nvPicPr>
          <p:cNvPr id="60425" name="Picture 9" descr="ma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1052513"/>
            <a:ext cx="5330825" cy="2559050"/>
          </a:xfrm>
          <a:prstGeom prst="rect">
            <a:avLst/>
          </a:prstGeom>
          <a:noFill/>
        </p:spPr>
      </p:pic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6877050" y="1458913"/>
            <a:ext cx="2252663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800000"/>
                </a:solidFill>
              </a:rPr>
              <a:t>танк У.Свинтона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1547813" y="5564188"/>
            <a:ext cx="25336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800000"/>
                </a:solidFill>
              </a:rPr>
              <a:t>«Большой Вилли»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9396" name="Rectangle 2" descr="Почтовая бумага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endParaRPr lang="ru-RU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20489" name="Picture 9" descr="Илья Муромец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7338"/>
            <a:ext cx="8964613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67544" y="404813"/>
            <a:ext cx="7849369" cy="76200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2000" b="1" dirty="0">
                <a:solidFill>
                  <a:srgbClr val="800000"/>
                </a:solidFill>
                <a:latin typeface="Times New Roman" pitchFamily="18" charset="0"/>
              </a:rPr>
              <a:t>Самый большой самолет Первой мировой войны –</a:t>
            </a:r>
          </a:p>
          <a:p>
            <a:pPr eaLnBrk="1" hangingPunct="1"/>
            <a:r>
              <a:rPr lang="ru-RU" sz="2000" b="1" dirty="0">
                <a:solidFill>
                  <a:srgbClr val="800000"/>
                </a:solidFill>
                <a:latin typeface="Times New Roman" pitchFamily="18" charset="0"/>
              </a:rPr>
              <a:t>          бомбардировщик 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</a:rPr>
              <a:t>«Илья Муромец»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fig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3960440" cy="3456384"/>
          </a:xfrm>
          <a:prstGeom prst="ellipse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652120" y="0"/>
            <a:ext cx="31683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Первой мировой войне собак использовали в качестве посыльных, они переносили приказы на линию фронта в капсулах, прикрепленных к туловищу. Также собак использовали, чтобы прокладывать телеграфные провода.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2714620"/>
            <a:ext cx="4320480" cy="395474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889844"/>
            <a:ext cx="41044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A0B0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Первую мировую войну почтовые голуби широко применялись обеими воюющими сторонами. Наиболее профессионально использовали этот вид коммуникаций бельгийцы и немцы. В войне было задействовано более трех тысяч почтовых голубей.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A0B0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Важность "военной службы" некоторых птиц была оценена очень высоко: так, английскому почтовому голубю № 888 за выдающиеся заслуги во время Первой мировой войны было вполне официально присвоено звание полковника британской армии. Он доставил несколько сотен сообщений и погиб при выполнении особо важного боевого задания - поэтому звание получил посмертно. </a:t>
            </a:r>
            <a:endParaRPr lang="ru-RU" dirty="0"/>
          </a:p>
        </p:txBody>
      </p:sp>
      <p:pic>
        <p:nvPicPr>
          <p:cNvPr id="3" name="Picture 4" descr="golub-geroi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719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12160" y="260648"/>
            <a:ext cx="295232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Во время Первой мировой войны кошек держали в окопах, чтобы они заранее предупреждали о газовой атаке. Именно в это время люди по-настоящему поняли, что можно использовать уникальную кошачью чувствительность для того, чтобы определять приближающуюся угрозу. Кошек держали в окопах, чтобы они определяли появление в воздухе ядовитых газов и предупреждали о газовой атаке. В армиях некоторых стран (например, Британии) создавались специальные «кошачьи корпуса».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8" descr="monstr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0648"/>
            <a:ext cx="5832647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2" descr="Почтовая бумага"/>
          <p:cNvSpPr>
            <a:spLocks noChangeArrowheads="1"/>
          </p:cNvSpPr>
          <p:nvPr/>
        </p:nvSpPr>
        <p:spPr bwMode="auto">
          <a:xfrm>
            <a:off x="755576" y="0"/>
            <a:ext cx="8388424" cy="6858000"/>
          </a:xfrm>
          <a:prstGeom prst="rect">
            <a:avLst/>
          </a:prstGeom>
          <a:blipFill dpi="0" rotWithShape="1"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r>
              <a:rPr lang="ru-RU"/>
              <a:t> </a:t>
            </a: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1763713" y="404813"/>
            <a:ext cx="6840537" cy="30469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День памяти воинов,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погибших в Первой мировой войне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1914-1918 годов 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памятная дата в России,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отмечается 1 августа, начиная с 2013 года. 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Внесена в перечень памятных дат России в декабре 2012 года. </a:t>
            </a:r>
          </a:p>
        </p:txBody>
      </p:sp>
      <p:pic>
        <p:nvPicPr>
          <p:cNvPr id="73738" name="Picture 10" descr="news_image_6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500438"/>
            <a:ext cx="3770313" cy="301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4.stc.all.kpcdn.net/f/12/image/28/20/6832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01208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5433292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В этом году исполняется 100 лет с начала Первой мировой войны. Эта дата очень важна для России - наши предки, солдаты и офицеры, защищали честь и интересы Родины, не жалея собственной жизни. Многие из них полегли на полях сражений, и в их честь на Поклонной горе в столице 1 августа открыт памятник.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0688"/>
            <a:ext cx="88204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Материал из книги Георгия Ивановича Маноцкова “Донцы первой мировой”, часть I “Герои с </a:t>
            </a:r>
            <a:r>
              <a:rPr lang="ru-RU" i="1" dirty="0" err="1"/>
              <a:t>Хопра</a:t>
            </a:r>
            <a:r>
              <a:rPr lang="ru-RU" i="1" dirty="0"/>
              <a:t> и Бузулука”. В статье сохранены стиль и орфография автора</a:t>
            </a:r>
            <a:r>
              <a:rPr lang="ru-RU" i="1" dirty="0" smtClean="0"/>
              <a:t>.</a:t>
            </a:r>
          </a:p>
          <a:p>
            <a:r>
              <a:rPr lang="ru-RU" b="1" dirty="0" smtClean="0"/>
              <a:t> </a:t>
            </a:r>
          </a:p>
          <a:p>
            <a:r>
              <a:rPr lang="ru-RU" b="1" dirty="0" smtClean="0"/>
              <a:t>Источник</a:t>
            </a:r>
            <a:r>
              <a:rPr lang="ru-RU" dirty="0" smtClean="0"/>
              <a:t>: </a:t>
            </a:r>
            <a:r>
              <a:rPr lang="en-US" dirty="0" smtClean="0">
                <a:hlinkClick r:id="rId2"/>
              </a:rPr>
              <a:t>www.redstar.ru</a:t>
            </a:r>
            <a:r>
              <a:rPr lang="ru-RU" dirty="0" smtClean="0"/>
              <a:t>      </a:t>
            </a:r>
            <a:r>
              <a:rPr lang="ru-RU" b="1" dirty="0" smtClean="0"/>
              <a:t>Источник</a:t>
            </a:r>
            <a:r>
              <a:rPr lang="ru-RU" dirty="0" smtClean="0"/>
              <a:t>: </a:t>
            </a:r>
            <a:r>
              <a:rPr lang="en-US" dirty="0" smtClean="0">
                <a:hlinkClick r:id="rId3"/>
              </a:rPr>
              <a:t>en.wikipedia.org</a:t>
            </a:r>
            <a:endParaRPr lang="ru-RU" dirty="0" smtClean="0"/>
          </a:p>
          <a:p>
            <a:endParaRPr lang="ru-RU" i="1" dirty="0" smtClean="0"/>
          </a:p>
          <a:p>
            <a:r>
              <a:rPr lang="ru-RU" i="1" dirty="0" smtClean="0"/>
              <a:t>Фото из интернета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340768"/>
            <a:ext cx="8892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4000" b="1" dirty="0" smtClean="0"/>
              <a:t>"России можно нанести поражение, но её невозможно победить". </a:t>
            </a:r>
          </a:p>
          <a:p>
            <a:r>
              <a:rPr lang="ru-RU" sz="4000" b="1" dirty="0" smtClean="0"/>
              <a:t>                                                             Пикуль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 flipV="1">
            <a:off x="2699792" y="1009995"/>
            <a:ext cx="3744416" cy="39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160287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ahoma" pitchFamily="34" charset="0"/>
                <a:cs typeface="Tahoma" pitchFamily="34" charset="0"/>
              </a:rPr>
              <a:t>казачьей семьи. Им всегда оказывались почет и уважение. Но в годы советского лихолетья они стали первыми кандидатами во “враги трудового народа”. И многие скрывали свои награды. Пришло время восстановить историческую справедливость</a:t>
            </a:r>
            <a:endParaRPr kumimoji="0" lang="ru-RU" sz="15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1" name="Picture 3" descr="http://bukanovskay.ucoz.ru/_pu/1/s82901368.jpg">
            <a:hlinkClick r:id="rId2" tooltip="Нажмите, для просмотра в полном размере...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8496944" cy="63367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2708920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92696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Первая мировая война (28 июля 1914 - 11 ноября 1918 гг.) - один из самых широкомасштабных военных конфликтов в истории человечества. Великая война стала важнейшим переломным событием не только XX века, но и всей человеческой истории, сыгравшая самую драматичную роль в истории нашего Отечества. И сейчас, в годовщину столетия ее начала, мы считаем необходимым вспомнить героизм и мужество сыновей, сложивших свои головы за будущее великой России. Память о героях, снискавших славу на поле брани, нужна не только нам, но и молодому поколению. Так, например в книге Георгия Ивановича Маноцкова "Донцы первой мировой", посвященной 20-летию возрождения </a:t>
            </a:r>
            <a:r>
              <a:rPr lang="ru-RU" sz="2000" dirty="0" err="1"/>
              <a:t>Хоперского</a:t>
            </a:r>
            <a:r>
              <a:rPr lang="ru-RU" sz="2000" dirty="0"/>
              <a:t> округа, опубликованы документы и материалы о казаках области Войска Донского, погибших и пропавших без вести на фронтах мировой войны 1914 - 1918 годов. </a:t>
            </a:r>
            <a:br>
              <a:rPr lang="ru-RU" sz="2000" dirty="0"/>
            </a:br>
            <a:r>
              <a:rPr lang="ru-RU" sz="2000" dirty="0"/>
              <a:t>Георгиевские кавалеры (награжденные знаками отличия Военного ордена Святого Георгия - Георгиевским крестом) составляли гордость любой станицы и любой казачьей семьи. Им всегда оказывались почет и уважение. Но в годы советского лихолетья они стали первыми кандидатами во “враги трудового народа”. И многие скрывали свои награды. Пришло время восстановить историческую справедливость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472487" cy="1143000"/>
          </a:xfrm>
        </p:spPr>
        <p:txBody>
          <a:bodyPr/>
          <a:lstStyle/>
          <a:p>
            <a:pPr algn="ctr"/>
            <a:r>
              <a:rPr lang="ru-RU" sz="2800" smtClean="0">
                <a:solidFill>
                  <a:srgbClr val="C00000"/>
                </a:solidFill>
              </a:rPr>
              <a:t>С первых дней войны сражались на фронтах казаки </a:t>
            </a:r>
            <a:r>
              <a:rPr lang="ru-RU" sz="2800" b="1" smtClean="0">
                <a:solidFill>
                  <a:srgbClr val="C00000"/>
                </a:solidFill>
              </a:rPr>
              <a:t>Войска Донского.</a:t>
            </a:r>
          </a:p>
        </p:txBody>
      </p:sp>
      <p:pic>
        <p:nvPicPr>
          <p:cNvPr id="8195" name="cc-m-imagesubtitle-image-8104752793" descr="http://u.jimdo.com/www60/o/s9105dfc4f00d6081/img/i86ebdddbc856164d/1370571804/std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500188"/>
            <a:ext cx="62865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 w="38100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3200" dirty="0" smtClean="0"/>
              <a:t>Цифры и факты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168835"/>
            <a:ext cx="4040188" cy="45719"/>
          </a:xfrm>
          <a:solidFill>
            <a:schemeClr val="bg2"/>
          </a:solidFill>
          <a:ln w="28575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25000" lnSpcReduction="20000"/>
          </a:bodyPr>
          <a:lstStyle/>
          <a:p>
            <a:pPr algn="ctr"/>
            <a:r>
              <a:rPr lang="ru-RU" dirty="0" smtClean="0"/>
              <a:t>Цифры и факты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79442"/>
          </a:xfrm>
          <a:solidFill>
            <a:schemeClr val="bg2"/>
          </a:solidFill>
          <a:ln w="28575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55000" lnSpcReduction="20000"/>
          </a:bodyPr>
          <a:lstStyle/>
          <a:p>
            <a:endParaRPr lang="ru-RU" sz="800" dirty="0" smtClean="0"/>
          </a:p>
          <a:p>
            <a:endParaRPr lang="ru-RU" sz="800" dirty="0" smtClean="0"/>
          </a:p>
          <a:p>
            <a:r>
              <a:rPr lang="ru-RU" dirty="0" smtClean="0"/>
              <a:t>Медицинское обеспечение российской армии в период Первой Мировой Войны: сёстры милосердия</a:t>
            </a:r>
          </a:p>
          <a:p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32656"/>
            <a:ext cx="8248430" cy="602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8532440" y="4293096"/>
            <a:ext cx="72008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3200" dirty="0" smtClean="0"/>
              <a:t>Непобедимая и легендарная. Первая мировая война.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«Брусиловский прорыв»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2500306"/>
            <a:ext cx="3971924" cy="3840170"/>
          </a:xfrm>
          <a:solidFill>
            <a:schemeClr val="bg1"/>
          </a:solidFill>
          <a:ln w="28575">
            <a:solidFill>
              <a:schemeClr val="accent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1900" dirty="0" smtClean="0"/>
          </a:p>
          <a:p>
            <a:pPr algn="ctr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В первой мировой войне</a:t>
            </a:r>
          </a:p>
          <a:p>
            <a:pPr algn="ctr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Трудно нам пришлось вдвойне –</a:t>
            </a:r>
          </a:p>
          <a:p>
            <a:pPr algn="ctr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Вторглись к нам компанией</a:t>
            </a:r>
          </a:p>
          <a:p>
            <a:pPr algn="ctr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Австрия с Германией.</a:t>
            </a:r>
          </a:p>
          <a:p>
            <a:pPr algn="ctr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Их прогнали б только так,</a:t>
            </a:r>
          </a:p>
          <a:p>
            <a:pPr algn="ctr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Да боеприпас иссяк:</a:t>
            </a:r>
          </a:p>
          <a:p>
            <a:pPr algn="ctr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Ни патронов, ни снарядов, </a:t>
            </a:r>
          </a:p>
          <a:p>
            <a:pPr algn="ctr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А с врагом сражаться надо.</a:t>
            </a:r>
          </a:p>
          <a:p>
            <a:pPr algn="ctr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И сражались – кто штыком,</a:t>
            </a:r>
          </a:p>
          <a:p>
            <a:pPr algn="ctr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Кто и вовсе кулаком.</a:t>
            </a:r>
          </a:p>
          <a:p>
            <a:pPr algn="ctr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Наш солдат – он всем дерется,</a:t>
            </a:r>
          </a:p>
          <a:p>
            <a:pPr algn="ctr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Не бежит и не сдается –</a:t>
            </a:r>
          </a:p>
          <a:p>
            <a:pPr algn="ctr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Даже голоден и бос</a:t>
            </a:r>
          </a:p>
          <a:p>
            <a:pPr algn="ctr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Воевать готов всерьез! </a:t>
            </a:r>
          </a:p>
          <a:p>
            <a:pPr algn="ctr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Но когда на фронт все сразу</a:t>
            </a:r>
          </a:p>
          <a:p>
            <a:pPr algn="ctr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Привезли боеприпасы,</a:t>
            </a:r>
          </a:p>
          <a:p>
            <a:pPr algn="ctr">
              <a:buNone/>
            </a:pPr>
            <a:endParaRPr lang="ru-RU" sz="2900" dirty="0" smtClean="0"/>
          </a:p>
          <a:p>
            <a:pPr>
              <a:buNone/>
            </a:pPr>
            <a:r>
              <a:rPr lang="ru-RU" sz="2900" dirty="0" smtClean="0"/>
              <a:t> </a:t>
            </a:r>
            <a:endParaRPr lang="ru-RU" sz="29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Автор Олеся Емельянова</a:t>
            </a:r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86314" y="2500306"/>
            <a:ext cx="3857652" cy="3840170"/>
          </a:xfrm>
          <a:solidFill>
            <a:schemeClr val="bg1"/>
          </a:solidFill>
          <a:ln w="28575">
            <a:solidFill>
              <a:schemeClr val="accent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Тут-то поняли враги: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Если хочешь жить – беги!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Храбрый генерал Брусилов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 в атаку бросил силы,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Чтобы враг не угадал,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Где решающий удар –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Рано утром первым делом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Их прищучил артобстрелом,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 потом отправил он 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наступленье целый фронт.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Испугавшись той атаки,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Побежали австрияки –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Часть убита, часть в плену,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Будут помнить ту войну!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993</Words>
  <Application>Microsoft Office PowerPoint</Application>
  <PresentationFormat>Экран (4:3)</PresentationFormat>
  <Paragraphs>153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Герои первой мировой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 первых дней войны сражались на фронтах казаки Войска Донского.</vt:lpstr>
      <vt:lpstr>Цифры и факты</vt:lpstr>
      <vt:lpstr>Непобедимая и легендарная. Первая мировая война.</vt:lpstr>
      <vt:lpstr> войне</vt:lpstr>
      <vt:lpstr>Россия в Первой мировой войне</vt:lpstr>
      <vt:lpstr>Артиллерия Первой мировой войны</vt:lpstr>
      <vt:lpstr>Танки Первой мировой войны</vt:lpstr>
      <vt:lpstr>Флот</vt:lpstr>
      <vt:lpstr>Самолёты                                                                                                     Первой мировой войны</vt:lpstr>
      <vt:lpstr>Дирижабли Первой мировой войны</vt:lpstr>
      <vt:lpstr>Удивительная боевая амуниция </vt:lpstr>
      <vt:lpstr>Боевые сражения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 Первой мировой войне впервые  появились танки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Герои первой мировой</dc:title>
  <dc:creator>школа</dc:creator>
  <cp:lastModifiedBy>Александр</cp:lastModifiedBy>
  <cp:revision>41</cp:revision>
  <dcterms:created xsi:type="dcterms:W3CDTF">2014-08-12T12:45:48Z</dcterms:created>
  <dcterms:modified xsi:type="dcterms:W3CDTF">2014-12-07T13:57:05Z</dcterms:modified>
</cp:coreProperties>
</file>