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0" r:id="rId4"/>
    <p:sldId id="276" r:id="rId5"/>
    <p:sldId id="277" r:id="rId6"/>
    <p:sldId id="259" r:id="rId7"/>
    <p:sldId id="258" r:id="rId8"/>
    <p:sldId id="260" r:id="rId9"/>
    <p:sldId id="281" r:id="rId10"/>
    <p:sldId id="262" r:id="rId11"/>
    <p:sldId id="282" r:id="rId12"/>
    <p:sldId id="264" r:id="rId13"/>
    <p:sldId id="267" r:id="rId14"/>
    <p:sldId id="271" r:id="rId15"/>
    <p:sldId id="272" r:id="rId16"/>
    <p:sldId id="273" r:id="rId17"/>
    <p:sldId id="274" r:id="rId18"/>
    <p:sldId id="275" r:id="rId19"/>
    <p:sldId id="279" r:id="rId20"/>
    <p:sldId id="268" r:id="rId21"/>
    <p:sldId id="269" r:id="rId22"/>
    <p:sldId id="280" r:id="rId23"/>
    <p:sldId id="257" r:id="rId24"/>
    <p:sldId id="265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6600"/>
    <a:srgbClr val="000000"/>
    <a:srgbClr val="5F9127"/>
    <a:srgbClr val="004C00"/>
    <a:srgbClr val="BCE292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1\Desktop\001%20&#1042;&#1086;%20&#1087;&#1086;&#1083;&#1077;%20&#1073;&#1077;&#1088;&#1077;&#1079;&#1082;&#1072;%20&#1089;&#1090;&#1086;&#1103;&#1083;&#1072;.mp3" TargetMode="Externa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univers.ru/net/IMG/Blogs/2009/december/kostum1.jpeg" TargetMode="External"/><Relationship Id="rId13" Type="http://schemas.openxmlformats.org/officeDocument/2006/relationships/hyperlink" Target="http://cosmoforum.ucoz.ru/_fr/1/2438999.jpg" TargetMode="External"/><Relationship Id="rId18" Type="http://schemas.openxmlformats.org/officeDocument/2006/relationships/hyperlink" Target="http://img1.liveinternet.ru/images/attach/c/0/35/644/35644067_Makovskiy_K_Boyaruyshnya.jpg" TargetMode="External"/><Relationship Id="rId3" Type="http://schemas.openxmlformats.org/officeDocument/2006/relationships/hyperlink" Target="http://bezformata.ru/content/Images/000/011/784/image11784750.jpg" TargetMode="External"/><Relationship Id="rId21" Type="http://schemas.openxmlformats.org/officeDocument/2006/relationships/hyperlink" Target="http://i029.radikal.ru/1105/94/04ed1ea3b744.jpg" TargetMode="External"/><Relationship Id="rId7" Type="http://schemas.openxmlformats.org/officeDocument/2006/relationships/hyperlink" Target="http://www.topauthor.ru/uploads/2012-11/266_229/367b83c5f04c4579f9e109dbbf49c37f.jpeg" TargetMode="External"/><Relationship Id="rId12" Type="http://schemas.openxmlformats.org/officeDocument/2006/relationships/hyperlink" Target="http://img0.liveinternet.ru/images/attach/c/0/34/43/34043804_YUliy_Breton_18271906_Otduyh_kosarey.jpg" TargetMode="External"/><Relationship Id="rId17" Type="http://schemas.openxmlformats.org/officeDocument/2006/relationships/hyperlink" Target="http://www.juvelir2.ru/wp-content/uploads/2011/08/monista.jpg" TargetMode="External"/><Relationship Id="rId2" Type="http://schemas.openxmlformats.org/officeDocument/2006/relationships/hyperlink" Target="http://tropinkadobra.ucoz.ru/Oformlenie/v_schkolu/prinadlezhnosti_dlja_truda.jpg" TargetMode="External"/><Relationship Id="rId16" Type="http://schemas.openxmlformats.org/officeDocument/2006/relationships/hyperlink" Target="http://great.az/uploads/posts/2011-05/1304505389_ukraweniya-great.az-43.jpg" TargetMode="External"/><Relationship Id="rId20" Type="http://schemas.openxmlformats.org/officeDocument/2006/relationships/hyperlink" Target="http://opentextnn.ru/data/307.lapti01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avyanskaya-kultura.ru/images/bb6cf251afab.jpg" TargetMode="External"/><Relationship Id="rId11" Type="http://schemas.openxmlformats.org/officeDocument/2006/relationships/hyperlink" Target="http://www.ljplus.ru/img4/a/l/alkonost_spb/emb7.JPG" TargetMode="External"/><Relationship Id="rId5" Type="http://schemas.openxmlformats.org/officeDocument/2006/relationships/hyperlink" Target="http://www.olegroy.com/InFo-data/item_021/spic_0002869.jpg" TargetMode="External"/><Relationship Id="rId15" Type="http://schemas.openxmlformats.org/officeDocument/2006/relationships/hyperlink" Target="http://family-history.ru/pic/catalog/costume/visochnye-koltsa_03.jpg" TargetMode="External"/><Relationship Id="rId23" Type="http://schemas.openxmlformats.org/officeDocument/2006/relationships/hyperlink" Target="http://www.goldmoscow.com/pict/13102005221538_C8218.JPG" TargetMode="External"/><Relationship Id="rId10" Type="http://schemas.openxmlformats.org/officeDocument/2006/relationships/hyperlink" Target="http://img0.liveinternet.ru/images/attach/c/1/59/387/59387849_Elisabeth_Blomqvist_1827___1901Hanna__1854.jpg" TargetMode="External"/><Relationship Id="rId19" Type="http://schemas.openxmlformats.org/officeDocument/2006/relationships/hyperlink" Target="http://2.bp.blogspot.com/-7eCxAL0kbAI/UKqAeqw8qRI/AAAAAAAAOhM/8Scurj_vuxM/s1600/%D0%9B%D0%B0%D0%BF%D1%82%D0%B8+%D0%BD%D0%B0+%D0%A0%D1%83%D1%81%D0%B8.jpg" TargetMode="External"/><Relationship Id="rId4" Type="http://schemas.openxmlformats.org/officeDocument/2006/relationships/hyperlink" Target="http://content.foto.mail.ru/mail/nirvana351/_answers/i-251.jpg" TargetMode="External"/><Relationship Id="rId9" Type="http://schemas.openxmlformats.org/officeDocument/2006/relationships/hyperlink" Target="http://pribaikal.ru/fileadmin/Images/Unions/FolkMasters/Russian-Costume/russian-native-costume-0017.jpg" TargetMode="External"/><Relationship Id="rId14" Type="http://schemas.openxmlformats.org/officeDocument/2006/relationships/hyperlink" Target="http://www.booksite.ru/enciklopedia/clothes/198.jpg" TargetMode="External"/><Relationship Id="rId22" Type="http://schemas.openxmlformats.org/officeDocument/2006/relationships/hyperlink" Target="http://www.goldmoscow.com/pict/29032005194723_C1630.JP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img1.liveinternet.ru/images/attach/c/4/82/147/82147079_00409.jpg" TargetMode="External"/><Relationship Id="rId3" Type="http://schemas.openxmlformats.org/officeDocument/2006/relationships/hyperlink" Target="http://img1.liveinternet.ru/images/attach/c/4/82/146/82146863_00402.jpg" TargetMode="External"/><Relationship Id="rId7" Type="http://schemas.openxmlformats.org/officeDocument/2006/relationships/hyperlink" Target="http://img1.liveinternet.ru/images/attach/c/4/82/147/82147003_00407.jpg" TargetMode="External"/><Relationship Id="rId2" Type="http://schemas.openxmlformats.org/officeDocument/2006/relationships/hyperlink" Target="http://otziv.carbofos.com/uploads/images/e/4/4/3/1/0b0866f88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1.liveinternet.ru/images/attach/c/4/82/146/82146981_00406.jpg" TargetMode="External"/><Relationship Id="rId5" Type="http://schemas.openxmlformats.org/officeDocument/2006/relationships/hyperlink" Target="http://img1.liveinternet.ru/images/attach/c/4/82/146/82146945_00405.jpg" TargetMode="External"/><Relationship Id="rId10" Type="http://schemas.openxmlformats.org/officeDocument/2006/relationships/hyperlink" Target="http://img-fotki.yandex.ru/get/3105/mistina.5/0_1ba94_659ffa18_XL" TargetMode="External"/><Relationship Id="rId4" Type="http://schemas.openxmlformats.org/officeDocument/2006/relationships/hyperlink" Target="http://img1.liveinternet.ru/images/attach/c/4/82/146/82146887_00403.jpg" TargetMode="External"/><Relationship Id="rId9" Type="http://schemas.openxmlformats.org/officeDocument/2006/relationships/hyperlink" Target="http://img1.liveinternet.ru/images/attach/c/4/82/147/82147025_00408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57200" y="914400"/>
            <a:ext cx="5029200" cy="2133600"/>
          </a:xfrm>
          <a:prstGeom prst="round2Diag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914400"/>
            <a:ext cx="5791200" cy="16764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технологии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 2 классе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2" name="Picture 4" descr="http://vuzer.info/_ld/279/03501988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762000" y="3657600"/>
            <a:ext cx="2093575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2" name="Picture 14" descr="http://bezformata.ru/content/Images/000/011/784/image1178475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0400" y="3581400"/>
            <a:ext cx="4495799" cy="269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11\Pictures\Школьные\f_4e0e4849e5fd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9800" y="609600"/>
            <a:ext cx="2679700" cy="2907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osmoforum.ucoz.ru/_fr/1/24389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381000"/>
            <a:ext cx="3333750" cy="175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460" name="Picture 4" descr="http://www.booksite.ru/enciklopedia/clothes/19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399" y="3429000"/>
            <a:ext cx="2079155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462" name="Picture 6" descr="http://family-history.ru/pic/catalog/costume/visochnye-koltsa_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05600" y="381000"/>
            <a:ext cx="2048011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464" name="Picture 8" descr="http://great.az/uploads/posts/2011-05/1304505389_ukraweniya-great.az-4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114800" y="381000"/>
            <a:ext cx="2133600" cy="15118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466" name="Picture 10" descr="http://www.juvelir2.ru/wp-content/uploads/2011/08/monista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58000" y="3810000"/>
            <a:ext cx="1752600" cy="20741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468" name="Picture 12" descr="http://img1.liveinternet.ru/images/attach/c/0/35/644/35644067_Makovskiy_K_Boyaruyshnya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971800" y="2362200"/>
            <a:ext cx="3200400" cy="41581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oronino.memorandum.ru/pic/doronino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200" y="1600200"/>
            <a:ext cx="2774137" cy="4152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4" descr="http://2.bp.blogspot.com/-7eCxAL0kbAI/UKqAeqw8qRI/AAAAAAAAOhM/8Scurj_vuxM/s1600/%D0%9B%D0%B0%D0%BF%D1%82%D0%B8+%D0%BD%D0%B0+%D0%A0%D1%83%D1%81%D0%B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25116" y="1066800"/>
            <a:ext cx="3394884" cy="22898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6" descr="http://opentextnn.ru/data/307.lapti014.jpg"/>
          <p:cNvPicPr>
            <a:picLocks noChangeAspect="1" noChangeArrowheads="1"/>
          </p:cNvPicPr>
          <p:nvPr/>
        </p:nvPicPr>
        <p:blipFill>
          <a:blip r:embed="rId4" cstate="screen">
            <a:lum contrast="40000"/>
          </a:blip>
          <a:srcRect/>
          <a:stretch>
            <a:fillRect/>
          </a:stretch>
        </p:blipFill>
        <p:spPr bwMode="auto">
          <a:xfrm>
            <a:off x="4191000" y="3886200"/>
            <a:ext cx="3454400" cy="23622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narodrusi.ru/_ph/37/2/72996652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457200"/>
            <a:ext cx="2590800" cy="3167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6" descr="http://slavyanskaya-kultura.ru/images/bb6cf251afa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0400" y="457200"/>
            <a:ext cx="2971800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i029.radikal.ru/1105/94/04ed1ea3b74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22593" y="457200"/>
            <a:ext cx="2669007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://www.goldmoscow.com/pict/29032005194723_C163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9600" y="3790540"/>
            <a:ext cx="2133600" cy="2353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http://www.goldmoscow.com/pict/13102005221538_C821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33800" y="3657600"/>
            <a:ext cx="1847867" cy="2867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4" name="Picture 10" descr="http://otziv.carbofos.com/uploads/images/e/4/4/3/1/0b0866f886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629400" y="3733800"/>
            <a:ext cx="1981200" cy="2238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381000"/>
            <a:ext cx="7924800" cy="914400"/>
          </a:xfrm>
        </p:spPr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Физминутка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578" name="Picture 2" descr="http://img-fotki.yandex.ru/get/3105/mistina.5/0_1ba94_659ffa18_X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0" y="1676400"/>
            <a:ext cx="6096000" cy="4572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7400" y="762000"/>
            <a:ext cx="4865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 работы:</a:t>
            </a:r>
            <a:endParaRPr lang="ru-RU" sz="54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438400"/>
            <a:ext cx="662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Сделаем красавице чёлку.</a:t>
            </a:r>
            <a:endParaRPr lang="ru-RU" sz="3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Сплетём косичку из ниток.</a:t>
            </a:r>
            <a:endParaRPr lang="ru-RU" sz="3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Приклеим кокошник.</a:t>
            </a:r>
            <a:endParaRPr lang="ru-RU" sz="3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Оформим изделие.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Управляющая кнопка: далее 5">
            <a:hlinkClick r:id="rId6" action="ppaction://hlinksldjump" highlightClick="1"/>
          </p:cNvPr>
          <p:cNvSpPr/>
          <p:nvPr/>
        </p:nvSpPr>
        <p:spPr>
          <a:xfrm>
            <a:off x="8077200" y="5943600"/>
            <a:ext cx="6096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Сделаем красавице чёлку.</a:t>
            </a:r>
          </a:p>
        </p:txBody>
      </p:sp>
      <p:pic>
        <p:nvPicPr>
          <p:cNvPr id="1026" name="Picture 2" descr="C:\Users\11\Documents\МОИ ДОКУМЕНТЫ\Рисование и труды\Уроки технологии\2 класс\Народный костюм\DSCF46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133600"/>
            <a:ext cx="1895997" cy="2600326"/>
          </a:xfrm>
          <a:prstGeom prst="rect">
            <a:avLst/>
          </a:prstGeom>
          <a:noFill/>
        </p:spPr>
      </p:pic>
      <p:pic>
        <p:nvPicPr>
          <p:cNvPr id="1027" name="Picture 3" descr="C:\Users\11\Documents\МОИ ДОКУМЕНТЫ\Рисование и труды\Уроки технологии\2 класс\Народный костюм\DSCF468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4600" y="2133601"/>
            <a:ext cx="1905000" cy="2590800"/>
          </a:xfrm>
          <a:prstGeom prst="rect">
            <a:avLst/>
          </a:prstGeom>
          <a:noFill/>
        </p:spPr>
      </p:pic>
      <p:pic>
        <p:nvPicPr>
          <p:cNvPr id="1028" name="Picture 4" descr="C:\Users\11\Documents\МОИ ДОКУМЕНТЫ\Рисование и труды\Уроки технологии\2 класс\Народный костюм\DSCF469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2133600"/>
            <a:ext cx="1892626" cy="2590800"/>
          </a:xfrm>
          <a:prstGeom prst="rect">
            <a:avLst/>
          </a:prstGeom>
          <a:noFill/>
        </p:spPr>
      </p:pic>
      <p:pic>
        <p:nvPicPr>
          <p:cNvPr id="1029" name="Picture 5" descr="C:\Users\11\Documents\МОИ ДОКУМЕНТЫ\Рисование и труды\Уроки технологии\2 класс\Народный костюм\DSCF469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05600" y="2133600"/>
            <a:ext cx="1879003" cy="2571750"/>
          </a:xfrm>
          <a:prstGeom prst="rect">
            <a:avLst/>
          </a:prstGeom>
          <a:noFill/>
        </p:spPr>
      </p:pic>
      <p:sp>
        <p:nvSpPr>
          <p:cNvPr id="11" name="Управляющая кнопка: возврат 10">
            <a:hlinkClick r:id="rId6" action="ppaction://hlinksldjump" highlightClick="1"/>
          </p:cNvPr>
          <p:cNvSpPr/>
          <p:nvPr/>
        </p:nvSpPr>
        <p:spPr>
          <a:xfrm>
            <a:off x="8001000" y="5943600"/>
            <a:ext cx="533400" cy="457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Сплетём косичку из ниток.</a:t>
            </a:r>
          </a:p>
        </p:txBody>
      </p:sp>
      <p:pic>
        <p:nvPicPr>
          <p:cNvPr id="2050" name="Picture 2" descr="C:\Users\11\Documents\МОИ ДОКУМЕНТЫ\Рисование и труды\Уроки технологии\2 класс\Народный костюм\DSCF469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1295400"/>
            <a:ext cx="1729975" cy="2390776"/>
          </a:xfrm>
          <a:prstGeom prst="rect">
            <a:avLst/>
          </a:prstGeom>
          <a:noFill/>
        </p:spPr>
      </p:pic>
      <p:pic>
        <p:nvPicPr>
          <p:cNvPr id="2051" name="Picture 3" descr="C:\Users\11\Documents\МОИ ДОКУМЕНТЫ\Рисование и труды\Уроки технологии\2 класс\Народный костюм\DSCF4698.JPG"/>
          <p:cNvPicPr>
            <a:picLocks noChangeAspect="1" noChangeArrowheads="1"/>
          </p:cNvPicPr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2514600" y="1295400"/>
            <a:ext cx="1702270" cy="2362200"/>
          </a:xfrm>
          <a:prstGeom prst="rect">
            <a:avLst/>
          </a:prstGeom>
          <a:noFill/>
        </p:spPr>
      </p:pic>
      <p:pic>
        <p:nvPicPr>
          <p:cNvPr id="2052" name="Picture 4" descr="C:\Users\11\Documents\МОИ ДОКУМЕНТЫ\Рисование и труды\Уроки технологии\2 класс\Народный костюм\DSCF4700.JPG"/>
          <p:cNvPicPr>
            <a:picLocks noChangeAspect="1" noChangeArrowheads="1"/>
          </p:cNvPicPr>
          <p:nvPr/>
        </p:nvPicPr>
        <p:blipFill>
          <a:blip r:embed="rId4" cstate="screen">
            <a:lum bright="10000"/>
          </a:blip>
          <a:srcRect/>
          <a:stretch>
            <a:fillRect/>
          </a:stretch>
        </p:blipFill>
        <p:spPr bwMode="auto">
          <a:xfrm>
            <a:off x="4572000" y="1295400"/>
            <a:ext cx="1722579" cy="2362200"/>
          </a:xfrm>
          <a:prstGeom prst="rect">
            <a:avLst/>
          </a:prstGeom>
          <a:noFill/>
        </p:spPr>
      </p:pic>
      <p:pic>
        <p:nvPicPr>
          <p:cNvPr id="2053" name="Picture 5" descr="C:\Users\11\Documents\МОИ ДОКУМЕНТЫ\Рисование и труды\Уроки технологии\2 класс\Народный костюм\DSCF470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29400" y="1295400"/>
            <a:ext cx="1691165" cy="2369726"/>
          </a:xfrm>
          <a:prstGeom prst="rect">
            <a:avLst/>
          </a:prstGeom>
          <a:noFill/>
        </p:spPr>
      </p:pic>
      <p:pic>
        <p:nvPicPr>
          <p:cNvPr id="2054" name="Picture 6" descr="C:\Users\11\Documents\МОИ ДОКУМЕНТЫ\Рисование и труды\Уроки технологии\2 класс\Народный костюм\DSCF470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24000" y="3886200"/>
            <a:ext cx="1752600" cy="2552700"/>
          </a:xfrm>
          <a:prstGeom prst="rect">
            <a:avLst/>
          </a:prstGeom>
          <a:noFill/>
        </p:spPr>
      </p:pic>
      <p:pic>
        <p:nvPicPr>
          <p:cNvPr id="2055" name="Picture 7" descr="C:\Users\11\Documents\МОИ ДОКУМЕНТЫ\Рисование и труды\Уроки технологии\2 класс\Народный костюм\DSCF470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581400" y="3886200"/>
            <a:ext cx="1828800" cy="2514600"/>
          </a:xfrm>
          <a:prstGeom prst="rect">
            <a:avLst/>
          </a:prstGeom>
          <a:noFill/>
        </p:spPr>
      </p:pic>
      <p:pic>
        <p:nvPicPr>
          <p:cNvPr id="2056" name="Picture 8" descr="C:\Users\11\Documents\МОИ ДОКУМЕНТЫ\Рисование и труды\Уроки технологии\2 класс\Народный костюм\DSCF4710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867400" y="3886200"/>
            <a:ext cx="1775799" cy="2590799"/>
          </a:xfrm>
          <a:prstGeom prst="rect">
            <a:avLst/>
          </a:prstGeom>
          <a:noFill/>
        </p:spPr>
      </p:pic>
      <p:sp>
        <p:nvSpPr>
          <p:cNvPr id="10" name="Управляющая кнопка: возврат 9">
            <a:hlinkClick r:id="rId9" action="ppaction://hlinksldjump" highlightClick="1"/>
          </p:cNvPr>
          <p:cNvSpPr/>
          <p:nvPr/>
        </p:nvSpPr>
        <p:spPr>
          <a:xfrm>
            <a:off x="8229600" y="6096000"/>
            <a:ext cx="609600" cy="5334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572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Приклеим кокошник.</a:t>
            </a:r>
          </a:p>
        </p:txBody>
      </p:sp>
      <p:pic>
        <p:nvPicPr>
          <p:cNvPr id="3074" name="Picture 2" descr="C:\Users\11\Documents\МОИ ДОКУМЕНТЫ\Рисование и труды\Уроки технологии\2 класс\Народный костюм\DSCF47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19400" y="1524000"/>
            <a:ext cx="3200400" cy="4829176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8077200" y="6019800"/>
            <a:ext cx="533400" cy="6096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4572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Оформим изделие.</a:t>
            </a:r>
          </a:p>
        </p:txBody>
      </p:sp>
      <p:pic>
        <p:nvPicPr>
          <p:cNvPr id="4098" name="Picture 2" descr="C:\Users\11\Documents\МОИ ДОКУМЕНТЫ\Рисование и труды\Уроки технологии\2 класс\Народный костюм\DSCF47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95600" y="1600200"/>
            <a:ext cx="3109832" cy="4724400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8153400" y="6019800"/>
            <a:ext cx="533400" cy="5334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200" y="3733800"/>
            <a:ext cx="36522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 работы: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12" descr="C:\Users\11\Documents\МОИ ДОКУМЕНТЫ\Рисование и труды\Уроки технологии\2 класс\Народный костюм\74704758_3237008_05La_jeune_fille_en_roug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" y="228600"/>
            <a:ext cx="254772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828800" y="4572000"/>
            <a:ext cx="5562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Сделаем красавице челку.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Сплетём косичку из ниток.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Приклеим кокошник.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Оформим изделие.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11\Documents\МОИ ДОКУМЕНТЫ\Рисование и труды\Уроки технологии\2 класс\Народный костюм\74691672_Katerin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6324600" y="228600"/>
            <a:ext cx="25146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:\Users\11\Documents\МОИ ДОКУМЕНТЫ\Рисование и труды\Уроки технологии\2 класс\Народный костюм\74691675_Pretty_girl_with_pearls_in_a_blue_dress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76600" y="228600"/>
            <a:ext cx="2680133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001 Во поле березка стоял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screen"/>
          <a:stretch>
            <a:fillRect/>
          </a:stretch>
        </p:blipFill>
        <p:spPr>
          <a:xfrm>
            <a:off x="8305800" y="6019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topauthor.ru/uploads/2012-11/266_229/367b83c5f04c4579f9e109dbbf49c37f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81200" y="838200"/>
            <a:ext cx="5105400" cy="43952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33800" y="5334000"/>
            <a:ext cx="1678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Русь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 descr="фон клетка"/>
          <p:cNvSpPr>
            <a:spLocks noChangeArrowheads="1"/>
          </p:cNvSpPr>
          <p:nvPr/>
        </p:nvSpPr>
        <p:spPr bwMode="auto">
          <a:xfrm>
            <a:off x="228600" y="228600"/>
            <a:ext cx="8686800" cy="6324600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1600200"/>
            <a:ext cx="8534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Технологическая карта изделия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438400"/>
            <a:ext cx="838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</a:t>
            </a:r>
            <a:r>
              <a:rPr lang="ru-RU" sz="2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Русская красавица</a:t>
            </a:r>
          </a:p>
          <a:p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</a:t>
            </a:r>
            <a:r>
              <a:rPr lang="ru-RU" sz="2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</a:t>
            </a:r>
            <a:r>
              <a:rPr lang="ru-RU" sz="2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Картон, нитки,  бумага, пайетки.</a:t>
            </a:r>
          </a:p>
          <a:p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</a:t>
            </a:r>
          </a:p>
          <a:p>
            <a:r>
              <a:rPr lang="ru-RU" sz="2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приспособления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ru-RU" sz="2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Ножницы, клей, карандаши.</a:t>
            </a:r>
          </a:p>
          <a:p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</a:t>
            </a:r>
            <a:r>
              <a:rPr lang="ru-RU" sz="2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выполнения</a:t>
            </a:r>
            <a:r>
              <a:rPr lang="ru-RU" sz="2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Плетение, аппликация.</a:t>
            </a:r>
          </a:p>
          <a:p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</a:t>
            </a:r>
            <a:r>
              <a:rPr lang="ru-RU" sz="2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украшения</a:t>
            </a:r>
            <a:r>
              <a:rPr lang="ru-RU" sz="2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ru-RU" sz="2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Аппликация.          </a:t>
            </a:r>
            <a:endParaRPr lang="ru-RU" sz="2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11\Pictures\Школьные\f_4e0e4849e5fd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39000" y="4800600"/>
            <a:ext cx="1612900" cy="1750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124023" y="228600"/>
            <a:ext cx="6787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Подведение итогов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2362200"/>
            <a:ext cx="8229600" cy="2514600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на уроке мы узнали …</a:t>
            </a:r>
          </a:p>
          <a:p>
            <a:pPr lvl="0"/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на уроке мы научились …</a:t>
            </a:r>
          </a:p>
          <a:p>
            <a:pPr lvl="0"/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нас получилось …</a:t>
            </a:r>
          </a:p>
          <a:p>
            <a:pPr lvl="0"/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сделать лучше …</a:t>
            </a:r>
          </a:p>
          <a:p>
            <a:pPr>
              <a:buNone/>
            </a:pP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C:\Users\11\Documents\МОИ ДОКУМЕНТЫ\Рисование и труды\Уроки технологии\2 класс\Народный костюм\raskraska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24600" y="1600200"/>
            <a:ext cx="21336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01830" y="533400"/>
            <a:ext cx="3854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Рефлексия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914400"/>
            <a:ext cx="289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Русская красавица,</a:t>
            </a:r>
          </a:p>
          <a:p>
            <a:r>
              <a:rPr lang="ru-RU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же хороша!</a:t>
            </a:r>
          </a:p>
          <a:p>
            <a:r>
              <a:rPr lang="ru-RU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Счастьем улыбается </a:t>
            </a:r>
          </a:p>
          <a:p>
            <a:r>
              <a:rPr lang="ru-RU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тебя душа.</a:t>
            </a:r>
          </a:p>
          <a:p>
            <a:r>
              <a:rPr lang="ru-RU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Сердце твоё чистое,</a:t>
            </a:r>
          </a:p>
          <a:p>
            <a:r>
              <a:rPr lang="ru-RU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нём корысти нет,</a:t>
            </a:r>
          </a:p>
          <a:p>
            <a:r>
              <a:rPr lang="ru-RU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 же лучистые</a:t>
            </a:r>
          </a:p>
          <a:p>
            <a:r>
              <a:rPr lang="ru-RU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Источают свет!</a:t>
            </a:r>
          </a:p>
          <a:p>
            <a:r>
              <a:rPr lang="ru-RU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Русская красавица,</a:t>
            </a:r>
          </a:p>
          <a:p>
            <a:r>
              <a:rPr lang="ru-RU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тебя милей!</a:t>
            </a:r>
          </a:p>
          <a:p>
            <a:r>
              <a:rPr lang="ru-RU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Ищут – зря стараются,</a:t>
            </a:r>
          </a:p>
          <a:p>
            <a:r>
              <a:rPr lang="ru-RU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земле по всей! </a:t>
            </a:r>
          </a:p>
          <a:p>
            <a:r>
              <a:rPr lang="ru-RU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(В. Садовник)</a:t>
            </a:r>
            <a:endParaRPr lang="ru-RU" b="1" i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8" descr="C:\Users\11\Documents\МОИ ДОКУМЕНТЫ\Рисование и труды\Уроки технологии\2 класс\Народный костюм\74691680_russia_joven_ricamente_ataviad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914400"/>
            <a:ext cx="2917662" cy="4106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11\Documents\МОИ ДОКУМЕНТЫ\Рисование и труды\Уроки технологии\2 класс\Народный костюм\74691671_Jeunne_fille_en_costume_russ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43600" y="914400"/>
            <a:ext cx="2971800" cy="4179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11\Documents\МОИ ДОКУМЕНТЫ\Рисование и труды\Уроки технологии\2 класс\Народный костюм\74691668_1019_1_lg_C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4800" y="990600"/>
            <a:ext cx="29718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 descr="C:\Users\11\Documents\МОИ ДОКУМЕНТЫ\Рисование и труды\Уроки технологии\2 класс\Народный костюм\74691683_Russian_Beauty_near_the_window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19800" y="990600"/>
            <a:ext cx="2855674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 descr="C:\Users\11\Documents\МОИ ДОКУМЕНТЫ\Рисование и труды\Уроки технологии\2 класс\Народный костюм\74691687_Young_Girl_Carrying_Wine_Goblet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4800" y="990600"/>
            <a:ext cx="29718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1" descr="C:\Users\11\Documents\МОИ ДОКУМЕНТЫ\Рисование и труды\Уроки технологии\2 класс\Народный костюм\74691690_Boyaruyshnya_u_okna_A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867400" y="1066800"/>
            <a:ext cx="30480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33400" y="54864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 </a:t>
            </a:r>
          </a:p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нарисовать русскую красавицу в народном костюме.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Управляющая кнопка: в начало 9">
            <a:hlinkClick r:id="" action="ppaction://hlinkshowjump?jump=firstslide" highlightClick="1"/>
          </p:cNvPr>
          <p:cNvSpPr/>
          <p:nvPr/>
        </p:nvSpPr>
        <p:spPr>
          <a:xfrm>
            <a:off x="8305800" y="6172200"/>
            <a:ext cx="457200" cy="5334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>
            <a:normAutofit/>
          </a:bodyPr>
          <a:lstStyle/>
          <a:p>
            <a:r>
              <a:rPr lang="en-US" sz="1200" dirty="0" smtClean="0">
                <a:hlinkClick r:id="rId2"/>
              </a:rPr>
              <a:t>http://tropinkadobra.ucoz.ru/Oformlenie/v_schkolu/prinadlezhnosti_dlja_truda.jpg</a:t>
            </a:r>
            <a:endParaRPr lang="ru-RU" sz="1200" dirty="0" smtClean="0"/>
          </a:p>
          <a:p>
            <a:r>
              <a:rPr lang="en-US" sz="1200" dirty="0" smtClean="0">
                <a:hlinkClick r:id="rId3"/>
              </a:rPr>
              <a:t>http://bezformata.ru/content/Images/000/011/784/image11784750.jpg</a:t>
            </a:r>
            <a:endParaRPr lang="ru-RU" sz="1200" dirty="0" smtClean="0"/>
          </a:p>
          <a:p>
            <a:r>
              <a:rPr lang="en-US" sz="1200" dirty="0" smtClean="0">
                <a:hlinkClick r:id="rId4"/>
              </a:rPr>
              <a:t>http://content.foto.mail.ru/mail/nirvana351/_answers/i-251.jpg</a:t>
            </a:r>
            <a:endParaRPr lang="ru-RU" sz="1200" dirty="0" smtClean="0"/>
          </a:p>
          <a:p>
            <a:r>
              <a:rPr lang="en-US" sz="1200" dirty="0" smtClean="0">
                <a:hlinkClick r:id="rId5"/>
              </a:rPr>
              <a:t>http://www.olegroy.com/InFo-data/item_021/spic_0002869.jpg</a:t>
            </a:r>
            <a:endParaRPr lang="ru-RU" sz="1200" dirty="0" smtClean="0"/>
          </a:p>
          <a:p>
            <a:r>
              <a:rPr lang="en-US" sz="1200" dirty="0" smtClean="0">
                <a:hlinkClick r:id="rId6"/>
              </a:rPr>
              <a:t>http://slavyanskaya-kultura.ru/images/bb6cf251afab.jpg</a:t>
            </a:r>
            <a:endParaRPr lang="ru-RU" sz="1200" dirty="0" smtClean="0"/>
          </a:p>
          <a:p>
            <a:r>
              <a:rPr lang="en-US" sz="1200" dirty="0" smtClean="0">
                <a:hlinkClick r:id="rId7"/>
              </a:rPr>
              <a:t>http://www.topauthor.ru/uploads/2012-11/266_229/367b83c5f04c4579f9e109dbbf49c37f.jpeg</a:t>
            </a:r>
            <a:endParaRPr lang="ru-RU" sz="1200" dirty="0" smtClean="0"/>
          </a:p>
          <a:p>
            <a:r>
              <a:rPr lang="en-US" sz="1200" dirty="0" smtClean="0">
                <a:hlinkClick r:id="rId8"/>
              </a:rPr>
              <a:t>http://www.runivers.ru/net/IMG/Blogs/2009/december/kostum1.jpeg</a:t>
            </a:r>
            <a:endParaRPr lang="ru-RU" sz="1200" dirty="0" smtClean="0"/>
          </a:p>
          <a:p>
            <a:r>
              <a:rPr lang="en-US" sz="1200" dirty="0" smtClean="0">
                <a:hlinkClick r:id="rId9"/>
              </a:rPr>
              <a:t>http://pribaikal.ru/fileadmin/Images/Unions/FolkMasters/Russian-Costume/russian-native-costume-0017.jpg</a:t>
            </a:r>
            <a:endParaRPr lang="ru-RU" sz="1200" dirty="0" smtClean="0"/>
          </a:p>
          <a:p>
            <a:r>
              <a:rPr lang="en-US" sz="1200" dirty="0" smtClean="0">
                <a:hlinkClick r:id="rId10"/>
              </a:rPr>
              <a:t>http://img0.liveinternet.ru/images/attach/c/1//59/387/59387849_Elisabeth_Blomqvist_1827___1901Hanna__1854.jpg</a:t>
            </a:r>
            <a:endParaRPr lang="ru-RU" sz="1200" dirty="0" smtClean="0"/>
          </a:p>
          <a:p>
            <a:r>
              <a:rPr lang="en-US" sz="1200" dirty="0" smtClean="0">
                <a:hlinkClick r:id="rId11"/>
              </a:rPr>
              <a:t>http://www.ljplus.ru/img4/a/l/alkonost_spb/emb7.JPG</a:t>
            </a:r>
            <a:endParaRPr lang="ru-RU" sz="1200" dirty="0" smtClean="0"/>
          </a:p>
          <a:p>
            <a:r>
              <a:rPr lang="en-US" sz="1200" dirty="0" smtClean="0">
                <a:hlinkClick r:id="rId12"/>
              </a:rPr>
              <a:t>http://img0.liveinternet.ru/images/attach/c/0/34/43/34043804_YUliy_Breton_18271906_Otduyh_kosarey.jpg</a:t>
            </a:r>
            <a:endParaRPr lang="ru-RU" sz="1200" dirty="0" smtClean="0"/>
          </a:p>
          <a:p>
            <a:r>
              <a:rPr lang="en-US" sz="1200" dirty="0" smtClean="0">
                <a:hlinkClick r:id="rId13"/>
              </a:rPr>
              <a:t>http://cosmoforum.ucoz.ru/_fr/1/2438999.jpg</a:t>
            </a:r>
            <a:endParaRPr lang="ru-RU" sz="1200" dirty="0" smtClean="0"/>
          </a:p>
          <a:p>
            <a:r>
              <a:rPr lang="en-US" sz="1200" dirty="0" smtClean="0">
                <a:hlinkClick r:id="rId14"/>
              </a:rPr>
              <a:t>http://www.booksite.ru/enciklopedia/clothes/198.jpg</a:t>
            </a:r>
            <a:endParaRPr lang="ru-RU" sz="1200" dirty="0" smtClean="0"/>
          </a:p>
          <a:p>
            <a:r>
              <a:rPr lang="en-US" sz="1200" dirty="0" smtClean="0">
                <a:hlinkClick r:id="rId15"/>
              </a:rPr>
              <a:t>http://family-history.ru/pic/catalog/costume/visochnye-koltsa_03.jpg</a:t>
            </a:r>
            <a:endParaRPr lang="ru-RU" sz="1200" dirty="0" smtClean="0"/>
          </a:p>
          <a:p>
            <a:r>
              <a:rPr lang="en-US" sz="1200" dirty="0" smtClean="0">
                <a:hlinkClick r:id="rId16"/>
              </a:rPr>
              <a:t>http://great.az/uploads/posts/2011-05/1304505389_ukraweniya-great.az-43.jpg</a:t>
            </a:r>
            <a:endParaRPr lang="ru-RU" sz="1200" dirty="0" smtClean="0"/>
          </a:p>
          <a:p>
            <a:r>
              <a:rPr lang="en-US" sz="1200" dirty="0" smtClean="0">
                <a:hlinkClick r:id="rId17"/>
              </a:rPr>
              <a:t>http://www.juvelir2.ru/wp-content/uploads/2011/08/monista.jpg</a:t>
            </a:r>
            <a:endParaRPr lang="ru-RU" sz="1200" dirty="0" smtClean="0"/>
          </a:p>
          <a:p>
            <a:r>
              <a:rPr lang="en-US" sz="1200" dirty="0" smtClean="0">
                <a:hlinkClick r:id="rId18"/>
              </a:rPr>
              <a:t>http://img1.liveinternet.ru/images/attach/c/0/35/644/35644067_Makovskiy_K_Boyaruyshnya.jpg</a:t>
            </a:r>
            <a:endParaRPr lang="ru-RU" sz="1200" dirty="0" smtClean="0"/>
          </a:p>
          <a:p>
            <a:r>
              <a:rPr lang="en-US" sz="1200" dirty="0" smtClean="0">
                <a:hlinkClick r:id="rId19"/>
              </a:rPr>
              <a:t>http://2.bp.blogspot.com/-7eCxAL0kbAI/UKqAeqw8qRI/AAAAAAAAOhM/8Scurj_vuxM/s1600/%D0%9B%D0%B0%D0%BF%D1%82%D0%B8+%D0%BD%D0%B0+%D0%A0%D1%83%D1%81%D0%B8.jpg</a:t>
            </a:r>
            <a:endParaRPr lang="ru-RU" sz="1200" dirty="0" smtClean="0"/>
          </a:p>
          <a:p>
            <a:r>
              <a:rPr lang="en-US" sz="1200" dirty="0" smtClean="0">
                <a:hlinkClick r:id="rId20"/>
              </a:rPr>
              <a:t>http://opentextnn.ru/data/307.lapti014.jpg</a:t>
            </a:r>
            <a:endParaRPr lang="ru-RU" sz="1200" dirty="0" smtClean="0"/>
          </a:p>
          <a:p>
            <a:r>
              <a:rPr lang="en-US" sz="1200" dirty="0" smtClean="0">
                <a:hlinkClick r:id="rId21"/>
              </a:rPr>
              <a:t>http://i029.radikal.ru/1105/94/04ed1ea3b744.jpg</a:t>
            </a:r>
            <a:endParaRPr lang="ru-RU" sz="1200" dirty="0" smtClean="0"/>
          </a:p>
          <a:p>
            <a:r>
              <a:rPr lang="en-US" sz="1200" dirty="0" smtClean="0">
                <a:hlinkClick r:id="rId22"/>
              </a:rPr>
              <a:t>http://www.goldmoscow.com/pict/29032005194723_C1630.JPG</a:t>
            </a:r>
            <a:endParaRPr lang="ru-RU" sz="1200" dirty="0" smtClean="0"/>
          </a:p>
          <a:p>
            <a:r>
              <a:rPr lang="en-US" sz="1200" dirty="0" smtClean="0">
                <a:hlinkClick r:id="rId23"/>
              </a:rPr>
              <a:t>http://www.goldmoscow.com/pict/13102005221538_C8218.JPG</a:t>
            </a:r>
            <a:r>
              <a:rPr lang="ru-RU" sz="1200" dirty="0" smtClean="0"/>
              <a:t> 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6019800"/>
          </a:xfrm>
        </p:spPr>
        <p:txBody>
          <a:bodyPr/>
          <a:lstStyle/>
          <a:p>
            <a:r>
              <a:rPr lang="en-US" sz="1400" dirty="0" smtClean="0">
                <a:hlinkClick r:id="rId2"/>
              </a:rPr>
              <a:t>http://otziv.carbofos.com/uploads/images/e/4/4/3/1/0b0866f886.jpg</a:t>
            </a:r>
            <a:endParaRPr lang="ru-RU" sz="1400" dirty="0" smtClean="0"/>
          </a:p>
          <a:p>
            <a:r>
              <a:rPr lang="en-US" sz="1400" dirty="0" smtClean="0">
                <a:hlinkClick r:id="rId3"/>
              </a:rPr>
              <a:t>http://img1.liveinternet.ru/images/attach/c/4/82/146/82146863_00402.jpg</a:t>
            </a:r>
            <a:endParaRPr lang="ru-RU" sz="1400" dirty="0" smtClean="0"/>
          </a:p>
          <a:p>
            <a:r>
              <a:rPr lang="en-US" sz="1400" dirty="0" smtClean="0">
                <a:hlinkClick r:id="rId4"/>
              </a:rPr>
              <a:t>http://img1.liveinternet.ru/images/attach/c/4/82/146/82146887_00403.jpg</a:t>
            </a:r>
            <a:endParaRPr lang="ru-RU" sz="1400" dirty="0" smtClean="0"/>
          </a:p>
          <a:p>
            <a:r>
              <a:rPr lang="en-US" sz="1400" dirty="0" smtClean="0">
                <a:hlinkClick r:id="rId5"/>
              </a:rPr>
              <a:t>http://img1.liveinternet.ru/images/attach/c/4/82/146/82146945_00405.jpg</a:t>
            </a:r>
            <a:endParaRPr lang="ru-RU" sz="1400" dirty="0" smtClean="0"/>
          </a:p>
          <a:p>
            <a:r>
              <a:rPr lang="en-US" sz="1400" dirty="0" smtClean="0">
                <a:hlinkClick r:id="rId6"/>
              </a:rPr>
              <a:t>http://img1.liveinternet.ru/images/attach/c/4/82/146/82146981_00406.jpg</a:t>
            </a:r>
            <a:endParaRPr lang="ru-RU" sz="1400" dirty="0" smtClean="0"/>
          </a:p>
          <a:p>
            <a:r>
              <a:rPr lang="en-US" sz="1400" dirty="0" smtClean="0">
                <a:hlinkClick r:id="rId7"/>
              </a:rPr>
              <a:t>http://img1.liveinternet.ru/images/attach/c/4/82/147/82147003_00407.jpg</a:t>
            </a:r>
            <a:endParaRPr lang="ru-RU" sz="1400" dirty="0" smtClean="0"/>
          </a:p>
          <a:p>
            <a:r>
              <a:rPr lang="en-US" sz="1400" dirty="0" smtClean="0">
                <a:hlinkClick r:id="rId8"/>
              </a:rPr>
              <a:t>http://img1.liveinternet.ru/images/attach/c/4/82/147/82147079_00409.jpg</a:t>
            </a:r>
            <a:endParaRPr lang="ru-RU" sz="1400" dirty="0" smtClean="0"/>
          </a:p>
          <a:p>
            <a:r>
              <a:rPr lang="en-US" sz="1400" dirty="0" smtClean="0">
                <a:hlinkClick r:id="rId9"/>
              </a:rPr>
              <a:t>http://img1.liveinternet.ru/images/attach/c/4/82/147/82147025_00408.jpg</a:t>
            </a:r>
            <a:endParaRPr lang="ru-RU" sz="1400" dirty="0" smtClean="0"/>
          </a:p>
          <a:p>
            <a:r>
              <a:rPr lang="en-US" sz="1400" dirty="0" smtClean="0">
                <a:hlinkClick r:id="rId10"/>
              </a:rPr>
              <a:t>http://img-fotki.yandex.ru/get/3105/mistina.5/0_1ba94_659ffa18_XL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ая волна 1"/>
          <p:cNvSpPr/>
          <p:nvPr/>
        </p:nvSpPr>
        <p:spPr>
          <a:xfrm>
            <a:off x="1219200" y="609600"/>
            <a:ext cx="6627968" cy="1226939"/>
          </a:xfrm>
          <a:prstGeom prst="doubleWave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Народный костюм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9" descr="Русский народный крестьянский костюм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71800" y="1981200"/>
            <a:ext cx="3200400" cy="4371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179"/>
          <p:cNvPicPr>
            <a:picLocks noChangeAspect="1" noChangeArrowheads="1"/>
          </p:cNvPicPr>
          <p:nvPr/>
        </p:nvPicPr>
        <p:blipFill>
          <a:blip r:embed="rId2" cstate="screen"/>
          <a:srcRect r="1146"/>
          <a:stretch>
            <a:fillRect/>
          </a:stretch>
        </p:blipFill>
        <p:spPr>
          <a:xfrm>
            <a:off x="533400" y="685800"/>
            <a:ext cx="2579687" cy="5337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4" descr="R185"/>
          <p:cNvPicPr>
            <a:picLocks noChangeAspect="1" noChangeArrowheads="1"/>
          </p:cNvPicPr>
          <p:nvPr/>
        </p:nvPicPr>
        <p:blipFill>
          <a:blip r:embed="rId3" cstate="screen"/>
          <a:srcRect l="-1981"/>
          <a:stretch>
            <a:fillRect/>
          </a:stretch>
        </p:blipFill>
        <p:spPr>
          <a:xfrm>
            <a:off x="6248400" y="685800"/>
            <a:ext cx="2362200" cy="5303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733800" y="2590800"/>
            <a:ext cx="1730025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Рубаха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81400" y="4648200"/>
            <a:ext cx="2167581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Сарафан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05200" y="3657600"/>
            <a:ext cx="2355133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Епанечка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2800" y="1524000"/>
            <a:ext cx="2605778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Кокошник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cxnSp>
        <p:nvCxnSpPr>
          <p:cNvPr id="9" name="Прямая со стрелкой 8"/>
          <p:cNvCxnSpPr>
            <a:stCxn id="7" idx="1"/>
          </p:cNvCxnSpPr>
          <p:nvPr/>
        </p:nvCxnSpPr>
        <p:spPr>
          <a:xfrm flipH="1" flipV="1">
            <a:off x="1981200" y="990600"/>
            <a:ext cx="1371600" cy="856566"/>
          </a:xfrm>
          <a:prstGeom prst="straightConnector1">
            <a:avLst/>
          </a:prstGeom>
          <a:ln w="38100">
            <a:solidFill>
              <a:srgbClr val="00000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1"/>
          </p:cNvCxnSpPr>
          <p:nvPr/>
        </p:nvCxnSpPr>
        <p:spPr>
          <a:xfrm flipH="1" flipV="1">
            <a:off x="2514600" y="2133600"/>
            <a:ext cx="1219200" cy="780366"/>
          </a:xfrm>
          <a:prstGeom prst="straightConnector1">
            <a:avLst/>
          </a:prstGeom>
          <a:ln w="38100">
            <a:solidFill>
              <a:srgbClr val="00000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3"/>
          </p:cNvCxnSpPr>
          <p:nvPr/>
        </p:nvCxnSpPr>
        <p:spPr>
          <a:xfrm flipV="1">
            <a:off x="5463825" y="2133600"/>
            <a:ext cx="1241775" cy="780366"/>
          </a:xfrm>
          <a:prstGeom prst="straightConnector1">
            <a:avLst/>
          </a:prstGeom>
          <a:ln w="38100">
            <a:solidFill>
              <a:srgbClr val="00000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3"/>
          </p:cNvCxnSpPr>
          <p:nvPr/>
        </p:nvCxnSpPr>
        <p:spPr>
          <a:xfrm flipV="1">
            <a:off x="5860333" y="2286000"/>
            <a:ext cx="1302467" cy="1694766"/>
          </a:xfrm>
          <a:prstGeom prst="straightConnector1">
            <a:avLst/>
          </a:prstGeom>
          <a:ln w="38100">
            <a:solidFill>
              <a:srgbClr val="00000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1"/>
          </p:cNvCxnSpPr>
          <p:nvPr/>
        </p:nvCxnSpPr>
        <p:spPr>
          <a:xfrm flipH="1" flipV="1">
            <a:off x="2286000" y="4191000"/>
            <a:ext cx="1295400" cy="780366"/>
          </a:xfrm>
          <a:prstGeom prst="straightConnector1">
            <a:avLst/>
          </a:prstGeom>
          <a:ln w="38100">
            <a:solidFill>
              <a:srgbClr val="00000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3"/>
          </p:cNvCxnSpPr>
          <p:nvPr/>
        </p:nvCxnSpPr>
        <p:spPr>
          <a:xfrm flipV="1">
            <a:off x="5748981" y="4191000"/>
            <a:ext cx="1261419" cy="780366"/>
          </a:xfrm>
          <a:prstGeom prst="straightConnector1">
            <a:avLst/>
          </a:prstGeom>
          <a:ln w="38100">
            <a:solidFill>
              <a:srgbClr val="00000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188"/>
          <p:cNvPicPr>
            <a:picLocks noChangeAspect="1" noChangeArrowheads="1"/>
          </p:cNvPicPr>
          <p:nvPr/>
        </p:nvPicPr>
        <p:blipFill>
          <a:blip r:embed="rId2" cstate="screen"/>
          <a:srcRect l="-992"/>
          <a:stretch>
            <a:fillRect/>
          </a:stretch>
        </p:blipFill>
        <p:spPr>
          <a:xfrm>
            <a:off x="533400" y="533400"/>
            <a:ext cx="25908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4" descr="R200"/>
          <p:cNvPicPr>
            <a:picLocks noChangeAspect="1" noChangeArrowheads="1"/>
          </p:cNvPicPr>
          <p:nvPr/>
        </p:nvPicPr>
        <p:blipFill>
          <a:blip r:embed="rId3" cstate="screen"/>
          <a:srcRect l="-25"/>
          <a:stretch>
            <a:fillRect/>
          </a:stretch>
        </p:blipFill>
        <p:spPr bwMode="auto">
          <a:xfrm>
            <a:off x="6096000" y="533400"/>
            <a:ext cx="2430463" cy="579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352800" y="2971800"/>
            <a:ext cx="2472536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Передник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95434" y="1447800"/>
            <a:ext cx="1854354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Платок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cxnSp>
        <p:nvCxnSpPr>
          <p:cNvPr id="6" name="Прямая со стрелкой 5"/>
          <p:cNvCxnSpPr>
            <a:stCxn id="4" idx="3"/>
          </p:cNvCxnSpPr>
          <p:nvPr/>
        </p:nvCxnSpPr>
        <p:spPr>
          <a:xfrm flipV="1">
            <a:off x="5825336" y="2362200"/>
            <a:ext cx="1413664" cy="932766"/>
          </a:xfrm>
          <a:prstGeom prst="straightConnector1">
            <a:avLst/>
          </a:prstGeom>
          <a:ln w="38100">
            <a:solidFill>
              <a:srgbClr val="00000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1"/>
          </p:cNvCxnSpPr>
          <p:nvPr/>
        </p:nvCxnSpPr>
        <p:spPr>
          <a:xfrm flipH="1" flipV="1">
            <a:off x="1905000" y="2743200"/>
            <a:ext cx="1447800" cy="551766"/>
          </a:xfrm>
          <a:prstGeom prst="straightConnector1">
            <a:avLst/>
          </a:prstGeom>
          <a:ln w="38100">
            <a:solidFill>
              <a:srgbClr val="00000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3"/>
          </p:cNvCxnSpPr>
          <p:nvPr/>
        </p:nvCxnSpPr>
        <p:spPr>
          <a:xfrm flipV="1">
            <a:off x="5449788" y="762000"/>
            <a:ext cx="1636812" cy="1008966"/>
          </a:xfrm>
          <a:prstGeom prst="straightConnector1">
            <a:avLst/>
          </a:prstGeom>
          <a:ln w="38100">
            <a:solidFill>
              <a:srgbClr val="00000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runivers.ru/net/IMG/Blogs/2009/december/kostum1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66800" y="685800"/>
            <a:ext cx="2646576" cy="54102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Содержимое 3" descr="http://i080.radikal.ru/1001/4d/5f0a9e68631e.jpg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86400" y="685800"/>
            <a:ext cx="2819400" cy="541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ontent.foto.mail.ru/mail/nirvana351/_answers/i-2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" y="533400"/>
            <a:ext cx="4472609" cy="2743200"/>
          </a:xfrm>
          <a:prstGeom prst="rect">
            <a:avLst/>
          </a:prstGeom>
          <a:noFill/>
        </p:spPr>
      </p:pic>
      <p:pic>
        <p:nvPicPr>
          <p:cNvPr id="15364" name="Picture 4" descr="http://www.olegroy.com/InFo-data/item_021/spic_000286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14800" y="3505200"/>
            <a:ext cx="4171950" cy="3026561"/>
          </a:xfrm>
          <a:prstGeom prst="rect">
            <a:avLst/>
          </a:prstGeom>
          <a:noFill/>
        </p:spPr>
      </p:pic>
      <p:pic>
        <p:nvPicPr>
          <p:cNvPr id="15366" name="Picture 6" descr="http://slavyanskaya-kultura.ru/images/bb6cf251afab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88736" y="609600"/>
            <a:ext cx="2340864" cy="2438400"/>
          </a:xfrm>
          <a:prstGeom prst="rect">
            <a:avLst/>
          </a:prstGeom>
          <a:noFill/>
        </p:spPr>
      </p:pic>
      <p:pic>
        <p:nvPicPr>
          <p:cNvPr id="15368" name="Picture 8" descr="http://www.topauthor.ru/uploads/2012-11/266_229/367b83c5f04c4579f9e109dbbf49c37f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62000" y="3733800"/>
            <a:ext cx="2755511" cy="2372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ribaikal.ru/fileadmin/Images/Unions/FolkMasters/Russian-Costume/russian-native-costume-00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66800" y="838200"/>
            <a:ext cx="7086600" cy="472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img0.liveinternet.ru/images/attach/c/0/34/43/34043804_YUliy_Breton_18271906_Otduyh_kosare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1447800"/>
            <a:ext cx="2718054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8" descr="http://www.ljplus.ru/img4/a/l/alkonost_spb/emb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71800" y="381000"/>
            <a:ext cx="2912533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2" descr="http://img0.liveinternet.ru/images/attach/c/1/59/387/59387849_Elisabeth_Blomqvist_1827___1901Hanna__185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67400" y="1524000"/>
            <a:ext cx="28194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96493" y="5867400"/>
            <a:ext cx="12740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Пряха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95600" y="4648200"/>
            <a:ext cx="3036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Вышивальщица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05438" y="5867400"/>
            <a:ext cx="16190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Ткачиха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457</TotalTime>
  <Words>265</Words>
  <Application>Microsoft Office PowerPoint</Application>
  <PresentationFormat>Экран (4:3)</PresentationFormat>
  <Paragraphs>93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Урок технологии  во 2 классе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Физминутка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Азарова А.В.</dc:creator>
  <cp:lastModifiedBy>11</cp:lastModifiedBy>
  <cp:revision>91</cp:revision>
  <dcterms:created xsi:type="dcterms:W3CDTF">2013-01-22T19:00:29Z</dcterms:created>
  <dcterms:modified xsi:type="dcterms:W3CDTF">2013-02-05T17:17:59Z</dcterms:modified>
</cp:coreProperties>
</file>