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58" r:id="rId4"/>
    <p:sldId id="284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42E"/>
    <a:srgbClr val="333333"/>
    <a:srgbClr val="C5C5C5"/>
    <a:srgbClr val="C0C0C0"/>
    <a:srgbClr val="DDDDDD"/>
    <a:srgbClr val="FFFFFF"/>
    <a:srgbClr val="258F3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3834" autoAdjust="0"/>
  </p:normalViewPr>
  <p:slideViewPr>
    <p:cSldViewPr>
      <p:cViewPr varScale="1">
        <p:scale>
          <a:sx n="51" d="100"/>
          <a:sy n="51" d="100"/>
        </p:scale>
        <p:origin x="-121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71D58-E4E5-473C-A11D-D7904E596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03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>
              <a:gd name="T0" fmla="*/ 2058896747 w 2502"/>
              <a:gd name="T1" fmla="*/ 41088380 h 4352"/>
              <a:gd name="T2" fmla="*/ 2147483647 w 2502"/>
              <a:gd name="T3" fmla="*/ 2147483647 h 4352"/>
              <a:gd name="T4" fmla="*/ 0 w 2502"/>
              <a:gd name="T5" fmla="*/ 2147483647 h 4352"/>
              <a:gd name="T6" fmla="*/ 2147483647 w 2502"/>
              <a:gd name="T7" fmla="*/ 2147483647 h 4352"/>
              <a:gd name="T8" fmla="*/ 2147483647 w 2502"/>
              <a:gd name="T9" fmla="*/ 2147483647 h 4352"/>
              <a:gd name="T10" fmla="*/ 2147483647 w 2502"/>
              <a:gd name="T11" fmla="*/ 0 h 4352"/>
              <a:gd name="T12" fmla="*/ 2058896747 w 2502"/>
              <a:gd name="T13" fmla="*/ 41088380 h 4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E3FED8"/>
              </a:gs>
              <a:gs pos="100000">
                <a:srgbClr val="99FA7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5" name="Group 79"/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81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47743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C5BA-0CD7-4E31-8A86-B38E264B3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748C-CFC1-40B7-874C-08198AEDF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08AA-F935-45B0-9968-A9403AF80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5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D654-93FC-4F52-8FE4-CD28956B5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58C5-38CB-4314-90FB-47939853E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E1820-3D54-4473-BAB3-23399FB72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BF1AA-1378-4357-BBFB-458980609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02676-97F1-4E3D-8A5F-C39D43CC7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E506-0AEC-4B2F-BDCE-4167E2A32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5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59AEA-C27E-423F-BE1C-8C49F2B71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1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40D5C-9EFA-4D63-97C2-910E3E8D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7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>
              <a:gd name="T0" fmla="*/ 10080624 w 5651"/>
              <a:gd name="T1" fmla="*/ 498990938 h 198"/>
              <a:gd name="T2" fmla="*/ 2147483647 w 5651"/>
              <a:gd name="T3" fmla="*/ 498990938 h 198"/>
              <a:gd name="T4" fmla="*/ 2147483647 w 5651"/>
              <a:gd name="T5" fmla="*/ 236894688 h 198"/>
              <a:gd name="T6" fmla="*/ 2147483647 w 5651"/>
              <a:gd name="T7" fmla="*/ 236894688 h 198"/>
              <a:gd name="T8" fmla="*/ 2147483647 w 5651"/>
              <a:gd name="T9" fmla="*/ 5040313 h 198"/>
              <a:gd name="T10" fmla="*/ 0 w 5651"/>
              <a:gd name="T11" fmla="*/ 0 h 198"/>
              <a:gd name="T12" fmla="*/ 10080624 w 5651"/>
              <a:gd name="T13" fmla="*/ 49899093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5040361 h 33"/>
              <a:gd name="T2" fmla="*/ 2147483647 w 1358"/>
              <a:gd name="T3" fmla="*/ 0 h 33"/>
              <a:gd name="T4" fmla="*/ 2147483647 w 1358"/>
              <a:gd name="T5" fmla="*/ 80645770 h 33"/>
              <a:gd name="T6" fmla="*/ 151209375 w 1358"/>
              <a:gd name="T7" fmla="*/ 83166744 h 33"/>
              <a:gd name="T8" fmla="*/ 0 w 1358"/>
              <a:gd name="T9" fmla="*/ 5040361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33B593-EEB7-4B56-8E87-5BD79163C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8" name="Picture 40" descr="j0152694"/>
          <p:cNvPicPr preferRelativeResize="0">
            <a:picLocks noChangeArrowheads="1" noChangeShapeType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.mp3"/><Relationship Id="rId7" Type="http://schemas.openxmlformats.org/officeDocument/2006/relationships/image" Target="../media/image10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p3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8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p3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1.mp3"/><Relationship Id="rId7" Type="http://schemas.openxmlformats.org/officeDocument/2006/relationships/image" Target="../media/image10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1.mp3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1.mp3"/><Relationship Id="rId7" Type="http://schemas.openxmlformats.org/officeDocument/2006/relationships/image" Target="../media/image10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852738"/>
            <a:ext cx="5545138" cy="1584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dirty="0" smtClean="0"/>
              <a:t>С английского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3600" b="1" i="0" dirty="0" smtClean="0"/>
              <a:t>БРЕЙН – </a:t>
            </a:r>
            <a:r>
              <a:rPr lang="ru-RU" sz="3600" dirty="0" smtClean="0"/>
              <a:t>мозг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3600" b="1" i="0" dirty="0" smtClean="0"/>
              <a:t>РИНГ –</a:t>
            </a:r>
            <a:r>
              <a:rPr lang="ru-RU" sz="3600" dirty="0" smtClean="0"/>
              <a:t>площадка для </a:t>
            </a:r>
            <a:r>
              <a:rPr lang="en-US" sz="3600" dirty="0" smtClean="0"/>
              <a:t>c</a:t>
            </a:r>
            <a:r>
              <a:rPr lang="ru-RU" sz="3600" dirty="0" smtClean="0"/>
              <a:t>остязаний</a:t>
            </a:r>
            <a:endParaRPr lang="ru-RU" sz="3600" i="0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6883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000" dirty="0" smtClean="0"/>
              <a:t>Брейн – ринг</a:t>
            </a:r>
            <a:r>
              <a:rPr lang="ru-RU" dirty="0" smtClean="0"/>
              <a:t> </a:t>
            </a:r>
          </a:p>
        </p:txBody>
      </p:sp>
      <p:pic>
        <p:nvPicPr>
          <p:cNvPr id="2" name="брей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2" time="0"/>
                    <p14:bmk name="Bookmark 1" time="69393.6"/>
                  </p14:bmkLst>
                </p14:media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4792185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4674"/>
            <a:ext cx="1831865" cy="1969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 prst="riblet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2" grpId="0" build="p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28625" y="4357688"/>
            <a:ext cx="8001000" cy="785812"/>
          </a:xfrm>
          <a:prstGeom prst="cloudCallout">
            <a:avLst>
              <a:gd name="adj1" fmla="val -12670"/>
              <a:gd name="adj2" fmla="val 550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 descr="4405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143250"/>
            <a:ext cx="15001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44052[1]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28625"/>
            <a:ext cx="1190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44052[1]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57188"/>
            <a:ext cx="1190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85938" y="5286375"/>
            <a:ext cx="524986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Шагаем, подпрыгивая!</a:t>
            </a:r>
          </a:p>
          <a:p>
            <a:pPr algn="ctr" eaLnBrk="1" hangingPunct="1"/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Улыбаемся! Всем весело!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ferris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CC52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C52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3000" y="3429000"/>
            <a:ext cx="6929438" cy="8572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8009" y="4314439"/>
            <a:ext cx="817941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Поворачивайся в разные стороны,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пританцовывая! </a:t>
            </a:r>
          </a:p>
        </p:txBody>
      </p:sp>
      <p:pic>
        <p:nvPicPr>
          <p:cNvPr id="5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428750"/>
            <a:ext cx="17795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28750"/>
            <a:ext cx="17795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9745090604832a198638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642938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:dissolve/>
      </p:transition>
    </mc:Choice>
    <mc:Fallback xmlns="">
      <p:transition spd="slow" advClick="0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85185E-6 C -0.06233 0.00185 -0.12448 0.0037 -0.12101 0.00717 C -0.11753 0.01065 -0.00417 0.01875 0.02118 0.02106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-0.0592 0.00926 -0.1184 0.01875 -0.11059 0.02454 C -0.10278 0.03033 0.02205 0.03195 0.04739 0.03496 " pathEditMode="relative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0.0783 0.0081 0.1566 0.01643 0.15 0.02106 C 0.1434 0.02569 -0.00781 0.02685 -0.03941 0.02801 " pathEditMode="relative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C 0.06754 0.00231 0.13507 0.00486 0.12622 0.01065 C 0.11737 0.01643 -0.02274 0.03102 -0.0526 0.03518 " pathEditMode="relative" ptsTypes="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-0.08681 0.01365 -0.17361 0.02754 -0.16841 0.03865 C -0.1632 0.04976 -0.00174 0.06203 0.03159 0.06666 " pathEditMode="relative" ptsTypes="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18519E-6 C -0.08732 0.00763 -0.17447 0.01527 -0.16579 0.02824 C -0.15711 0.0412 0.01615 0.07199 0.05261 0.07731 " pathEditMode="relative" ptsTypes="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0.09931 0.00416 0.19879 0.00856 0.18959 0.01389 C 0.18039 0.01921 -0.01441 0.02847 -0.0552 0.03148 " pathEditMode="relative" ptsTypes="a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0.10764 0.00255 0.21528 0.0051 0.20521 0.01042 C 0.19514 0.01574 -0.01632 0.02801 -0.06059 0.03148 " pathEditMode="relative" ptsTypes="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-0.09271 -3.33333E-6 -0.18542 -3.33333E-6 -0.17622 0.01042 C -0.16701 0.02084 0.01771 0.05556 0.05538 0.0632 " pathEditMode="relative" ptsTypes="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C -0.08316 0.00602 -0.16615 0.01204 -0.15782 0.01736 C -0.14948 0.02269 0.0158 0.02848 0.05 0.03148 " pathEditMode="relative" ptsTypes="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7362E-19 C 0.13142 -0.00255 0.26284 -0.00509 0.25798 0.0037 C 0.25312 0.0125 0.01875 0.04468 -0.029 0.05278 " pathEditMode="relative" ptsTypes="a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1125 -0.00417 0.225 -0.00811 0.2158 0.00347 C 0.2066 0.01504 -0.00833 0.06088 -0.05521 0.07013 " pathEditMode="relative" ptsTypes="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humor02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000125"/>
            <a:ext cx="50720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2" descr="humor02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45005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8794" y="4714884"/>
            <a:ext cx="510383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Прыжки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1-2  - на правой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ноге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 – 4  - на левой ноге!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286375" y="3500438"/>
            <a:ext cx="257175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88" y="3500438"/>
            <a:ext cx="257175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mhtml:file://C:\Documents%20and%20Settings\Администратор\Рабочий%20стол\Мои%20рисунки\рисунки%20и%20анимашки\анимация%202\Анимашки%20кошки,%20кошечки,%20коты%20и%20котята.mht!http://briticat.ru/smail/cats/cat1-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0063"/>
            <a:ext cx="28575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html:file://C:\Documents%20and%20Settings\Администратор\Рабочий%20стол\Мои%20рисунки\рисунки%20и%20анимашки\анимация%202\Анимашки%20кошки,%20кошечки,%20коты%20и%20котята.mht!http://briticat.ru/smail/cats/cat1-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00063"/>
            <a:ext cx="28575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85852" y="4572008"/>
            <a:ext cx="671299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Приседаем и встаем!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Никогда не устаём!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14:window dir="ver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571750" y="3286125"/>
            <a:ext cx="4214813" cy="15716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786322"/>
            <a:ext cx="52910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Танцуем парами</a:t>
            </a:r>
          </a:p>
        </p:txBody>
      </p:sp>
      <p:pic>
        <p:nvPicPr>
          <p:cNvPr id="24581" name="Picture 10" descr="D:\рисунки и анимашки\Анимация 6\dog1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928813"/>
            <a:ext cx="27146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1000">
        <p14:prism isContent="1" isInverted="1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82575"/>
            <a:ext cx="2381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1604" y="4000504"/>
            <a:ext cx="6212918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Шагаем друг за другом.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Вперед 4 шага,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Назад 4 шага!</a:t>
            </a:r>
          </a:p>
        </p:txBody>
      </p:sp>
      <p:pic>
        <p:nvPicPr>
          <p:cNvPr id="8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2575"/>
            <a:ext cx="2381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2575"/>
            <a:ext cx="2381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1553E-6 L -0.25 -2.815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376984"/>
            <a:ext cx="6883400" cy="3024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всем за игру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438366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Сова – символ мудрости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4300" y="1341438"/>
            <a:ext cx="4932363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333333"/>
                </a:solidFill>
                <a:latin typeface="+mn-lt"/>
              </a:rPr>
              <a:t>Сова </a:t>
            </a:r>
            <a:r>
              <a:rPr lang="ru-RU" sz="3200" dirty="0" smtClean="0">
                <a:solidFill>
                  <a:srgbClr val="333333"/>
                </a:solidFill>
                <a:latin typeface="+mn-lt"/>
              </a:rPr>
              <a:t>является символом </a:t>
            </a:r>
            <a:r>
              <a:rPr lang="ru-RU" sz="3200" dirty="0">
                <a:solidFill>
                  <a:srgbClr val="333333"/>
                </a:solidFill>
                <a:latin typeface="+mn-lt"/>
              </a:rPr>
              <a:t>мудрости, </a:t>
            </a:r>
            <a:r>
              <a:rPr lang="ru-RU" sz="3200" dirty="0" smtClean="0">
                <a:solidFill>
                  <a:srgbClr val="333333"/>
                </a:solidFill>
                <a:latin typeface="+mn-lt"/>
              </a:rPr>
              <a:t>олицетворением </a:t>
            </a:r>
            <a:r>
              <a:rPr lang="ru-RU" sz="3200" dirty="0">
                <a:solidFill>
                  <a:srgbClr val="333333"/>
                </a:solidFill>
                <a:latin typeface="+mn-lt"/>
              </a:rPr>
              <a:t>знаний, человеческого опыта. В римской мифологии сова была связана с богиней мудрости Минервой, покровительницей наук, искусств и ремёсел</a:t>
            </a:r>
            <a:r>
              <a:rPr lang="ru-RU" sz="2800" dirty="0"/>
              <a:t>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024"/>
            <a:ext cx="3744788" cy="4175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8101013" cy="8683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Раунд –  сражение.</a:t>
            </a:r>
          </a:p>
        </p:txBody>
      </p:sp>
      <p:sp>
        <p:nvSpPr>
          <p:cNvPr id="4099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96300" cy="47339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dirty="0" smtClean="0"/>
              <a:t>I</a:t>
            </a:r>
            <a:r>
              <a:rPr lang="ru-RU" sz="4000" dirty="0" smtClean="0"/>
              <a:t> </a:t>
            </a:r>
            <a:r>
              <a:rPr lang="en-US" sz="4000" dirty="0" smtClean="0"/>
              <a:t> - </a:t>
            </a:r>
            <a:r>
              <a:rPr lang="ru-RU" sz="4000" dirty="0" smtClean="0"/>
              <a:t> обычный раунд</a:t>
            </a:r>
          </a:p>
          <a:p>
            <a:pPr marL="0" indent="0" eaLnBrk="1" hangingPunct="1">
              <a:buNone/>
            </a:pPr>
            <a:r>
              <a:rPr lang="en-US" sz="4000" dirty="0" smtClean="0"/>
              <a:t>II</a:t>
            </a:r>
            <a:r>
              <a:rPr lang="ru-RU" sz="4000" dirty="0" smtClean="0"/>
              <a:t> </a:t>
            </a:r>
            <a:r>
              <a:rPr lang="en-US" sz="4000" dirty="0" smtClean="0"/>
              <a:t>- </a:t>
            </a:r>
            <a:r>
              <a:rPr lang="ru-RU" sz="4000" dirty="0" smtClean="0"/>
              <a:t> обычный раунд</a:t>
            </a:r>
          </a:p>
          <a:p>
            <a:pPr marL="0" indent="0" eaLnBrk="1" hangingPunct="1">
              <a:buNone/>
            </a:pPr>
            <a:r>
              <a:rPr lang="en-US" sz="4000" dirty="0" smtClean="0"/>
              <a:t>III – </a:t>
            </a:r>
            <a:r>
              <a:rPr lang="ru-RU" sz="4000" dirty="0" smtClean="0"/>
              <a:t>раунд</a:t>
            </a:r>
            <a:r>
              <a:rPr lang="en-US" sz="4000" dirty="0" smtClean="0"/>
              <a:t> </a:t>
            </a:r>
            <a:r>
              <a:rPr lang="ru-RU" sz="4000" dirty="0" smtClean="0"/>
              <a:t>- борьба за главный приз и 1-</a:t>
            </a:r>
            <a:r>
              <a:rPr lang="en-US" sz="4000" dirty="0" smtClean="0"/>
              <a:t> </a:t>
            </a:r>
            <a:r>
              <a:rPr lang="ru-RU" sz="4000" dirty="0" smtClean="0"/>
              <a:t>ое место</a:t>
            </a:r>
          </a:p>
          <a:p>
            <a:pPr marL="0" indent="0" eaLnBrk="1" hangingPunct="1">
              <a:buNone/>
            </a:pPr>
            <a:r>
              <a:rPr lang="en-US" sz="4000" dirty="0" smtClean="0"/>
              <a:t>IV </a:t>
            </a:r>
            <a:r>
              <a:rPr lang="ru-RU" sz="4000" dirty="0" smtClean="0"/>
              <a:t>– раунд</a:t>
            </a:r>
            <a:r>
              <a:rPr lang="en-US" sz="4000" dirty="0" smtClean="0"/>
              <a:t> </a:t>
            </a:r>
            <a:r>
              <a:rPr lang="ru-RU" sz="4000" dirty="0" smtClean="0"/>
              <a:t>- борьба за </a:t>
            </a:r>
          </a:p>
          <a:p>
            <a:pPr marL="0" indent="0" eaLnBrk="1" hangingPunct="1">
              <a:buNone/>
            </a:pPr>
            <a:r>
              <a:rPr lang="en-US" sz="4000" dirty="0" smtClean="0"/>
              <a:t>2 </a:t>
            </a:r>
            <a:r>
              <a:rPr lang="ru-RU" sz="4000" dirty="0" smtClean="0"/>
              <a:t>- ое и 3 </a:t>
            </a:r>
            <a:r>
              <a:rPr lang="en-US" sz="4000" dirty="0" smtClean="0"/>
              <a:t>- </a:t>
            </a:r>
            <a:r>
              <a:rPr lang="ru-RU" sz="4000" dirty="0" smtClean="0"/>
              <a:t>е места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592288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Правила для игроков: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8" y="1052736"/>
            <a:ext cx="8229600" cy="47339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Команды приступают к обсуждению вопроса после звукового сигнала</a:t>
            </a:r>
            <a:endParaRPr lang="en-US" sz="2000" dirty="0" smtClean="0"/>
          </a:p>
          <a:p>
            <a:pPr eaLnBrk="1" hangingPunct="1"/>
            <a:r>
              <a:rPr lang="ru-RU" sz="2000" dirty="0" smtClean="0"/>
              <a:t>Время на обсуждение - </a:t>
            </a:r>
            <a:r>
              <a:rPr lang="en-US" sz="2000" dirty="0" smtClean="0"/>
              <a:t>2</a:t>
            </a:r>
            <a:r>
              <a:rPr lang="ru-RU" sz="2000" smtClean="0"/>
              <a:t> минут</a:t>
            </a:r>
            <a:r>
              <a:rPr lang="ru-RU" sz="2000"/>
              <a:t>ы</a:t>
            </a:r>
            <a:endParaRPr lang="en-US" sz="2000" dirty="0" smtClean="0"/>
          </a:p>
          <a:p>
            <a:pPr eaLnBrk="1" hangingPunct="1"/>
            <a:r>
              <a:rPr lang="ru-RU" sz="2000" dirty="0" smtClean="0"/>
              <a:t>Если кто-то из членов команды знает ответ на вопрос, - сообщает об этом капитану.</a:t>
            </a:r>
            <a:endParaRPr lang="en-US" sz="2000" dirty="0" smtClean="0"/>
          </a:p>
          <a:p>
            <a:pPr eaLnBrk="1" hangingPunct="1"/>
            <a:r>
              <a:rPr lang="ru-RU" sz="2000" dirty="0" smtClean="0"/>
              <a:t>Капитан принимает решение о подаче ответа или даже о досрочном ответе.</a:t>
            </a:r>
            <a:endParaRPr lang="en-US" sz="2000" dirty="0" smtClean="0"/>
          </a:p>
          <a:p>
            <a:pPr eaLnBrk="1" hangingPunct="1"/>
            <a:r>
              <a:rPr lang="ru-RU" sz="2000" dirty="0" smtClean="0"/>
              <a:t>Капитан подает сигнал (лампа) - команда готова дать ответ</a:t>
            </a:r>
            <a:endParaRPr lang="en-US" sz="2000" dirty="0" smtClean="0"/>
          </a:p>
          <a:p>
            <a:pPr eaLnBrk="1" hangingPunct="1"/>
            <a:r>
              <a:rPr lang="ru-RU" sz="2000" dirty="0" smtClean="0"/>
              <a:t>Капитан может ответить на вопрос сам или передать право ответа одному из игроков команды.</a:t>
            </a:r>
            <a:endParaRPr lang="en-US" sz="2000" dirty="0" smtClean="0"/>
          </a:p>
          <a:p>
            <a:pPr eaLnBrk="1" hangingPunct="1"/>
            <a:r>
              <a:rPr lang="ru-RU" sz="2000" dirty="0" smtClean="0"/>
              <a:t>Если капитан подал сигнал, а его команда не готова к ответу или если кто-то из членов команды выкрикнул ответ до того, как их капитан сигнализировал о готовности к ответу, то команда теряет право на участие в текущем вопросе. Даже если был дан правильный ответ, команде, нарушившей правило, очко не присуждается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88840"/>
            <a:ext cx="1257300" cy="1287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67569" y="2557902"/>
            <a:ext cx="5545138" cy="1584325"/>
          </a:xfrm>
        </p:spPr>
        <p:txBody>
          <a:bodyPr/>
          <a:lstStyle/>
          <a:p>
            <a:pPr algn="ctr" eaLnBrk="1" hangingPunct="1"/>
            <a:r>
              <a:rPr lang="ru-RU" sz="4800" i="0" dirty="0" smtClean="0"/>
              <a:t>Первый </a:t>
            </a:r>
          </a:p>
          <a:p>
            <a:pPr algn="ctr" eaLnBrk="1" hangingPunct="1"/>
            <a:r>
              <a:rPr lang="ru-RU" sz="4800" i="0" dirty="0" smtClean="0"/>
              <a:t>раунд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57902"/>
            <a:ext cx="2335294" cy="216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6172"/>
            <a:ext cx="2920130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nokia-sm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6672" y="5277031"/>
            <a:ext cx="487363" cy="487363"/>
          </a:xfrm>
          <a:prstGeom prst="rect">
            <a:avLst/>
          </a:prstGeom>
        </p:spPr>
      </p:pic>
      <p:pic>
        <p:nvPicPr>
          <p:cNvPr id="6" name="брейн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7544" y="480233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3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32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2276872"/>
            <a:ext cx="5545138" cy="1584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5400" i="0" dirty="0" smtClean="0"/>
              <a:t>Второй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5400" i="0" dirty="0" smtClean="0"/>
              <a:t>раунд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48017"/>
            <a:ext cx="2520282" cy="3078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88840"/>
            <a:ext cx="2337420" cy="2394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nokia-sm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8132" y="6171510"/>
            <a:ext cx="487363" cy="487363"/>
          </a:xfrm>
          <a:prstGeom prst="rect">
            <a:avLst/>
          </a:prstGeom>
        </p:spPr>
      </p:pic>
      <p:pic>
        <p:nvPicPr>
          <p:cNvPr id="3" name="брейн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7544" y="479715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7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62463" y="1988840"/>
            <a:ext cx="5545138" cy="15843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5400" i="0" dirty="0" smtClean="0"/>
              <a:t>Третий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5400" i="0" dirty="0" smtClean="0"/>
              <a:t>раунд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93096"/>
            <a:ext cx="386442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160240" cy="28803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96" y="2141220"/>
            <a:ext cx="1499196" cy="1647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nokia-sm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8424" y="6065638"/>
            <a:ext cx="487363" cy="487363"/>
          </a:xfrm>
          <a:prstGeom prst="rect">
            <a:avLst/>
          </a:prstGeom>
        </p:spPr>
      </p:pic>
      <p:pic>
        <p:nvPicPr>
          <p:cNvPr id="2" name="брейн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7544" y="481384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529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1196975"/>
            <a:ext cx="6883400" cy="3024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2928833" cy="172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198884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1E742E"/>
                </a:solidFill>
                <a:latin typeface="Times New Roman" pitchFamily="18" charset="0"/>
                <a:cs typeface="Times New Roman" pitchFamily="18" charset="0"/>
              </a:rPr>
              <a:t>Четвёртый</a:t>
            </a:r>
          </a:p>
          <a:p>
            <a:pPr algn="ctr"/>
            <a:r>
              <a:rPr lang="ru-RU" sz="5400" dirty="0" smtClean="0">
                <a:solidFill>
                  <a:srgbClr val="1E742E"/>
                </a:solidFill>
                <a:latin typeface="Times New Roman" pitchFamily="18" charset="0"/>
                <a:cs typeface="Times New Roman" pitchFamily="18" charset="0"/>
              </a:rPr>
              <a:t>раунд</a:t>
            </a:r>
            <a:endParaRPr lang="en-US" sz="5400" dirty="0">
              <a:solidFill>
                <a:srgbClr val="1E74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3" y="865335"/>
            <a:ext cx="2568883" cy="315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00812"/>
            <a:ext cx="2068664" cy="1917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nokia-sm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2734" y="6093731"/>
            <a:ext cx="487363" cy="487363"/>
          </a:xfrm>
          <a:prstGeom prst="rect">
            <a:avLst/>
          </a:prstGeom>
        </p:spPr>
      </p:pic>
      <p:pic>
        <p:nvPicPr>
          <p:cNvPr id="2" name="брейн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2229" y="471025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7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32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286000" y="4000500"/>
            <a:ext cx="5000625" cy="1714500"/>
          </a:xfrm>
          <a:prstGeom prst="cloudCallout">
            <a:avLst>
              <a:gd name="adj1" fmla="val -9731"/>
              <a:gd name="adj2" fmla="val 14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Рисунок 4" descr="440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0"/>
            <a:ext cx="29289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butterfly1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927">
            <a:off x="285750" y="357188"/>
            <a:ext cx="13239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butterfly1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4952">
            <a:off x="7215188" y="500063"/>
            <a:ext cx="13239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butterfly0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8289">
            <a:off x="1274763" y="2828925"/>
            <a:ext cx="10715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butterfly0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5703">
            <a:off x="6771482" y="2761456"/>
            <a:ext cx="10715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00232" y="285728"/>
            <a:ext cx="49973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Дорога добра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  <p:sndAc>
          <p:stSnd>
            <p:snd r:embed="rId2" name="032 Dorogoyu Dobra.wav"/>
          </p:stSnd>
        </p:sndAc>
      </p:transition>
    </mc:Choice>
    <mc:Fallback xmlns="">
      <p:transition spd="slow" advClick="0" advTm="5000">
        <p:fade/>
        <p:sndAc>
          <p:stSnd>
            <p:snd r:embed="rId6" name="032 Dorogoyu Dob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7645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7645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645</TotalTime>
  <Words>281</Words>
  <Application>Microsoft Office PowerPoint</Application>
  <PresentationFormat>On-screen Show (4:3)</PresentationFormat>
  <Paragraphs>52</Paragraphs>
  <Slides>16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574TGp_natural_light_ani</vt:lpstr>
      <vt:lpstr>Брейн – ринг </vt:lpstr>
      <vt:lpstr>Сова – символ мудрости</vt:lpstr>
      <vt:lpstr>Раунд –  сражение.</vt:lpstr>
      <vt:lpstr>Правила для игроков: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 всем за игру</vt:lpstr>
    </vt:vector>
  </TitlesOfParts>
  <Company>МОУ СОШ №30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урок</dc:subject>
  <dc:creator>Стрелкова Н.</dc:creator>
  <cp:lastModifiedBy>Minnie</cp:lastModifiedBy>
  <cp:revision>67</cp:revision>
  <dcterms:created xsi:type="dcterms:W3CDTF">2009-07-05T12:28:04Z</dcterms:created>
  <dcterms:modified xsi:type="dcterms:W3CDTF">2011-01-21T08:40:37Z</dcterms:modified>
</cp:coreProperties>
</file>