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3300"/>
    <a:srgbClr val="FF00FF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                              Открытый урок по математике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857364"/>
            <a:ext cx="7406640" cy="1752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993300"/>
                </a:solidFill>
              </a:rPr>
              <a:t>в 6 «а» классе МОУ СОШ с.Карман </a:t>
            </a:r>
            <a:r>
              <a:rPr lang="ru-RU" sz="3600" dirty="0" err="1" smtClean="0">
                <a:solidFill>
                  <a:srgbClr val="993300"/>
                </a:solidFill>
              </a:rPr>
              <a:t>Дигорского</a:t>
            </a:r>
            <a:r>
              <a:rPr lang="ru-RU" sz="3600" dirty="0" smtClean="0">
                <a:solidFill>
                  <a:srgbClr val="993300"/>
                </a:solidFill>
              </a:rPr>
              <a:t> района </a:t>
            </a:r>
            <a:r>
              <a:rPr lang="ru-RU" sz="3600" dirty="0" err="1" smtClean="0">
                <a:solidFill>
                  <a:srgbClr val="993300"/>
                </a:solidFill>
              </a:rPr>
              <a:t>РСО-Алания</a:t>
            </a:r>
            <a:r>
              <a:rPr lang="ru-RU" sz="3600" dirty="0" smtClean="0">
                <a:solidFill>
                  <a:srgbClr val="993300"/>
                </a:solidFill>
              </a:rPr>
              <a:t>.</a:t>
            </a:r>
          </a:p>
          <a:p>
            <a:r>
              <a:rPr lang="ru-RU" sz="3600" dirty="0" smtClean="0">
                <a:solidFill>
                  <a:srgbClr val="993300"/>
                </a:solidFill>
              </a:rPr>
              <a:t>            Январь 2010 года.</a:t>
            </a:r>
            <a:endParaRPr lang="ru-RU" sz="36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Индивидуальная работа по карточкам.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7030A0"/>
                </a:solidFill>
              </a:rPr>
              <a:t>Вызываю двух учеников, даю им по карточке с уравнениями.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(Х-3,7)-(-11)=-4,7;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(У-5,8)-(-15)=-3,8;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Игра «Поле чудес»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FF"/>
                </a:solidFill>
              </a:rPr>
              <a:t>Ключевое предложение </a:t>
            </a:r>
            <a:r>
              <a:rPr lang="ru-RU" sz="2800" dirty="0" smtClean="0">
                <a:solidFill>
                  <a:srgbClr val="CC3399"/>
                </a:solidFill>
              </a:rPr>
              <a:t>«Подружись с математикой. Удачи тебе».</a:t>
            </a:r>
          </a:p>
          <a:p>
            <a:r>
              <a:rPr lang="ru-RU" sz="2800" dirty="0" smtClean="0">
                <a:solidFill>
                  <a:srgbClr val="FF00FF"/>
                </a:solidFill>
              </a:rPr>
              <a:t>Задание для отгадки: «Решить примеры»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FF"/>
                </a:solidFill>
              </a:rPr>
              <a:t>Примеры записаны на карточках. Карточек -2 (для каждого ряда карточка).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FF"/>
                </a:solidFill>
              </a:rPr>
              <a:t>После удачного решения примеров открывается ключевое слово.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FF"/>
                </a:solidFill>
              </a:rPr>
              <a:t>Первый ряд будет открывать красные квадраты, а второй ряд синие квадраты.</a:t>
            </a:r>
            <a:endParaRPr lang="ru-RU" sz="28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Подведение итогов.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Проверим, хорошо ли знаем правила сложения и вычитания отрицательных и положительных чисел;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Насколько хорошо мы умеем их применять на практике;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Сформулируйте: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1.Правило сложения отрицательных чисел. Пример?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2.Правило сложения чисел с разными знаками. Пример?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3.Правило сложения противоположных чисел. Пример?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4.Вычитание отрицательных чисел. Пример?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Составить </a:t>
            </a:r>
            <a:r>
              <a:rPr lang="ru-RU" dirty="0" smtClean="0">
                <a:solidFill>
                  <a:srgbClr val="FF00FF"/>
                </a:solidFill>
              </a:rPr>
              <a:t>кроссворд</a:t>
            </a:r>
            <a:r>
              <a:rPr lang="ru-RU" dirty="0" smtClean="0">
                <a:solidFill>
                  <a:srgbClr val="00B050"/>
                </a:solidFill>
              </a:rPr>
              <a:t> про отрицательные и положительные числа, используя исторические сведения.</a:t>
            </a:r>
          </a:p>
          <a:p>
            <a:r>
              <a:rPr lang="ru-RU" dirty="0" smtClean="0">
                <a:solidFill>
                  <a:srgbClr val="CC3399"/>
                </a:solidFill>
              </a:rPr>
              <a:t>Всего хорошего!</a:t>
            </a:r>
          </a:p>
          <a:p>
            <a:r>
              <a:rPr lang="ru-RU" dirty="0" smtClean="0">
                <a:solidFill>
                  <a:srgbClr val="FF00FF"/>
                </a:solidFill>
              </a:rPr>
              <a:t>Спасибо за увлекательную работу на уроке!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660066"/>
                </a:solidFill>
              </a:rPr>
              <a:t>Урок подготовила и провела учитель математики </a:t>
            </a:r>
            <a:r>
              <a:rPr lang="ru-RU" dirty="0" err="1" smtClean="0">
                <a:solidFill>
                  <a:srgbClr val="660066"/>
                </a:solidFill>
              </a:rPr>
              <a:t>Кесаонова</a:t>
            </a:r>
            <a:r>
              <a:rPr lang="ru-RU" dirty="0" smtClean="0">
                <a:solidFill>
                  <a:srgbClr val="660066"/>
                </a:solidFill>
              </a:rPr>
              <a:t> Эльвира </a:t>
            </a:r>
            <a:r>
              <a:rPr lang="ru-RU" dirty="0" err="1" smtClean="0">
                <a:solidFill>
                  <a:srgbClr val="660066"/>
                </a:solidFill>
              </a:rPr>
              <a:t>Темболатовна</a:t>
            </a:r>
            <a:r>
              <a:rPr lang="ru-RU" dirty="0" smtClean="0">
                <a:solidFill>
                  <a:srgbClr val="660066"/>
                </a:solidFill>
              </a:rPr>
              <a:t>.</a:t>
            </a:r>
            <a:endParaRPr lang="ru-RU" dirty="0">
              <a:solidFill>
                <a:srgbClr val="660066"/>
              </a:solidFill>
            </a:endParaRPr>
          </a:p>
        </p:txBody>
      </p:sp>
      <p:pic>
        <p:nvPicPr>
          <p:cNvPr id="5" name="Содержимое 4" descr="getImageCA2U1FA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6622" y="1524000"/>
            <a:ext cx="3498056" cy="46640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«Сложение и вычитание       отрицательных и положительных чисел».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Урок обобщения.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Цели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Закрепление умений и навыков сложения и вычитания положительных и отрицательных чисел;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Развитие внимания, познавательной активности учащихся;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Воспитание интереса к предмету;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Расширение кругозора, мышления;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  урока.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организационная часть;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проверка домашнего задания;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устный счет;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дидактическая игра: «Реши и прочти» с использованием исторического материала;</a:t>
            </a:r>
          </a:p>
          <a:p>
            <a:r>
              <a:rPr lang="ru-RU" sz="2000" dirty="0" err="1" smtClean="0">
                <a:solidFill>
                  <a:srgbClr val="0070C0"/>
                </a:solidFill>
              </a:rPr>
              <a:t>Физминутка</a:t>
            </a:r>
            <a:r>
              <a:rPr lang="ru-RU" sz="20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тренировочные </a:t>
            </a:r>
            <a:r>
              <a:rPr lang="ru-RU" sz="2000" dirty="0" smtClean="0">
                <a:solidFill>
                  <a:srgbClr val="0070C0"/>
                </a:solidFill>
              </a:rPr>
              <a:t>упражнения на закрепление умений и навыков сложения и вычитания отрицательных и положительных чисел (контрольный диктант);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работа по карточкам;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игра «Поле чудес»;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домашнее задание;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Организационный момент;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Проверка </a:t>
            </a:r>
            <a:r>
              <a:rPr lang="ru-RU" sz="2000" dirty="0" err="1" smtClean="0">
                <a:solidFill>
                  <a:srgbClr val="C00000"/>
                </a:solidFill>
              </a:rPr>
              <a:t>д</a:t>
            </a:r>
            <a:r>
              <a:rPr lang="en-US" sz="2000" dirty="0" smtClean="0">
                <a:solidFill>
                  <a:srgbClr val="C00000"/>
                </a:solidFill>
              </a:rPr>
              <a:t>/</a:t>
            </a:r>
            <a:r>
              <a:rPr lang="ru-RU" sz="2000" dirty="0" err="1" smtClean="0">
                <a:solidFill>
                  <a:srgbClr val="C00000"/>
                </a:solidFill>
              </a:rPr>
              <a:t>з</a:t>
            </a:r>
            <a:r>
              <a:rPr lang="ru-RU" sz="2000" dirty="0" smtClean="0">
                <a:solidFill>
                  <a:srgbClr val="C00000"/>
                </a:solidFill>
              </a:rPr>
              <a:t>- докладывает ассистент, назначенный для проверки домашних заданий;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Устный работа(задания на доске):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а)среди чисел -9;15;-16;5,3;7,8;-34;17; </a:t>
            </a:r>
            <a:r>
              <a:rPr lang="ru-RU" sz="2000" dirty="0" smtClean="0">
                <a:solidFill>
                  <a:srgbClr val="00B050"/>
                </a:solidFill>
              </a:rPr>
              <a:t>назовите  сперва </a:t>
            </a:r>
            <a:r>
              <a:rPr lang="ru-RU" sz="2000" dirty="0" smtClean="0">
                <a:solidFill>
                  <a:srgbClr val="00B050"/>
                </a:solidFill>
              </a:rPr>
              <a:t>отрицательные числа, а потом положительные числа. Где на координатной прямой лежат положительные числа, а где отрицательные числа;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б)какая точка на координатной прямой лежит правее- А(-15) или В(4).Почему?;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в)сравните:-1,4*0; -17*100; 50*0; -27*-30;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г)Вычислить:</a:t>
            </a:r>
            <a:r>
              <a:rPr lang="en-US" sz="2000" dirty="0" smtClean="0">
                <a:solidFill>
                  <a:srgbClr val="00B050"/>
                </a:solidFill>
              </a:rPr>
              <a:t>|30|</a:t>
            </a:r>
            <a:r>
              <a:rPr lang="ru-RU" sz="2000" dirty="0" smtClean="0">
                <a:solidFill>
                  <a:srgbClr val="00B050"/>
                </a:solidFill>
              </a:rPr>
              <a:t>:</a:t>
            </a:r>
            <a:r>
              <a:rPr lang="en-US" sz="2000" dirty="0" smtClean="0">
                <a:solidFill>
                  <a:srgbClr val="00B050"/>
                </a:solidFill>
              </a:rPr>
              <a:t>|-5|=</a:t>
            </a:r>
            <a:r>
              <a:rPr lang="ru-RU" sz="2000" dirty="0" smtClean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|-8|+|-15|=</a:t>
            </a:r>
            <a:r>
              <a:rPr lang="ru-RU" sz="2000" dirty="0" smtClean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|-1/2|</a:t>
            </a:r>
            <a:r>
              <a:rPr lang="ru-RU" sz="2000" dirty="0" err="1" smtClean="0">
                <a:solidFill>
                  <a:srgbClr val="00B050"/>
                </a:solidFill>
              </a:rPr>
              <a:t>х</a:t>
            </a:r>
            <a:r>
              <a:rPr lang="en-US" sz="2000" dirty="0" smtClean="0">
                <a:solidFill>
                  <a:srgbClr val="00B050"/>
                </a:solidFill>
              </a:rPr>
              <a:t>|-2|=</a:t>
            </a:r>
            <a:r>
              <a:rPr lang="ru-RU" sz="2000" dirty="0" smtClean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|45|</a:t>
            </a:r>
            <a:r>
              <a:rPr lang="ru-RU" sz="2000" dirty="0" smtClean="0">
                <a:solidFill>
                  <a:srgbClr val="00B050"/>
                </a:solidFill>
              </a:rPr>
              <a:t>:</a:t>
            </a:r>
            <a:r>
              <a:rPr lang="en-US" sz="2000" dirty="0" smtClean="0">
                <a:solidFill>
                  <a:srgbClr val="00B050"/>
                </a:solidFill>
              </a:rPr>
              <a:t>|15|=</a:t>
            </a:r>
            <a:r>
              <a:rPr lang="ru-RU" sz="2000" dirty="0" smtClean="0">
                <a:solidFill>
                  <a:srgbClr val="00B050"/>
                </a:solidFill>
              </a:rPr>
              <a:t>; -6+6=;-1,5+1,5=;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4) Дидактическая игра «Реши и прочти».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На доске плакат, на котором зашифровано слово. Задание для отгадки: «Восстановите цепочку»( на каждой парте лежит лист с цепочкой- примерами). 1 цепочка-1 ряд, 2 цепочка-2 ряд.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1 цепочка:12х8**+14**:11**х15**:</a:t>
            </a:r>
            <a:r>
              <a:rPr lang="en-US" sz="2800" dirty="0" smtClean="0">
                <a:solidFill>
                  <a:srgbClr val="0070C0"/>
                </a:solidFill>
              </a:rPr>
              <a:t>|-30|=</a:t>
            </a:r>
            <a:r>
              <a:rPr lang="ru-RU" sz="2800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2 цепочка:16х3**:</a:t>
            </a:r>
            <a:r>
              <a:rPr lang="en-US" sz="2800" dirty="0" smtClean="0">
                <a:solidFill>
                  <a:srgbClr val="0070C0"/>
                </a:solidFill>
              </a:rPr>
              <a:t>|-12|</a:t>
            </a:r>
            <a:r>
              <a:rPr lang="ru-RU" sz="2800" dirty="0" smtClean="0">
                <a:solidFill>
                  <a:srgbClr val="0070C0"/>
                </a:solidFill>
              </a:rPr>
              <a:t>**х13**+38**:3=?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(первый ряд открывают буквы через один, начиная с первого, а остальные буквы второй ряд). Слово это -</a:t>
            </a:r>
            <a:r>
              <a:rPr lang="ru-RU" sz="2800" dirty="0" smtClean="0">
                <a:solidFill>
                  <a:srgbClr val="FF0000"/>
                </a:solidFill>
              </a:rPr>
              <a:t>БРАМАГУПТ.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Исторические сведения.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Вы узнали имя индийского математика </a:t>
            </a:r>
            <a:r>
              <a:rPr lang="ru-RU" sz="2800" dirty="0" err="1" smtClean="0">
                <a:solidFill>
                  <a:srgbClr val="C00000"/>
                </a:solidFill>
              </a:rPr>
              <a:t>Брамагупты</a:t>
            </a:r>
            <a:r>
              <a:rPr lang="ru-RU" sz="2800" dirty="0" smtClean="0">
                <a:solidFill>
                  <a:srgbClr val="00B050"/>
                </a:solidFill>
              </a:rPr>
              <a:t>, который жил в 7 веке и один из первых стал использовать положительные и отрицательные числа. Положительные числа этот математик представлял как «имущество», а отрицательные –как «долги». Правила сложения положительных и отрицательных чисел он выражал так: </a:t>
            </a:r>
            <a:r>
              <a:rPr lang="ru-RU" sz="2800" dirty="0" smtClean="0">
                <a:solidFill>
                  <a:srgbClr val="C00000"/>
                </a:solidFill>
              </a:rPr>
              <a:t>а)сумма двух имуществ- имущество; б) сумма двух долгов- долг;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Физминутка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660066"/>
                </a:solidFill>
              </a:rPr>
              <a:t>У каждого ребенка есть карточка с числом. По команде отдают мне свою карточку с числом.</a:t>
            </a:r>
          </a:p>
          <a:p>
            <a:r>
              <a:rPr lang="ru-RU" sz="2800" dirty="0" smtClean="0">
                <a:solidFill>
                  <a:srgbClr val="660066"/>
                </a:solidFill>
              </a:rPr>
              <a:t>Выходят те, у кого в руках числа, модули которых равны 12,66,15,7,19,14,21(карточки вывешиваются на доску).</a:t>
            </a:r>
          </a:p>
          <a:p>
            <a:r>
              <a:rPr lang="ru-RU" sz="2800" dirty="0" smtClean="0">
                <a:solidFill>
                  <a:srgbClr val="660066"/>
                </a:solidFill>
              </a:rPr>
              <a:t>Какое число осталось без пары?</a:t>
            </a:r>
          </a:p>
          <a:p>
            <a:r>
              <a:rPr lang="ru-RU" sz="2800" dirty="0" smtClean="0">
                <a:solidFill>
                  <a:srgbClr val="660066"/>
                </a:solidFill>
              </a:rPr>
              <a:t>А на карточках были числа:-12;12; -66;66 -15;15;    </a:t>
            </a:r>
            <a:r>
              <a:rPr lang="ru-RU" sz="28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>
                <a:solidFill>
                  <a:srgbClr val="660066"/>
                </a:solidFill>
              </a:rPr>
              <a:t> ;-7 7;-19;19;-14;14;-21;21.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Контрольный диктант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93300"/>
                </a:solidFill>
              </a:rPr>
              <a:t>Утром температура воздуха была -15 градусов. К вечеру она изменилась на -4 градуса. Какая температура была вечером?</a:t>
            </a:r>
          </a:p>
          <a:p>
            <a:r>
              <a:rPr lang="ru-RU" sz="2800" dirty="0" smtClean="0">
                <a:solidFill>
                  <a:srgbClr val="993300"/>
                </a:solidFill>
              </a:rPr>
              <a:t>С помощью координатной прямой сложите числа: -5+(-6)=; -10+5=; 4+(-6)=;</a:t>
            </a:r>
          </a:p>
          <a:p>
            <a:r>
              <a:rPr lang="ru-RU" sz="2800" dirty="0" smtClean="0">
                <a:solidFill>
                  <a:srgbClr val="993300"/>
                </a:solidFill>
              </a:rPr>
              <a:t>Напишите все целые числа, модули которых больше 3,но меньше 10;</a:t>
            </a:r>
          </a:p>
          <a:p>
            <a:r>
              <a:rPr lang="ru-RU" sz="2800" dirty="0" smtClean="0">
                <a:solidFill>
                  <a:srgbClr val="993300"/>
                </a:solidFill>
              </a:rPr>
              <a:t>Кто  открыл координатную прямую (Рене Декарт-француз. математик);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</TotalTime>
  <Words>718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                                                                                                    Открытый урок по математике        </vt:lpstr>
      <vt:lpstr>Тема урока:</vt:lpstr>
      <vt:lpstr>Цели урока:</vt:lpstr>
      <vt:lpstr>План  урока.</vt:lpstr>
      <vt:lpstr>Ход урока</vt:lpstr>
      <vt:lpstr>4) Дидактическая игра «Реши и прочти».</vt:lpstr>
      <vt:lpstr>Исторические сведения.</vt:lpstr>
      <vt:lpstr>Физминутка.</vt:lpstr>
      <vt:lpstr>Контрольный диктант</vt:lpstr>
      <vt:lpstr>Индивидуальная работа по карточкам.</vt:lpstr>
      <vt:lpstr>Игра «Поле чудес»</vt:lpstr>
      <vt:lpstr>Подведение итогов.</vt:lpstr>
      <vt:lpstr>Домашнее задание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математике в 6 «а» классе МОУ СОШ с.Карман.         </dc:title>
  <dc:creator>Diana</dc:creator>
  <cp:lastModifiedBy>Эльвира</cp:lastModifiedBy>
  <cp:revision>20</cp:revision>
  <dcterms:created xsi:type="dcterms:W3CDTF">2014-03-02T13:21:16Z</dcterms:created>
  <dcterms:modified xsi:type="dcterms:W3CDTF">2014-03-04T10:57:10Z</dcterms:modified>
</cp:coreProperties>
</file>