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План работы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МО учителей математики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00B050"/>
                </a:solidFill>
              </a:rPr>
              <a:t>МКОУ СОШ с.Карман </a:t>
            </a:r>
            <a:r>
              <a:rPr lang="ru-RU" sz="4000" dirty="0" err="1" smtClean="0">
                <a:solidFill>
                  <a:srgbClr val="00B050"/>
                </a:solidFill>
              </a:rPr>
              <a:t>Д</a:t>
            </a:r>
            <a:r>
              <a:rPr lang="ru-RU" sz="4000" dirty="0" err="1" smtClean="0">
                <a:solidFill>
                  <a:srgbClr val="00B050"/>
                </a:solidFill>
              </a:rPr>
              <a:t>игорского</a:t>
            </a:r>
            <a:r>
              <a:rPr lang="ru-RU" sz="4000" dirty="0" smtClean="0">
                <a:solidFill>
                  <a:srgbClr val="00B050"/>
                </a:solidFill>
              </a:rPr>
              <a:t> района </a:t>
            </a:r>
            <a:r>
              <a:rPr lang="ru-RU" sz="4000" dirty="0" err="1" smtClean="0">
                <a:solidFill>
                  <a:srgbClr val="00B050"/>
                </a:solidFill>
              </a:rPr>
              <a:t>РСО-Алания</a:t>
            </a:r>
            <a:endParaRPr lang="ru-RU" sz="4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 err="1" smtClean="0">
                <a:solidFill>
                  <a:srgbClr val="0070C0"/>
                </a:solidFill>
              </a:rPr>
              <a:t>Кесаонова</a:t>
            </a:r>
            <a:r>
              <a:rPr lang="ru-RU" sz="2400" dirty="0" smtClean="0">
                <a:solidFill>
                  <a:srgbClr val="0070C0"/>
                </a:solidFill>
              </a:rPr>
              <a:t> Эльвира </a:t>
            </a:r>
            <a:r>
              <a:rPr lang="ru-RU" sz="2400" dirty="0" err="1" smtClean="0">
                <a:solidFill>
                  <a:srgbClr val="0070C0"/>
                </a:solidFill>
              </a:rPr>
              <a:t>Темболатовна</a:t>
            </a:r>
            <a:r>
              <a:rPr lang="ru-RU" sz="2400" dirty="0" smtClean="0">
                <a:solidFill>
                  <a:srgbClr val="0070C0"/>
                </a:solidFill>
              </a:rPr>
              <a:t> – руководитель МО;</a:t>
            </a:r>
          </a:p>
          <a:p>
            <a:r>
              <a:rPr lang="ru-RU" sz="2400" dirty="0" err="1" smtClean="0">
                <a:solidFill>
                  <a:srgbClr val="0070C0"/>
                </a:solidFill>
              </a:rPr>
              <a:t>Цаллаева</a:t>
            </a:r>
            <a:r>
              <a:rPr lang="ru-RU" sz="2400" dirty="0" smtClean="0">
                <a:solidFill>
                  <a:srgbClr val="0070C0"/>
                </a:solidFill>
              </a:rPr>
              <a:t> Эмма </a:t>
            </a:r>
            <a:r>
              <a:rPr lang="ru-RU" sz="2400" dirty="0" err="1" smtClean="0">
                <a:solidFill>
                  <a:srgbClr val="0070C0"/>
                </a:solidFill>
              </a:rPr>
              <a:t>Эльбрусовна</a:t>
            </a:r>
            <a:r>
              <a:rPr lang="ru-RU" sz="2400" dirty="0" smtClean="0">
                <a:solidFill>
                  <a:srgbClr val="0070C0"/>
                </a:solidFill>
              </a:rPr>
              <a:t>;</a:t>
            </a:r>
          </a:p>
          <a:p>
            <a:r>
              <a:rPr lang="ru-RU" sz="2400" dirty="0" err="1" smtClean="0">
                <a:solidFill>
                  <a:srgbClr val="0070C0"/>
                </a:solidFill>
              </a:rPr>
              <a:t>Тандуев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</a:rPr>
              <a:t>Ирбек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</a:rPr>
              <a:t>Хадзиретович</a:t>
            </a:r>
            <a:r>
              <a:rPr lang="ru-RU" sz="2400" dirty="0" smtClean="0">
                <a:solidFill>
                  <a:srgbClr val="0070C0"/>
                </a:solidFill>
              </a:rPr>
              <a:t>;</a:t>
            </a:r>
          </a:p>
          <a:p>
            <a:r>
              <a:rPr lang="ru-RU" sz="2400" dirty="0" err="1" smtClean="0">
                <a:solidFill>
                  <a:srgbClr val="0070C0"/>
                </a:solidFill>
              </a:rPr>
              <a:t>Макоева</a:t>
            </a:r>
            <a:r>
              <a:rPr lang="ru-RU" sz="2400" dirty="0" smtClean="0">
                <a:solidFill>
                  <a:srgbClr val="0070C0"/>
                </a:solidFill>
              </a:rPr>
              <a:t> Марина </a:t>
            </a:r>
            <a:r>
              <a:rPr lang="ru-RU" sz="2400" dirty="0" err="1" smtClean="0">
                <a:solidFill>
                  <a:srgbClr val="0070C0"/>
                </a:solidFill>
              </a:rPr>
              <a:t>Садулаевнв</a:t>
            </a:r>
            <a:r>
              <a:rPr lang="ru-RU" sz="2400" dirty="0" smtClean="0">
                <a:solidFill>
                  <a:srgbClr val="0070C0"/>
                </a:solidFill>
              </a:rPr>
              <a:t> – учитель начальной школы;</a:t>
            </a:r>
          </a:p>
          <a:p>
            <a:r>
              <a:rPr lang="ru-RU" sz="2400" dirty="0" err="1" smtClean="0">
                <a:solidFill>
                  <a:srgbClr val="0070C0"/>
                </a:solidFill>
              </a:rPr>
              <a:t>Басиева</a:t>
            </a:r>
            <a:r>
              <a:rPr lang="ru-RU" sz="2400" dirty="0" smtClean="0">
                <a:solidFill>
                  <a:srgbClr val="0070C0"/>
                </a:solidFill>
              </a:rPr>
              <a:t> Лариса </a:t>
            </a:r>
            <a:r>
              <a:rPr lang="ru-RU" sz="2400" dirty="0" err="1" smtClean="0">
                <a:solidFill>
                  <a:srgbClr val="0070C0"/>
                </a:solidFill>
              </a:rPr>
              <a:t>Домбаевна</a:t>
            </a:r>
            <a:r>
              <a:rPr lang="ru-RU" sz="2400" dirty="0" smtClean="0">
                <a:solidFill>
                  <a:srgbClr val="0070C0"/>
                </a:solidFill>
              </a:rPr>
              <a:t> – учитель начальной школы;</a:t>
            </a:r>
          </a:p>
          <a:p>
            <a:r>
              <a:rPr lang="ru-RU" sz="2400" dirty="0" err="1" smtClean="0">
                <a:solidFill>
                  <a:srgbClr val="0070C0"/>
                </a:solidFill>
              </a:rPr>
              <a:t>Битаева</a:t>
            </a:r>
            <a:r>
              <a:rPr lang="ru-RU" sz="2400" dirty="0" smtClean="0">
                <a:solidFill>
                  <a:srgbClr val="0070C0"/>
                </a:solidFill>
              </a:rPr>
              <a:t> Роза </a:t>
            </a:r>
            <a:r>
              <a:rPr lang="ru-RU" sz="2400" dirty="0" err="1" smtClean="0">
                <a:solidFill>
                  <a:srgbClr val="0070C0"/>
                </a:solidFill>
              </a:rPr>
              <a:t>Ахсаровна</a:t>
            </a:r>
            <a:r>
              <a:rPr lang="ru-RU" sz="2400" dirty="0" smtClean="0">
                <a:solidFill>
                  <a:srgbClr val="0070C0"/>
                </a:solidFill>
              </a:rPr>
              <a:t> – учитель начальной школы;</a:t>
            </a:r>
          </a:p>
          <a:p>
            <a:r>
              <a:rPr lang="ru-RU" sz="2400" dirty="0" err="1" smtClean="0">
                <a:solidFill>
                  <a:srgbClr val="0070C0"/>
                </a:solidFill>
              </a:rPr>
              <a:t>Царгасова</a:t>
            </a:r>
            <a:r>
              <a:rPr lang="ru-RU" sz="2400" dirty="0" smtClean="0">
                <a:solidFill>
                  <a:srgbClr val="0070C0"/>
                </a:solidFill>
              </a:rPr>
              <a:t> Ирина Георгиевна – учитель начальной школы;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C0099"/>
                </a:solidFill>
              </a:rPr>
              <a:t>Список учителей</a:t>
            </a:r>
            <a:endParaRPr lang="ru-RU" dirty="0">
              <a:solidFill>
                <a:srgbClr val="CC009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solidFill>
                  <a:srgbClr val="00B050"/>
                </a:solidFill>
              </a:rPr>
              <a:t>Организационные вопросы;</a:t>
            </a:r>
          </a:p>
          <a:p>
            <a:r>
              <a:rPr lang="ru-RU" sz="2400" dirty="0" smtClean="0">
                <a:solidFill>
                  <a:srgbClr val="00B050"/>
                </a:solidFill>
              </a:rPr>
              <a:t>«Цели обучения математике»;</a:t>
            </a:r>
          </a:p>
          <a:p>
            <a:r>
              <a:rPr lang="ru-RU" sz="2400" dirty="0" smtClean="0">
                <a:solidFill>
                  <a:srgbClr val="00B050"/>
                </a:solidFill>
              </a:rPr>
              <a:t>Анализ результатов итоговой аттестации(результаты ГИА-9 и ЕГЭ);</a:t>
            </a:r>
          </a:p>
          <a:p>
            <a:r>
              <a:rPr lang="ru-RU" sz="2400" dirty="0" smtClean="0">
                <a:solidFill>
                  <a:srgbClr val="00B050"/>
                </a:solidFill>
              </a:rPr>
              <a:t>Подготовка и проведение школьного этапа Всероссийской олимпиады школьников;</a:t>
            </a:r>
          </a:p>
          <a:p>
            <a:r>
              <a:rPr lang="ru-RU" sz="2400" dirty="0" smtClean="0">
                <a:solidFill>
                  <a:srgbClr val="00B050"/>
                </a:solidFill>
              </a:rPr>
              <a:t>Практическая часть (решение систем из второй части ЕГЭ);</a:t>
            </a:r>
          </a:p>
          <a:p>
            <a:r>
              <a:rPr lang="ru-RU" sz="2400" dirty="0" smtClean="0">
                <a:solidFill>
                  <a:srgbClr val="00B050"/>
                </a:solidFill>
              </a:rPr>
              <a:t>Подготовка учащихся 5 класса к мониторингу;</a:t>
            </a:r>
          </a:p>
          <a:p>
            <a:r>
              <a:rPr lang="ru-RU" sz="2400" dirty="0" smtClean="0">
                <a:solidFill>
                  <a:srgbClr val="00B050"/>
                </a:solidFill>
              </a:rPr>
              <a:t>Слаженная работа с начальной школой;</a:t>
            </a:r>
          </a:p>
          <a:p>
            <a:endParaRPr lang="ru-RU" sz="2000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FF0000"/>
                </a:solidFill>
              </a:rPr>
              <a:t>Первое заседание</a:t>
            </a:r>
            <a:br>
              <a:rPr lang="ru-RU" sz="4800" dirty="0" smtClean="0">
                <a:solidFill>
                  <a:srgbClr val="FF0000"/>
                </a:solidFill>
              </a:rPr>
            </a:br>
            <a:r>
              <a:rPr lang="ru-RU" sz="4800" dirty="0" smtClean="0">
                <a:solidFill>
                  <a:srgbClr val="FF0000"/>
                </a:solidFill>
              </a:rPr>
              <a:t>( сентябрь- октябрь)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Повышение качества </a:t>
            </a:r>
            <a:r>
              <a:rPr lang="ru-RU" sz="2800" dirty="0" err="1" smtClean="0">
                <a:solidFill>
                  <a:srgbClr val="002060"/>
                </a:solidFill>
              </a:rPr>
              <a:t>обученности</a:t>
            </a:r>
            <a:r>
              <a:rPr lang="ru-RU" sz="2800" dirty="0" smtClean="0">
                <a:solidFill>
                  <a:srgbClr val="002060"/>
                </a:solidFill>
              </a:rPr>
              <a:t>;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Организация учебно-воспитательного процесса на уроках математики;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Серия открытых уроков с использованием ТСО;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Итоги школьного этапа Всероссийской олимпиады школьников;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Подготовка к муниципальному этапу;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Практическая часть(решение типовых тестовых заданий);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Второе заседание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(ноябрь – декабрь)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00B0F0"/>
                </a:solidFill>
              </a:rPr>
              <a:t>Организация контроля за качеством знаний, умений и навыков учащихся по математике;</a:t>
            </a:r>
          </a:p>
          <a:p>
            <a:r>
              <a:rPr lang="ru-RU" sz="2000" dirty="0" smtClean="0">
                <a:solidFill>
                  <a:srgbClr val="00B0F0"/>
                </a:solidFill>
              </a:rPr>
              <a:t>Организация внеклассной работы;</a:t>
            </a:r>
          </a:p>
          <a:p>
            <a:r>
              <a:rPr lang="ru-RU" sz="2000" dirty="0" smtClean="0">
                <a:solidFill>
                  <a:srgbClr val="00B0F0"/>
                </a:solidFill>
              </a:rPr>
              <a:t>Обобщение опыта работы учителей (обмен опытом работы);</a:t>
            </a:r>
          </a:p>
          <a:p>
            <a:r>
              <a:rPr lang="ru-RU" sz="2000" dirty="0" err="1" smtClean="0">
                <a:solidFill>
                  <a:srgbClr val="00B0F0"/>
                </a:solidFill>
              </a:rPr>
              <a:t>Взаимопосещение</a:t>
            </a:r>
            <a:r>
              <a:rPr lang="ru-RU" sz="2000" dirty="0" smtClean="0">
                <a:solidFill>
                  <a:srgbClr val="00B0F0"/>
                </a:solidFill>
              </a:rPr>
              <a:t> уроков (по графику);</a:t>
            </a:r>
          </a:p>
          <a:p>
            <a:r>
              <a:rPr lang="ru-RU" sz="2000" dirty="0" smtClean="0">
                <a:solidFill>
                  <a:srgbClr val="00B0F0"/>
                </a:solidFill>
              </a:rPr>
              <a:t>Итоги первого полугодия (по четвертным, полугодовым и итоговым контрольным работам);</a:t>
            </a:r>
          </a:p>
          <a:p>
            <a:r>
              <a:rPr lang="ru-RU" sz="2000" dirty="0" smtClean="0">
                <a:solidFill>
                  <a:srgbClr val="00B0F0"/>
                </a:solidFill>
              </a:rPr>
              <a:t>Организация дополнительных занятий по подготовке к ГИА-9 и ЕГЭ;</a:t>
            </a:r>
          </a:p>
          <a:p>
            <a:r>
              <a:rPr lang="ru-RU" sz="2000" dirty="0" smtClean="0">
                <a:solidFill>
                  <a:srgbClr val="00B0F0"/>
                </a:solidFill>
              </a:rPr>
              <a:t>Практическая часть;</a:t>
            </a:r>
          </a:p>
          <a:p>
            <a:r>
              <a:rPr lang="ru-RU" sz="2000" dirty="0" smtClean="0">
                <a:solidFill>
                  <a:srgbClr val="00B0F0"/>
                </a:solidFill>
              </a:rPr>
              <a:t>Аттестация учителей;</a:t>
            </a:r>
          </a:p>
          <a:p>
            <a:endParaRPr lang="ru-RU" sz="2000" dirty="0" smtClean="0"/>
          </a:p>
          <a:p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Третье заседание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(январь – март)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CC0099"/>
                </a:solidFill>
              </a:rPr>
              <a:t>Доклад «Система обобщающего повторения на уроках математики»;</a:t>
            </a:r>
          </a:p>
          <a:p>
            <a:r>
              <a:rPr lang="ru-RU" sz="2000" dirty="0" smtClean="0">
                <a:solidFill>
                  <a:srgbClr val="CC0099"/>
                </a:solidFill>
              </a:rPr>
              <a:t>Профессиональное самообразование учителя;</a:t>
            </a:r>
          </a:p>
          <a:p>
            <a:r>
              <a:rPr lang="ru-RU" sz="2000" dirty="0" smtClean="0">
                <a:solidFill>
                  <a:srgbClr val="CC0099"/>
                </a:solidFill>
              </a:rPr>
              <a:t>Обсуждение вопроса подготовленности выпускников к ГИА и ЕГЭ;</a:t>
            </a:r>
          </a:p>
          <a:p>
            <a:r>
              <a:rPr lang="ru-RU" sz="2000" dirty="0" smtClean="0">
                <a:solidFill>
                  <a:srgbClr val="CC0099"/>
                </a:solidFill>
              </a:rPr>
              <a:t>В рамках школы провести пробные ЕГЭ и ГИА по математике по всем нормам;</a:t>
            </a:r>
          </a:p>
          <a:p>
            <a:r>
              <a:rPr lang="ru-RU" sz="2000" dirty="0" smtClean="0">
                <a:solidFill>
                  <a:srgbClr val="CC0099"/>
                </a:solidFill>
              </a:rPr>
              <a:t>Утверждение  плана работы МО на 2014-2015 учебный год;</a:t>
            </a:r>
          </a:p>
          <a:p>
            <a:r>
              <a:rPr lang="ru-RU" sz="2000" dirty="0" smtClean="0">
                <a:solidFill>
                  <a:srgbClr val="CC0099"/>
                </a:solidFill>
              </a:rPr>
              <a:t>Ознакомление учителей математики, а также учителей начальной школы с УМК по математике;</a:t>
            </a:r>
          </a:p>
          <a:p>
            <a:r>
              <a:rPr lang="ru-RU" sz="2000" dirty="0" smtClean="0">
                <a:solidFill>
                  <a:srgbClr val="CC0099"/>
                </a:solidFill>
              </a:rPr>
              <a:t>Открытое внеклассное мероприятие по математике между учащимися 6 и 7 классов; </a:t>
            </a:r>
          </a:p>
          <a:p>
            <a:endParaRPr lang="ru-RU" sz="2000" dirty="0" smtClean="0"/>
          </a:p>
          <a:p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Четвертое заседание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(апрель – май)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53</TotalTime>
  <Words>281</Words>
  <PresentationFormat>Экран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План работы МО учителей математики</vt:lpstr>
      <vt:lpstr>Список учителей</vt:lpstr>
      <vt:lpstr>Первое заседание ( сентябрь- октябрь)</vt:lpstr>
      <vt:lpstr>Второе заседание (ноябрь – декабрь)</vt:lpstr>
      <vt:lpstr>Третье заседание (январь – март)</vt:lpstr>
      <vt:lpstr>Четвертое заседание (апрель – май)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 работы МО учителей математики</dc:title>
  <dc:creator>Diana</dc:creator>
  <cp:lastModifiedBy>Diana</cp:lastModifiedBy>
  <cp:revision>7</cp:revision>
  <dcterms:created xsi:type="dcterms:W3CDTF">2014-03-03T12:43:27Z</dcterms:created>
  <dcterms:modified xsi:type="dcterms:W3CDTF">2014-03-03T13:46:46Z</dcterms:modified>
</cp:coreProperties>
</file>