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95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2AC4"/>
    <a:srgbClr val="E6F83A"/>
    <a:srgbClr val="4ED03C"/>
    <a:srgbClr val="FF99CC"/>
    <a:srgbClr val="AD82C0"/>
    <a:srgbClr val="F7BB63"/>
    <a:srgbClr val="FF0000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5B61828C-8260-4BC2-9CBC-7A2358C7F1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A20465-8357-4336-A5A4-8CC835021C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3B24F7-0599-46AF-B5B8-6623CF064B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CCCAF384-90F7-4F8D-9DDE-932970853A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39CE22-9469-4ACE-9DF4-64D0D24E52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D33EE-680B-49CD-82A0-17FDFDCFBF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11FF932A-B251-45E5-A4D9-F6E113D473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6D0F5-E061-4F2C-A9CD-FBA1A37B8D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99A49B-9582-497B-B784-DB05980A38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E261F-9EAF-48DF-8676-80DB23FD6F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A4EC02-0901-4D6C-9FED-AEEECA77A6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2AA0513-FC19-405C-83FA-1648B450FD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63466" y="1530324"/>
            <a:ext cx="8686800" cy="4525963"/>
          </a:xfrm>
        </p:spPr>
        <p:txBody>
          <a:bodyPr/>
          <a:lstStyle/>
          <a:p>
            <a:pPr algn="ctr">
              <a:buNone/>
            </a:pPr>
            <a:r>
              <a:rPr lang="en-US" sz="5400" b="1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27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sz="6600" b="1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3D4A8"/>
                    </a:gs>
                    <a:gs pos="12500">
                      <a:srgbClr val="21D6E0"/>
                    </a:gs>
                    <a:gs pos="37500">
                      <a:srgbClr val="0087E6"/>
                    </a:gs>
                    <a:gs pos="50000">
                      <a:srgbClr val="005CBF"/>
                    </a:gs>
                    <a:gs pos="62500">
                      <a:srgbClr val="0087E6"/>
                    </a:gs>
                    <a:gs pos="87500">
                      <a:srgbClr val="21D6E0"/>
                    </a:gs>
                    <a:gs pos="100000">
                      <a:srgbClr val="03D4A8"/>
                    </a:gs>
                  </a:gsLst>
                  <a:lin ang="27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Квадратные     уравнения</a:t>
            </a:r>
            <a:endParaRPr lang="en-US" sz="6600" b="1" kern="10" dirty="0" smtClean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3D4A8"/>
                  </a:gs>
                  <a:gs pos="12500">
                    <a:srgbClr val="21D6E0"/>
                  </a:gs>
                  <a:gs pos="37500">
                    <a:srgbClr val="0087E6"/>
                  </a:gs>
                  <a:gs pos="50000">
                    <a:srgbClr val="005CBF"/>
                  </a:gs>
                  <a:gs pos="62500">
                    <a:srgbClr val="0087E6"/>
                  </a:gs>
                  <a:gs pos="87500">
                    <a:srgbClr val="21D6E0"/>
                  </a:gs>
                  <a:gs pos="100000">
                    <a:srgbClr val="03D4A8"/>
                  </a:gs>
                </a:gsLst>
                <a:lin ang="27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  <a:p>
            <a:pPr>
              <a:buNone/>
            </a:pPr>
            <a:endParaRPr lang="en-US" sz="5400" b="1" kern="10" dirty="0" smtClean="0">
              <a:ln w="12700">
                <a:solidFill>
                  <a:srgbClr val="B2B2B2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3D4A8"/>
                  </a:gs>
                  <a:gs pos="12500">
                    <a:srgbClr val="21D6E0"/>
                  </a:gs>
                  <a:gs pos="37500">
                    <a:srgbClr val="0087E6"/>
                  </a:gs>
                  <a:gs pos="50000">
                    <a:srgbClr val="005CBF"/>
                  </a:gs>
                  <a:gs pos="62500">
                    <a:srgbClr val="0087E6"/>
                  </a:gs>
                  <a:gs pos="87500">
                    <a:srgbClr val="21D6E0"/>
                  </a:gs>
                  <a:gs pos="100000">
                    <a:srgbClr val="03D4A8"/>
                  </a:gs>
                </a:gsLst>
                <a:lin ang="27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  <a:p>
            <a:pPr>
              <a:buNone/>
            </a:pPr>
            <a:r>
              <a:rPr lang="ru-RU" sz="5400" b="1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Урок алгебры в 8 классе</a:t>
            </a:r>
            <a:endParaRPr lang="ru-RU" sz="5400" b="1" kern="10" dirty="0" smtClean="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Решение задания №1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sz="half" idx="1"/>
          </p:nvPr>
        </p:nvSpPr>
        <p:spPr>
          <a:xfrm>
            <a:off x="482600" y="1603375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х</a:t>
            </a:r>
            <a:r>
              <a:rPr lang="ru-RU" baseline="30000" smtClean="0"/>
              <a:t>2  </a:t>
            </a:r>
            <a:r>
              <a:rPr lang="ru-RU" smtClean="0"/>
              <a:t>+6х+9-2х-6=0</a:t>
            </a:r>
          </a:p>
          <a:p>
            <a:pPr eaLnBrk="1" hangingPunct="1">
              <a:buFontTx/>
              <a:buNone/>
            </a:pPr>
            <a:r>
              <a:rPr lang="ru-RU" baseline="30000" smtClean="0"/>
              <a:t>  </a:t>
            </a:r>
            <a:r>
              <a:rPr lang="ru-RU" smtClean="0"/>
              <a:t>х</a:t>
            </a:r>
            <a:r>
              <a:rPr lang="ru-RU" baseline="30000" smtClean="0"/>
              <a:t>2</a:t>
            </a:r>
            <a:r>
              <a:rPr lang="ru-RU" smtClean="0"/>
              <a:t> +4х+3=0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en-US" sz="2400" i="1" smtClean="0"/>
              <a:t>D=4</a:t>
            </a:r>
            <a:r>
              <a:rPr lang="en-US" sz="2400" i="1" baseline="30000" smtClean="0"/>
              <a:t>2</a:t>
            </a:r>
            <a:r>
              <a:rPr lang="en-US" sz="2400" i="1" smtClean="0"/>
              <a:t>-4</a:t>
            </a:r>
            <a:r>
              <a:rPr lang="ru-RU" sz="2400" i="1" smtClean="0">
                <a:solidFill>
                  <a:srgbClr val="3C2AC4"/>
                </a:solidFill>
                <a:latin typeface="Calibri" pitchFamily="34" charset="0"/>
              </a:rPr>
              <a:t> </a:t>
            </a:r>
            <a:r>
              <a:rPr lang="ru-RU" sz="2400" i="1" smtClean="0">
                <a:latin typeface="Calibri" pitchFamily="34" charset="0"/>
              </a:rPr>
              <a:t>•</a:t>
            </a:r>
            <a:r>
              <a:rPr lang="en-US" i="1" smtClean="0">
                <a:latin typeface="Calibri" pitchFamily="34" charset="0"/>
              </a:rPr>
              <a:t>1</a:t>
            </a:r>
            <a:r>
              <a:rPr lang="ru-RU" i="1" smtClean="0">
                <a:solidFill>
                  <a:srgbClr val="3C2AC4"/>
                </a:solidFill>
                <a:latin typeface="Calibri" pitchFamily="34" charset="0"/>
              </a:rPr>
              <a:t> </a:t>
            </a:r>
            <a:r>
              <a:rPr lang="ru-RU" i="1" smtClean="0">
                <a:latin typeface="Calibri" pitchFamily="34" charset="0"/>
              </a:rPr>
              <a:t>•</a:t>
            </a:r>
            <a:r>
              <a:rPr lang="en-US" i="1" smtClean="0">
                <a:latin typeface="Calibri" pitchFamily="34" charset="0"/>
              </a:rPr>
              <a:t>3=4&gt;0(2 k)</a:t>
            </a:r>
            <a:endParaRPr lang="ru-RU" smtClean="0"/>
          </a:p>
          <a:p>
            <a:pPr eaLnBrk="1" hangingPunct="1">
              <a:buFontTx/>
              <a:buNone/>
            </a:pPr>
            <a:r>
              <a:rPr lang="en-US" smtClean="0"/>
              <a:t>x</a:t>
            </a:r>
            <a:r>
              <a:rPr lang="ru-RU" baseline="-25000" smtClean="0"/>
              <a:t>1</a:t>
            </a:r>
            <a:r>
              <a:rPr lang="en-US" baseline="-25000" smtClean="0"/>
              <a:t> </a:t>
            </a:r>
            <a:r>
              <a:rPr lang="en-US" smtClean="0"/>
              <a:t>=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ru-RU" smtClean="0"/>
              <a:t>х</a:t>
            </a:r>
            <a:r>
              <a:rPr lang="ru-RU" baseline="-25000" smtClean="0"/>
              <a:t>2</a:t>
            </a:r>
            <a:r>
              <a:rPr lang="en-US" smtClean="0"/>
              <a:t>=</a:t>
            </a:r>
            <a:endParaRPr lang="ru-RU" baseline="-25000" smtClean="0"/>
          </a:p>
          <a:p>
            <a:pPr eaLnBrk="1" hangingPunct="1">
              <a:buFontTx/>
              <a:buNone/>
            </a:pPr>
            <a:r>
              <a:rPr lang="en-US" smtClean="0"/>
              <a:t>x</a:t>
            </a:r>
            <a:r>
              <a:rPr lang="en-US" baseline="-25000" smtClean="0"/>
              <a:t>1</a:t>
            </a:r>
            <a:r>
              <a:rPr lang="en-US" smtClean="0"/>
              <a:t>=-1</a:t>
            </a:r>
          </a:p>
          <a:p>
            <a:pPr eaLnBrk="1" hangingPunct="1">
              <a:buFontTx/>
              <a:buNone/>
            </a:pPr>
            <a:r>
              <a:rPr lang="ru-RU" smtClean="0"/>
              <a:t>х</a:t>
            </a:r>
            <a:r>
              <a:rPr lang="en-US" baseline="-25000" smtClean="0"/>
              <a:t>2</a:t>
            </a:r>
            <a:r>
              <a:rPr lang="en-US" smtClean="0"/>
              <a:t>=-3</a:t>
            </a:r>
            <a:endParaRPr lang="ru-RU" smtClean="0"/>
          </a:p>
        </p:txBody>
      </p:sp>
      <p:sp>
        <p:nvSpPr>
          <p:cNvPr id="11268" name="Содержимое 3"/>
          <p:cNvSpPr>
            <a:spLocks noGrp="1"/>
          </p:cNvSpPr>
          <p:nvPr>
            <p:ph sz="half" idx="2"/>
          </p:nvPr>
        </p:nvSpPr>
        <p:spPr>
          <a:xfrm>
            <a:off x="4352925" y="1600200"/>
            <a:ext cx="4564063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х</a:t>
            </a:r>
            <a:r>
              <a:rPr lang="ru-RU" baseline="30000" smtClean="0"/>
              <a:t>2    </a:t>
            </a:r>
            <a:r>
              <a:rPr lang="en-US" smtClean="0"/>
              <a:t>+4x+4-43+6x=0</a:t>
            </a: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х</a:t>
            </a:r>
            <a:r>
              <a:rPr lang="ru-RU" baseline="30000" smtClean="0"/>
              <a:t>2 </a:t>
            </a:r>
            <a:r>
              <a:rPr lang="en-US" smtClean="0"/>
              <a:t>+10x-39=0</a:t>
            </a:r>
          </a:p>
          <a:p>
            <a:pPr eaLnBrk="1" hangingPunct="1">
              <a:buFontTx/>
              <a:buNone/>
            </a:pPr>
            <a:r>
              <a:rPr lang="en-US" sz="2400" i="1" smtClean="0"/>
              <a:t> D=10</a:t>
            </a:r>
            <a:r>
              <a:rPr lang="en-US" sz="2400" i="1" baseline="30000" smtClean="0"/>
              <a:t>2</a:t>
            </a:r>
            <a:r>
              <a:rPr lang="en-US" sz="2400" i="1" smtClean="0"/>
              <a:t>-4</a:t>
            </a:r>
            <a:r>
              <a:rPr lang="ru-RU" sz="2400" i="1" smtClean="0">
                <a:solidFill>
                  <a:srgbClr val="3C2AC4"/>
                </a:solidFill>
                <a:latin typeface="Calibri" pitchFamily="34" charset="0"/>
              </a:rPr>
              <a:t> </a:t>
            </a:r>
            <a:r>
              <a:rPr lang="ru-RU" i="1" smtClean="0">
                <a:latin typeface="Calibri" pitchFamily="34" charset="0"/>
              </a:rPr>
              <a:t>•</a:t>
            </a:r>
            <a:r>
              <a:rPr lang="en-US" i="1" smtClean="0">
                <a:latin typeface="Calibri" pitchFamily="34" charset="0"/>
              </a:rPr>
              <a:t>1</a:t>
            </a:r>
            <a:r>
              <a:rPr lang="ru-RU" i="1" smtClean="0">
                <a:solidFill>
                  <a:srgbClr val="3C2AC4"/>
                </a:solidFill>
                <a:latin typeface="Calibri" pitchFamily="34" charset="0"/>
              </a:rPr>
              <a:t> </a:t>
            </a:r>
            <a:r>
              <a:rPr lang="ru-RU" i="1" smtClean="0">
                <a:latin typeface="Calibri" pitchFamily="34" charset="0"/>
              </a:rPr>
              <a:t>•</a:t>
            </a:r>
            <a:r>
              <a:rPr lang="en-US" i="1" smtClean="0">
                <a:latin typeface="Calibri" pitchFamily="34" charset="0"/>
              </a:rPr>
              <a:t>(-39)=256&gt;0(2 k)</a:t>
            </a:r>
            <a:endParaRPr lang="ru-RU" smtClean="0"/>
          </a:p>
          <a:p>
            <a:pPr eaLnBrk="1" hangingPunct="1">
              <a:buFontTx/>
              <a:buNone/>
            </a:pPr>
            <a:r>
              <a:rPr lang="ru-RU" baseline="30000" smtClean="0"/>
              <a:t> </a:t>
            </a:r>
            <a:r>
              <a:rPr lang="ru-RU" smtClean="0"/>
              <a:t>х</a:t>
            </a:r>
            <a:r>
              <a:rPr lang="en-US" baseline="-25000" smtClean="0"/>
              <a:t>1</a:t>
            </a:r>
            <a:r>
              <a:rPr lang="ru-RU" smtClean="0"/>
              <a:t> </a:t>
            </a:r>
            <a:r>
              <a:rPr lang="en-US" smtClean="0"/>
              <a:t>=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x</a:t>
            </a:r>
            <a:r>
              <a:rPr lang="en-US" baseline="-25000" smtClean="0"/>
              <a:t>2</a:t>
            </a:r>
            <a:r>
              <a:rPr lang="en-US" smtClean="0"/>
              <a:t>=</a:t>
            </a:r>
          </a:p>
          <a:p>
            <a:pPr eaLnBrk="1" hangingPunct="1">
              <a:buFontTx/>
              <a:buNone/>
            </a:pPr>
            <a:r>
              <a:rPr lang="en-US" smtClean="0"/>
              <a:t>x</a:t>
            </a:r>
            <a:r>
              <a:rPr lang="en-US" baseline="-25000" smtClean="0"/>
              <a:t>1</a:t>
            </a:r>
            <a:r>
              <a:rPr lang="en-US" smtClean="0"/>
              <a:t>=3</a:t>
            </a:r>
          </a:p>
          <a:p>
            <a:pPr eaLnBrk="1" hangingPunct="1">
              <a:buFontTx/>
              <a:buNone/>
            </a:pPr>
            <a:r>
              <a:rPr lang="en-US" smtClean="0"/>
              <a:t>x</a:t>
            </a:r>
            <a:r>
              <a:rPr lang="en-US" baseline="-25000" smtClean="0"/>
              <a:t>2</a:t>
            </a:r>
            <a:r>
              <a:rPr lang="en-US" smtClean="0"/>
              <a:t>=-13</a:t>
            </a:r>
            <a:endParaRPr lang="ru-RU" smtClean="0"/>
          </a:p>
        </p:txBody>
      </p:sp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1270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39825" y="3063875"/>
            <a:ext cx="912813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1273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50938" y="4041775"/>
            <a:ext cx="912812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4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1276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9225" y="3100388"/>
            <a:ext cx="1244600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7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8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1279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46663" y="4086225"/>
            <a:ext cx="13144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0" name="Rectangle 12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Решение задания №2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Х</a:t>
            </a:r>
            <a:r>
              <a:rPr lang="ru-RU" baseline="30000" smtClean="0"/>
              <a:t>2</a:t>
            </a:r>
            <a:r>
              <a:rPr lang="ru-RU" smtClean="0"/>
              <a:t>-9=5х-13</a:t>
            </a:r>
          </a:p>
          <a:p>
            <a:pPr eaLnBrk="1" hangingPunct="1">
              <a:buFontTx/>
              <a:buNone/>
            </a:pPr>
            <a:r>
              <a:rPr lang="ru-RU" smtClean="0"/>
              <a:t>х</a:t>
            </a:r>
            <a:r>
              <a:rPr lang="ru-RU" baseline="30000" smtClean="0"/>
              <a:t>2</a:t>
            </a:r>
            <a:r>
              <a:rPr lang="ru-RU" smtClean="0"/>
              <a:t>-9-5х+13=0</a:t>
            </a:r>
          </a:p>
          <a:p>
            <a:pPr eaLnBrk="1" hangingPunct="1">
              <a:buFontTx/>
              <a:buNone/>
            </a:pPr>
            <a:r>
              <a:rPr lang="ru-RU" smtClean="0"/>
              <a:t>х</a:t>
            </a:r>
            <a:r>
              <a:rPr lang="ru-RU" baseline="30000" smtClean="0"/>
              <a:t>2</a:t>
            </a:r>
            <a:r>
              <a:rPr lang="ru-RU" smtClean="0"/>
              <a:t>-5х+4=0</a:t>
            </a:r>
          </a:p>
          <a:p>
            <a:pPr eaLnBrk="1" hangingPunct="1">
              <a:buFontTx/>
              <a:buNone/>
            </a:pPr>
            <a:r>
              <a:rPr lang="en-US" i="1" smtClean="0">
                <a:latin typeface="Calibri" pitchFamily="34" charset="0"/>
              </a:rPr>
              <a:t>D=</a:t>
            </a:r>
            <a:r>
              <a:rPr lang="ru-RU" i="1" smtClean="0">
                <a:latin typeface="Calibri" pitchFamily="34" charset="0"/>
              </a:rPr>
              <a:t>25</a:t>
            </a:r>
            <a:r>
              <a:rPr lang="en-US" i="1" smtClean="0">
                <a:latin typeface="Calibri" pitchFamily="34" charset="0"/>
              </a:rPr>
              <a:t>-4</a:t>
            </a:r>
            <a:r>
              <a:rPr lang="ru-RU" i="1" smtClean="0">
                <a:latin typeface="Calibri" pitchFamily="34" charset="0"/>
              </a:rPr>
              <a:t>•</a:t>
            </a:r>
            <a:r>
              <a:rPr lang="en-US" i="1" smtClean="0">
                <a:latin typeface="Calibri" pitchFamily="34" charset="0"/>
              </a:rPr>
              <a:t>1</a:t>
            </a:r>
            <a:r>
              <a:rPr lang="ru-RU" i="1" smtClean="0">
                <a:latin typeface="Calibri" pitchFamily="34" charset="0"/>
              </a:rPr>
              <a:t> •4</a:t>
            </a:r>
            <a:r>
              <a:rPr lang="en-US" i="1" smtClean="0">
                <a:latin typeface="Calibri" pitchFamily="34" charset="0"/>
              </a:rPr>
              <a:t>=</a:t>
            </a:r>
            <a:r>
              <a:rPr lang="ru-RU" i="1" smtClean="0">
                <a:latin typeface="Calibri" pitchFamily="34" charset="0"/>
              </a:rPr>
              <a:t>25</a:t>
            </a:r>
            <a:r>
              <a:rPr lang="en-US" i="1" smtClean="0">
                <a:latin typeface="Calibri" pitchFamily="34" charset="0"/>
              </a:rPr>
              <a:t>-</a:t>
            </a:r>
            <a:r>
              <a:rPr lang="ru-RU" i="1" smtClean="0">
                <a:latin typeface="Calibri" pitchFamily="34" charset="0"/>
              </a:rPr>
              <a:t>16</a:t>
            </a:r>
            <a:r>
              <a:rPr lang="en-US" i="1" smtClean="0">
                <a:latin typeface="Calibri" pitchFamily="34" charset="0"/>
              </a:rPr>
              <a:t>=9</a:t>
            </a:r>
            <a:endParaRPr lang="ru-RU" i="1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r>
              <a:rPr lang="en-US" smtClean="0"/>
              <a:t>X</a:t>
            </a:r>
            <a:r>
              <a:rPr lang="ru-RU" baseline="-25000" smtClean="0"/>
              <a:t>1</a:t>
            </a:r>
            <a:r>
              <a:rPr lang="ru-RU" smtClean="0"/>
              <a:t>=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Х</a:t>
            </a:r>
            <a:r>
              <a:rPr lang="ru-RU" baseline="-25000" smtClean="0"/>
              <a:t>2</a:t>
            </a:r>
            <a:r>
              <a:rPr lang="ru-RU" smtClean="0"/>
              <a:t>=</a:t>
            </a:r>
          </a:p>
          <a:p>
            <a:pPr eaLnBrk="1" hangingPunct="1">
              <a:buFontTx/>
              <a:buNone/>
            </a:pPr>
            <a:r>
              <a:rPr lang="en-US" smtClean="0"/>
              <a:t>x</a:t>
            </a:r>
            <a:r>
              <a:rPr lang="en-US" baseline="-25000" smtClean="0"/>
              <a:t>1</a:t>
            </a:r>
            <a:r>
              <a:rPr lang="en-US" smtClean="0"/>
              <a:t>=</a:t>
            </a:r>
            <a:r>
              <a:rPr lang="ru-RU" smtClean="0"/>
              <a:t>4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ru-RU" smtClean="0"/>
              <a:t>х</a:t>
            </a:r>
            <a:r>
              <a:rPr lang="en-US" baseline="-25000" smtClean="0"/>
              <a:t>2</a:t>
            </a:r>
            <a:r>
              <a:rPr lang="en-US" smtClean="0"/>
              <a:t>=</a:t>
            </a:r>
            <a:r>
              <a:rPr lang="ru-RU" smtClean="0"/>
              <a:t>1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i="1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endParaRPr lang="ru-RU" i="1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endParaRPr lang="ru-RU" i="1" smtClean="0">
              <a:solidFill>
                <a:srgbClr val="3C2AC4"/>
              </a:solidFill>
              <a:latin typeface="Calibri" pitchFamily="34" charset="0"/>
            </a:endParaRPr>
          </a:p>
          <a:p>
            <a:pPr eaLnBrk="1" hangingPunct="1">
              <a:buFontTx/>
              <a:buNone/>
            </a:pPr>
            <a:endParaRPr lang="en-US" i="1" smtClean="0">
              <a:solidFill>
                <a:srgbClr val="3C2AC4"/>
              </a:solidFill>
              <a:latin typeface="Calibri" pitchFamily="34" charset="0"/>
            </a:endParaRP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</p:txBody>
      </p:sp>
      <p:sp>
        <p:nvSpPr>
          <p:cNvPr id="12292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х</a:t>
            </a:r>
            <a:r>
              <a:rPr lang="ru-RU" baseline="30000" smtClean="0"/>
              <a:t>2</a:t>
            </a:r>
            <a:r>
              <a:rPr lang="ru-RU" smtClean="0"/>
              <a:t>-4=-5х-10</a:t>
            </a:r>
          </a:p>
          <a:p>
            <a:pPr eaLnBrk="1" hangingPunct="1">
              <a:buFontTx/>
              <a:buNone/>
            </a:pPr>
            <a:r>
              <a:rPr lang="ru-RU" smtClean="0"/>
              <a:t>х</a:t>
            </a:r>
            <a:r>
              <a:rPr lang="ru-RU" baseline="30000" smtClean="0"/>
              <a:t>2</a:t>
            </a:r>
            <a:r>
              <a:rPr lang="ru-RU" smtClean="0"/>
              <a:t>-4+5х+10=0</a:t>
            </a:r>
          </a:p>
          <a:p>
            <a:pPr eaLnBrk="1" hangingPunct="1">
              <a:buFontTx/>
              <a:buNone/>
            </a:pPr>
            <a:r>
              <a:rPr lang="ru-RU" smtClean="0"/>
              <a:t>х</a:t>
            </a:r>
            <a:r>
              <a:rPr lang="ru-RU" baseline="30000" smtClean="0"/>
              <a:t>2</a:t>
            </a:r>
            <a:r>
              <a:rPr lang="ru-RU" smtClean="0"/>
              <a:t>+5х+6=0</a:t>
            </a:r>
          </a:p>
          <a:p>
            <a:pPr eaLnBrk="1" hangingPunct="1">
              <a:buFontTx/>
              <a:buNone/>
            </a:pPr>
            <a:r>
              <a:rPr lang="en-US" i="1" smtClean="0">
                <a:latin typeface="Calibri" pitchFamily="34" charset="0"/>
              </a:rPr>
              <a:t>D=</a:t>
            </a:r>
            <a:r>
              <a:rPr lang="ru-RU" i="1" smtClean="0">
                <a:latin typeface="Calibri" pitchFamily="34" charset="0"/>
              </a:rPr>
              <a:t>25</a:t>
            </a:r>
            <a:r>
              <a:rPr lang="en-US" i="1" smtClean="0">
                <a:latin typeface="Calibri" pitchFamily="34" charset="0"/>
              </a:rPr>
              <a:t>-4</a:t>
            </a:r>
            <a:r>
              <a:rPr lang="ru-RU" i="1" smtClean="0">
                <a:latin typeface="Calibri" pitchFamily="34" charset="0"/>
              </a:rPr>
              <a:t>•</a:t>
            </a:r>
            <a:r>
              <a:rPr lang="en-US" i="1" smtClean="0">
                <a:latin typeface="Calibri" pitchFamily="34" charset="0"/>
              </a:rPr>
              <a:t>1</a:t>
            </a:r>
            <a:r>
              <a:rPr lang="ru-RU" i="1" smtClean="0">
                <a:latin typeface="Calibri" pitchFamily="34" charset="0"/>
              </a:rPr>
              <a:t> •6</a:t>
            </a:r>
            <a:r>
              <a:rPr lang="en-US" i="1" smtClean="0">
                <a:latin typeface="Calibri" pitchFamily="34" charset="0"/>
              </a:rPr>
              <a:t>=2</a:t>
            </a:r>
            <a:r>
              <a:rPr lang="ru-RU" i="1" smtClean="0">
                <a:latin typeface="Calibri" pitchFamily="34" charset="0"/>
              </a:rPr>
              <a:t>5</a:t>
            </a:r>
            <a:r>
              <a:rPr lang="en-US" i="1" smtClean="0">
                <a:latin typeface="Calibri" pitchFamily="34" charset="0"/>
              </a:rPr>
              <a:t>-2</a:t>
            </a:r>
            <a:r>
              <a:rPr lang="ru-RU" i="1" smtClean="0">
                <a:latin typeface="Calibri" pitchFamily="34" charset="0"/>
              </a:rPr>
              <a:t>4</a:t>
            </a:r>
            <a:r>
              <a:rPr lang="en-US" i="1" smtClean="0">
                <a:latin typeface="Calibri" pitchFamily="34" charset="0"/>
              </a:rPr>
              <a:t>=</a:t>
            </a:r>
            <a:r>
              <a:rPr lang="ru-RU" i="1" smtClean="0">
                <a:latin typeface="Calibri" pitchFamily="34" charset="0"/>
              </a:rPr>
              <a:t>1</a:t>
            </a:r>
          </a:p>
          <a:p>
            <a:pPr eaLnBrk="1" hangingPunct="1">
              <a:buFontTx/>
              <a:buNone/>
            </a:pPr>
            <a:r>
              <a:rPr lang="en-US" smtClean="0"/>
              <a:t>X</a:t>
            </a:r>
            <a:r>
              <a:rPr lang="ru-RU" baseline="-25000" smtClean="0"/>
              <a:t>1</a:t>
            </a:r>
            <a:r>
              <a:rPr lang="ru-RU" smtClean="0"/>
              <a:t>=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Х</a:t>
            </a:r>
            <a:r>
              <a:rPr lang="ru-RU" baseline="-25000" smtClean="0"/>
              <a:t>2</a:t>
            </a:r>
            <a:r>
              <a:rPr lang="ru-RU" smtClean="0"/>
              <a:t>=</a:t>
            </a:r>
          </a:p>
          <a:p>
            <a:pPr eaLnBrk="1" hangingPunct="1">
              <a:buFontTx/>
              <a:buNone/>
            </a:pPr>
            <a:r>
              <a:rPr lang="en-US" smtClean="0"/>
              <a:t>x</a:t>
            </a:r>
            <a:r>
              <a:rPr lang="en-US" baseline="-25000" smtClean="0"/>
              <a:t>1</a:t>
            </a:r>
            <a:r>
              <a:rPr lang="en-US" smtClean="0"/>
              <a:t>=-</a:t>
            </a:r>
            <a:r>
              <a:rPr lang="ru-RU" smtClean="0"/>
              <a:t>2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ru-RU" smtClean="0"/>
              <a:t>х</a:t>
            </a:r>
            <a:r>
              <a:rPr lang="en-US" baseline="-25000" smtClean="0"/>
              <a:t>2</a:t>
            </a:r>
            <a:r>
              <a:rPr lang="en-US" smtClean="0"/>
              <a:t>=-3</a:t>
            </a: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i="1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endParaRPr lang="en-US" i="1" smtClean="0">
              <a:solidFill>
                <a:srgbClr val="3C2AC4"/>
              </a:solidFill>
              <a:latin typeface="Calibri" pitchFamily="34" charset="0"/>
            </a:endParaRP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29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1788" y="3575050"/>
            <a:ext cx="98425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297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75275" y="4521200"/>
            <a:ext cx="912813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8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00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2850" y="3575050"/>
            <a:ext cx="6937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1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03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22388" y="4524375"/>
            <a:ext cx="73025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4" name="Rectangle 12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Решение задания №3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sz="half" idx="1"/>
          </p:nvPr>
        </p:nvSpPr>
        <p:spPr>
          <a:xfrm>
            <a:off x="409575" y="1274763"/>
            <a:ext cx="4038600" cy="54038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3</a:t>
            </a:r>
            <a:r>
              <a:rPr lang="ru-RU" i="1" smtClean="0">
                <a:solidFill>
                  <a:srgbClr val="3C2AC4"/>
                </a:solidFill>
                <a:latin typeface="Calibri" pitchFamily="34" charset="0"/>
              </a:rPr>
              <a:t> </a:t>
            </a:r>
            <a:r>
              <a:rPr lang="ru-RU" i="1" smtClean="0">
                <a:latin typeface="Calibri" pitchFamily="34" charset="0"/>
              </a:rPr>
              <a:t>•</a:t>
            </a:r>
            <a:r>
              <a:rPr lang="ru-RU" smtClean="0"/>
              <a:t>(2х</a:t>
            </a:r>
            <a:r>
              <a:rPr lang="ru-RU" baseline="30000" smtClean="0"/>
              <a:t>2</a:t>
            </a:r>
            <a:r>
              <a:rPr lang="ru-RU" smtClean="0"/>
              <a:t>+х)=5</a:t>
            </a:r>
            <a:r>
              <a:rPr lang="ru-RU" i="1" smtClean="0">
                <a:solidFill>
                  <a:srgbClr val="3C2AC4"/>
                </a:solidFill>
                <a:latin typeface="Calibri" pitchFamily="34" charset="0"/>
              </a:rPr>
              <a:t> </a:t>
            </a:r>
            <a:r>
              <a:rPr lang="ru-RU" i="1" smtClean="0">
                <a:latin typeface="Calibri" pitchFamily="34" charset="0"/>
              </a:rPr>
              <a:t>•</a:t>
            </a:r>
            <a:r>
              <a:rPr lang="ru-RU" smtClean="0"/>
              <a:t>(4х-2)</a:t>
            </a:r>
          </a:p>
          <a:p>
            <a:pPr eaLnBrk="1" hangingPunct="1">
              <a:buFontTx/>
              <a:buNone/>
            </a:pPr>
            <a:r>
              <a:rPr lang="ru-RU" smtClean="0"/>
              <a:t>6х</a:t>
            </a:r>
            <a:r>
              <a:rPr lang="ru-RU" baseline="30000" smtClean="0"/>
              <a:t>2</a:t>
            </a:r>
            <a:r>
              <a:rPr lang="ru-RU" smtClean="0"/>
              <a:t>+3х=20х-10</a:t>
            </a:r>
          </a:p>
          <a:p>
            <a:pPr eaLnBrk="1" hangingPunct="1">
              <a:buFontTx/>
              <a:buNone/>
            </a:pPr>
            <a:r>
              <a:rPr lang="ru-RU" smtClean="0"/>
              <a:t>6х</a:t>
            </a:r>
            <a:r>
              <a:rPr lang="ru-RU" baseline="30000" smtClean="0"/>
              <a:t>2</a:t>
            </a:r>
            <a:r>
              <a:rPr lang="ru-RU" smtClean="0"/>
              <a:t>+3х-20х+10=0</a:t>
            </a:r>
          </a:p>
          <a:p>
            <a:pPr eaLnBrk="1" hangingPunct="1">
              <a:buFontTx/>
              <a:buNone/>
            </a:pPr>
            <a:r>
              <a:rPr lang="ru-RU" smtClean="0"/>
              <a:t>6х</a:t>
            </a:r>
            <a:r>
              <a:rPr lang="ru-RU" baseline="30000" smtClean="0"/>
              <a:t>2</a:t>
            </a:r>
            <a:r>
              <a:rPr lang="ru-RU" smtClean="0"/>
              <a:t>-17х+10=0</a:t>
            </a:r>
          </a:p>
          <a:p>
            <a:pPr eaLnBrk="1" hangingPunct="1">
              <a:buFontTx/>
              <a:buNone/>
            </a:pPr>
            <a:r>
              <a:rPr lang="en-US" i="1" smtClean="0">
                <a:latin typeface="Calibri" pitchFamily="34" charset="0"/>
              </a:rPr>
              <a:t>D=</a:t>
            </a:r>
            <a:r>
              <a:rPr lang="ru-RU" i="1" smtClean="0">
                <a:latin typeface="Calibri" pitchFamily="34" charset="0"/>
              </a:rPr>
              <a:t>289</a:t>
            </a:r>
            <a:r>
              <a:rPr lang="en-US" i="1" smtClean="0">
                <a:latin typeface="Calibri" pitchFamily="34" charset="0"/>
              </a:rPr>
              <a:t>-4</a:t>
            </a:r>
            <a:r>
              <a:rPr lang="ru-RU" i="1" smtClean="0">
                <a:latin typeface="Calibri" pitchFamily="34" charset="0"/>
              </a:rPr>
              <a:t>•</a:t>
            </a:r>
            <a:r>
              <a:rPr lang="en-US" i="1" smtClean="0">
                <a:latin typeface="Calibri" pitchFamily="34" charset="0"/>
              </a:rPr>
              <a:t>1</a:t>
            </a:r>
            <a:r>
              <a:rPr lang="ru-RU" i="1" smtClean="0">
                <a:latin typeface="Calibri" pitchFamily="34" charset="0"/>
              </a:rPr>
              <a:t>0 •6</a:t>
            </a:r>
            <a:r>
              <a:rPr lang="en-US" i="1" smtClean="0">
                <a:latin typeface="Calibri" pitchFamily="34" charset="0"/>
              </a:rPr>
              <a:t>=</a:t>
            </a:r>
            <a:r>
              <a:rPr lang="ru-RU" i="1" smtClean="0">
                <a:latin typeface="Calibri" pitchFamily="34" charset="0"/>
              </a:rPr>
              <a:t>4</a:t>
            </a:r>
            <a:r>
              <a:rPr lang="en-US" i="1" smtClean="0">
                <a:latin typeface="Calibri" pitchFamily="34" charset="0"/>
              </a:rPr>
              <a:t>9</a:t>
            </a:r>
            <a:endParaRPr lang="ru-RU" i="1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r>
              <a:rPr lang="ru-RU" smtClean="0"/>
              <a:t>х</a:t>
            </a:r>
            <a:r>
              <a:rPr lang="ru-RU" baseline="-25000" smtClean="0"/>
              <a:t>1</a:t>
            </a:r>
            <a:r>
              <a:rPr lang="ru-RU" smtClean="0"/>
              <a:t>=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Х</a:t>
            </a:r>
            <a:r>
              <a:rPr lang="ru-RU" baseline="-25000" smtClean="0"/>
              <a:t>2</a:t>
            </a:r>
            <a:r>
              <a:rPr lang="ru-RU" smtClean="0"/>
              <a:t>=</a:t>
            </a:r>
          </a:p>
          <a:p>
            <a:pPr eaLnBrk="1" hangingPunct="1">
              <a:buFontTx/>
              <a:buNone/>
            </a:pPr>
            <a:r>
              <a:rPr lang="en-US" smtClean="0"/>
              <a:t>x</a:t>
            </a:r>
            <a:r>
              <a:rPr lang="en-US" baseline="-25000" smtClean="0"/>
              <a:t>1</a:t>
            </a:r>
            <a:r>
              <a:rPr lang="en-US" smtClean="0"/>
              <a:t>=</a:t>
            </a:r>
            <a:r>
              <a:rPr lang="ru-RU" smtClean="0"/>
              <a:t>2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ru-RU" smtClean="0"/>
              <a:t>х</a:t>
            </a:r>
            <a:r>
              <a:rPr lang="en-US" baseline="-25000" smtClean="0"/>
              <a:t>2</a:t>
            </a:r>
            <a:r>
              <a:rPr lang="en-US" smtClean="0"/>
              <a:t>=</a:t>
            </a:r>
            <a:endParaRPr lang="ru-RU" smtClean="0"/>
          </a:p>
          <a:p>
            <a:pPr eaLnBrk="1" hangingPunct="1">
              <a:buFontTx/>
              <a:buNone/>
            </a:pPr>
            <a:endParaRPr lang="ru-RU" i="1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endParaRPr lang="ru-RU" i="1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</p:txBody>
      </p:sp>
      <p:sp>
        <p:nvSpPr>
          <p:cNvPr id="13316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311275"/>
            <a:ext cx="40386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>
                <a:latin typeface="Calibri" pitchFamily="34" charset="0"/>
              </a:rPr>
              <a:t>2</a:t>
            </a:r>
            <a:r>
              <a:rPr lang="ru-RU" i="1" smtClean="0">
                <a:solidFill>
                  <a:srgbClr val="3C2AC4"/>
                </a:solidFill>
                <a:latin typeface="Calibri" pitchFamily="34" charset="0"/>
              </a:rPr>
              <a:t> </a:t>
            </a:r>
            <a:r>
              <a:rPr lang="ru-RU" i="1" smtClean="0">
                <a:latin typeface="Calibri" pitchFamily="34" charset="0"/>
              </a:rPr>
              <a:t>•</a:t>
            </a:r>
            <a:r>
              <a:rPr lang="ru-RU" smtClean="0"/>
              <a:t>(х</a:t>
            </a:r>
            <a:r>
              <a:rPr lang="ru-RU" baseline="30000" smtClean="0"/>
              <a:t>2</a:t>
            </a:r>
            <a:r>
              <a:rPr lang="ru-RU" smtClean="0"/>
              <a:t>-11)=7</a:t>
            </a:r>
            <a:r>
              <a:rPr lang="ru-RU" i="1" smtClean="0">
                <a:solidFill>
                  <a:srgbClr val="3C2AC4"/>
                </a:solidFill>
                <a:latin typeface="Calibri" pitchFamily="34" charset="0"/>
              </a:rPr>
              <a:t> </a:t>
            </a:r>
            <a:r>
              <a:rPr lang="ru-RU" i="1" smtClean="0">
                <a:latin typeface="Calibri" pitchFamily="34" charset="0"/>
              </a:rPr>
              <a:t>•</a:t>
            </a:r>
            <a:r>
              <a:rPr lang="ru-RU" smtClean="0"/>
              <a:t>(х-х</a:t>
            </a:r>
            <a:r>
              <a:rPr lang="ru-RU" baseline="30000" smtClean="0"/>
              <a:t>2</a:t>
            </a:r>
            <a:r>
              <a:rPr lang="ru-RU" smtClean="0"/>
              <a:t>)</a:t>
            </a:r>
          </a:p>
          <a:p>
            <a:pPr eaLnBrk="1" hangingPunct="1">
              <a:buFontTx/>
              <a:buNone/>
            </a:pPr>
            <a:r>
              <a:rPr lang="ru-RU" smtClean="0">
                <a:latin typeface="Calibri" pitchFamily="34" charset="0"/>
              </a:rPr>
              <a:t>2</a:t>
            </a:r>
            <a:r>
              <a:rPr lang="ru-RU" smtClean="0"/>
              <a:t>х</a:t>
            </a:r>
            <a:r>
              <a:rPr lang="ru-RU" baseline="30000" smtClean="0"/>
              <a:t>2</a:t>
            </a:r>
            <a:r>
              <a:rPr lang="ru-RU" smtClean="0"/>
              <a:t>-22=7</a:t>
            </a:r>
            <a:r>
              <a:rPr lang="ru-RU" i="1" smtClean="0">
                <a:solidFill>
                  <a:srgbClr val="3C2AC4"/>
                </a:solidFill>
                <a:latin typeface="Calibri" pitchFamily="34" charset="0"/>
              </a:rPr>
              <a:t> </a:t>
            </a:r>
            <a:r>
              <a:rPr lang="ru-RU" smtClean="0"/>
              <a:t>х-7х</a:t>
            </a:r>
            <a:r>
              <a:rPr lang="ru-RU" baseline="30000" smtClean="0"/>
              <a:t>2</a:t>
            </a:r>
          </a:p>
          <a:p>
            <a:pPr eaLnBrk="1" hangingPunct="1">
              <a:buFontTx/>
              <a:buNone/>
            </a:pPr>
            <a:r>
              <a:rPr lang="ru-RU" smtClean="0">
                <a:latin typeface="Calibri" pitchFamily="34" charset="0"/>
              </a:rPr>
              <a:t>2</a:t>
            </a:r>
            <a:r>
              <a:rPr lang="ru-RU" smtClean="0"/>
              <a:t>х</a:t>
            </a:r>
            <a:r>
              <a:rPr lang="ru-RU" baseline="30000" smtClean="0"/>
              <a:t>2</a:t>
            </a:r>
            <a:r>
              <a:rPr lang="ru-RU" smtClean="0"/>
              <a:t>-22-7</a:t>
            </a:r>
            <a:r>
              <a:rPr lang="ru-RU" i="1" smtClean="0">
                <a:solidFill>
                  <a:srgbClr val="3C2AC4"/>
                </a:solidFill>
                <a:latin typeface="Calibri" pitchFamily="34" charset="0"/>
              </a:rPr>
              <a:t> </a:t>
            </a:r>
            <a:r>
              <a:rPr lang="ru-RU" smtClean="0"/>
              <a:t>х+7х</a:t>
            </a:r>
            <a:r>
              <a:rPr lang="ru-RU" baseline="30000" smtClean="0"/>
              <a:t>2</a:t>
            </a:r>
            <a:r>
              <a:rPr lang="ru-RU" smtClean="0"/>
              <a:t>=0</a:t>
            </a:r>
          </a:p>
          <a:p>
            <a:pPr eaLnBrk="1" hangingPunct="1">
              <a:buFontTx/>
              <a:buNone/>
            </a:pPr>
            <a:r>
              <a:rPr lang="ru-RU" smtClean="0">
                <a:latin typeface="Calibri" pitchFamily="34" charset="0"/>
              </a:rPr>
              <a:t>9</a:t>
            </a:r>
            <a:r>
              <a:rPr lang="ru-RU" smtClean="0"/>
              <a:t>х</a:t>
            </a:r>
            <a:r>
              <a:rPr lang="ru-RU" baseline="30000" smtClean="0"/>
              <a:t>2</a:t>
            </a:r>
            <a:r>
              <a:rPr lang="ru-RU" smtClean="0"/>
              <a:t>-7</a:t>
            </a:r>
            <a:r>
              <a:rPr lang="ru-RU" i="1" smtClean="0">
                <a:solidFill>
                  <a:srgbClr val="3C2AC4"/>
                </a:solidFill>
                <a:latin typeface="Calibri" pitchFamily="34" charset="0"/>
              </a:rPr>
              <a:t> </a:t>
            </a:r>
            <a:r>
              <a:rPr lang="ru-RU" smtClean="0"/>
              <a:t>х-22=0</a:t>
            </a:r>
          </a:p>
          <a:p>
            <a:pPr eaLnBrk="1" hangingPunct="1">
              <a:buFontTx/>
              <a:buNone/>
            </a:pPr>
            <a:r>
              <a:rPr lang="en-US" i="1" smtClean="0">
                <a:latin typeface="Calibri" pitchFamily="34" charset="0"/>
              </a:rPr>
              <a:t>D=</a:t>
            </a:r>
            <a:r>
              <a:rPr lang="ru-RU" i="1" smtClean="0">
                <a:latin typeface="Calibri" pitchFamily="34" charset="0"/>
              </a:rPr>
              <a:t>49</a:t>
            </a:r>
            <a:r>
              <a:rPr lang="en-US" i="1" smtClean="0">
                <a:latin typeface="Calibri" pitchFamily="34" charset="0"/>
              </a:rPr>
              <a:t>-4</a:t>
            </a:r>
            <a:r>
              <a:rPr lang="ru-RU" i="1" smtClean="0">
                <a:latin typeface="Calibri" pitchFamily="34" charset="0"/>
              </a:rPr>
              <a:t>•9 •(-22)</a:t>
            </a:r>
            <a:r>
              <a:rPr lang="en-US" i="1" smtClean="0">
                <a:latin typeface="Calibri" pitchFamily="34" charset="0"/>
              </a:rPr>
              <a:t>=</a:t>
            </a:r>
            <a:r>
              <a:rPr lang="ru-RU" i="1" smtClean="0">
                <a:latin typeface="Calibri" pitchFamily="34" charset="0"/>
              </a:rPr>
              <a:t>841</a:t>
            </a:r>
          </a:p>
          <a:p>
            <a:pPr eaLnBrk="1" hangingPunct="1">
              <a:buFontTx/>
              <a:buNone/>
            </a:pPr>
            <a:r>
              <a:rPr lang="ru-RU" smtClean="0"/>
              <a:t>х</a:t>
            </a:r>
            <a:r>
              <a:rPr lang="ru-RU" baseline="-25000" smtClean="0"/>
              <a:t>1</a:t>
            </a:r>
            <a:r>
              <a:rPr lang="ru-RU" smtClean="0"/>
              <a:t>=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Х</a:t>
            </a:r>
            <a:r>
              <a:rPr lang="ru-RU" baseline="-25000" smtClean="0"/>
              <a:t>2</a:t>
            </a:r>
            <a:r>
              <a:rPr lang="ru-RU" smtClean="0"/>
              <a:t>=</a:t>
            </a:r>
          </a:p>
          <a:p>
            <a:pPr eaLnBrk="1" hangingPunct="1">
              <a:buFontTx/>
              <a:buNone/>
            </a:pPr>
            <a:r>
              <a:rPr lang="en-US" smtClean="0"/>
              <a:t>x</a:t>
            </a:r>
            <a:r>
              <a:rPr lang="en-US" baseline="-25000" smtClean="0"/>
              <a:t>1</a:t>
            </a:r>
            <a:r>
              <a:rPr lang="en-US" smtClean="0"/>
              <a:t>=</a:t>
            </a:r>
            <a:r>
              <a:rPr lang="ru-RU" smtClean="0"/>
              <a:t>2</a:t>
            </a:r>
            <a:endParaRPr lang="en-US" smtClean="0"/>
          </a:p>
          <a:p>
            <a:pPr eaLnBrk="1" hangingPunct="1">
              <a:buFontTx/>
              <a:buNone/>
            </a:pPr>
            <a:r>
              <a:rPr lang="ru-RU" smtClean="0"/>
              <a:t>х</a:t>
            </a:r>
            <a:r>
              <a:rPr lang="en-US" baseline="-25000" smtClean="0"/>
              <a:t>2</a:t>
            </a:r>
            <a:r>
              <a:rPr lang="en-US" smtClean="0"/>
              <a:t>=-</a:t>
            </a:r>
            <a:endParaRPr lang="ru-RU" smtClean="0"/>
          </a:p>
          <a:p>
            <a:pPr eaLnBrk="1" hangingPunct="1">
              <a:buFontTx/>
              <a:buNone/>
            </a:pPr>
            <a:endParaRPr lang="ru-RU" i="1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endParaRPr lang="ru-RU" i="1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endParaRPr lang="ru-RU" i="1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</p:txBody>
      </p:sp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1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8763" y="3867150"/>
            <a:ext cx="803275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21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48300" y="4852988"/>
            <a:ext cx="803275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2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24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1788" y="5911850"/>
            <a:ext cx="5111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5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6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27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76338" y="3794125"/>
            <a:ext cx="7239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8" name="Rectangle 12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9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30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49363" y="4816475"/>
            <a:ext cx="7239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1" name="Rectangle 1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32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33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03313" y="5875338"/>
            <a:ext cx="2190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4" name="Rectangle 1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2">
                <a:lumMod val="7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Домашняя работа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ru-RU" sz="2400" smtClean="0"/>
              <a:t>Вычислить дискриминант уравнения  и выяснить имеет ли оно корн</a:t>
            </a:r>
            <a:r>
              <a:rPr lang="ru-RU" sz="2800" smtClean="0">
                <a:latin typeface="Calibri" pitchFamily="34" charset="0"/>
              </a:rPr>
              <a:t>и</a:t>
            </a:r>
            <a:r>
              <a:rPr lang="ru-RU" sz="2400" smtClean="0">
                <a:latin typeface="Calibri" pitchFamily="34" charset="0"/>
              </a:rPr>
              <a:t> </a:t>
            </a:r>
            <a:r>
              <a:rPr lang="ru-RU" sz="2400" smtClean="0"/>
              <a:t>(если «да» , то сколько)</a:t>
            </a:r>
          </a:p>
          <a:p>
            <a:pPr marL="457200" indent="-457200" eaLnBrk="1" hangingPunct="1">
              <a:buFontTx/>
              <a:buNone/>
            </a:pPr>
            <a:endParaRPr lang="ru-RU" sz="240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36550" y="2662238"/>
          <a:ext cx="8544040" cy="3140116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136010"/>
                <a:gridCol w="2136010"/>
                <a:gridCol w="2136010"/>
                <a:gridCol w="2136010"/>
              </a:tblGrid>
              <a:tr h="785029">
                <a:tc>
                  <a:txBody>
                    <a:bodyPr/>
                    <a:lstStyle/>
                    <a:p>
                      <a:r>
                        <a:rPr lang="ru-RU" dirty="0" smtClean="0"/>
                        <a:t>уравнение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D=b</a:t>
                      </a:r>
                      <a:r>
                        <a:rPr lang="en-US" i="1" baseline="30000" dirty="0" smtClean="0"/>
                        <a:t>2 </a:t>
                      </a:r>
                      <a:r>
                        <a:rPr lang="en-US" i="1" baseline="0" dirty="0" smtClean="0"/>
                        <a:t> -4</a:t>
                      </a:r>
                      <a:r>
                        <a:rPr lang="ru-RU" i="1" dirty="0" smtClean="0">
                          <a:latin typeface="Calibri"/>
                        </a:rPr>
                        <a:t>•</a:t>
                      </a:r>
                      <a:r>
                        <a:rPr lang="en-US" i="1" dirty="0" smtClean="0">
                          <a:latin typeface="Calibri"/>
                        </a:rPr>
                        <a:t>a</a:t>
                      </a:r>
                      <a:r>
                        <a:rPr lang="ru-RU" i="1" dirty="0" smtClean="0">
                          <a:latin typeface="Calibri"/>
                        </a:rPr>
                        <a:t>•</a:t>
                      </a:r>
                      <a:r>
                        <a:rPr lang="en-US" i="1" dirty="0" smtClean="0">
                          <a:latin typeface="Calibri"/>
                        </a:rPr>
                        <a:t>c</a:t>
                      </a:r>
                      <a:endParaRPr lang="ru-RU" i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D&gt;0     D=0    D&lt;0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корней</a:t>
                      </a:r>
                      <a:endParaRPr lang="ru-RU" dirty="0"/>
                    </a:p>
                  </a:txBody>
                  <a:tcPr/>
                </a:tc>
              </a:tr>
              <a:tr h="785029"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r>
                        <a:rPr lang="ru-RU" baseline="30000" dirty="0" smtClean="0"/>
                        <a:t>2</a:t>
                      </a:r>
                      <a:r>
                        <a:rPr lang="ru-RU" baseline="0" dirty="0" smtClean="0"/>
                        <a:t> +2х – 3 =0</a:t>
                      </a:r>
                      <a:endParaRPr lang="ru-RU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D=</a:t>
                      </a:r>
                      <a:r>
                        <a:rPr lang="ru-RU" dirty="0" smtClean="0"/>
                        <a:t>4-4</a:t>
                      </a:r>
                      <a:r>
                        <a:rPr lang="ru-RU" dirty="0" smtClean="0">
                          <a:latin typeface="Calibri"/>
                        </a:rPr>
                        <a:t>•</a:t>
                      </a:r>
                      <a:r>
                        <a:rPr lang="ru-RU" dirty="0" smtClean="0"/>
                        <a:t>(-3)</a:t>
                      </a:r>
                      <a:r>
                        <a:rPr lang="ru-RU" dirty="0" smtClean="0">
                          <a:latin typeface="Calibri"/>
                        </a:rPr>
                        <a:t> •</a:t>
                      </a:r>
                      <a:r>
                        <a:rPr lang="ru-RU" dirty="0" smtClean="0"/>
                        <a:t>1=16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D&gt;0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</a:t>
                      </a:r>
                      <a:r>
                        <a:rPr lang="ru-RU" dirty="0" smtClean="0"/>
                        <a:t>корня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7850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2Х</a:t>
                      </a:r>
                      <a:r>
                        <a:rPr lang="ru-RU" baseline="30000" dirty="0" smtClean="0"/>
                        <a:t>2</a:t>
                      </a:r>
                      <a:r>
                        <a:rPr lang="ru-RU" baseline="0" dirty="0" smtClean="0"/>
                        <a:t> - 3х + 5 =0</a:t>
                      </a:r>
                      <a:endParaRPr lang="ru-RU" baseline="300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D=</a:t>
                      </a:r>
                      <a:r>
                        <a:rPr lang="ru-RU" dirty="0" smtClean="0"/>
                        <a:t>(-3)</a:t>
                      </a:r>
                      <a:r>
                        <a:rPr lang="ru-RU" baseline="30000" dirty="0" smtClean="0"/>
                        <a:t> 2</a:t>
                      </a:r>
                      <a:r>
                        <a:rPr lang="ru-RU" dirty="0" smtClean="0"/>
                        <a:t>-4</a:t>
                      </a:r>
                      <a:r>
                        <a:rPr lang="ru-RU" dirty="0" smtClean="0">
                          <a:latin typeface="Calibri"/>
                        </a:rPr>
                        <a:t>•2•5</a:t>
                      </a:r>
                      <a:r>
                        <a:rPr lang="ru-RU" dirty="0" smtClean="0"/>
                        <a:t>=-31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D&lt;0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 корней</a:t>
                      </a:r>
                      <a:endParaRPr lang="ru-RU" dirty="0"/>
                    </a:p>
                  </a:txBody>
                  <a:tcPr/>
                </a:tc>
              </a:tr>
              <a:tr h="7850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9Х</a:t>
                      </a:r>
                      <a:r>
                        <a:rPr lang="ru-RU" baseline="30000" dirty="0" smtClean="0"/>
                        <a:t>2</a:t>
                      </a:r>
                      <a:r>
                        <a:rPr lang="ru-RU" baseline="0" dirty="0" smtClean="0"/>
                        <a:t> +6х + 1 =0</a:t>
                      </a:r>
                      <a:endParaRPr lang="ru-RU" baseline="300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D=</a:t>
                      </a:r>
                      <a:r>
                        <a:rPr lang="ru-RU" dirty="0" smtClean="0"/>
                        <a:t>36-36=0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D=0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Один корень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Домашняя работа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227013" y="1201738"/>
            <a:ext cx="8459787" cy="49244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2. </a:t>
            </a:r>
            <a:r>
              <a:rPr lang="ru-RU" sz="2000" smtClean="0"/>
              <a:t>Подберите значение коэффициента с, при котором уравнение имеет единственный корень</a:t>
            </a:r>
          </a:p>
          <a:p>
            <a:pPr eaLnBrk="1" hangingPunct="1">
              <a:buFontTx/>
              <a:buNone/>
            </a:pPr>
            <a:endParaRPr lang="ru-RU" sz="2000" smtClean="0"/>
          </a:p>
        </p:txBody>
      </p:sp>
      <p:graphicFrame>
        <p:nvGraphicFramePr>
          <p:cNvPr id="4135" name="Group 39"/>
          <p:cNvGraphicFramePr>
            <a:graphicFrameLocks noGrp="1"/>
          </p:cNvGraphicFramePr>
          <p:nvPr/>
        </p:nvGraphicFramePr>
        <p:xfrm>
          <a:off x="409575" y="2325688"/>
          <a:ext cx="8434388" cy="4425316"/>
        </p:xfrm>
        <a:graphic>
          <a:graphicData uri="http://schemas.openxmlformats.org/drawingml/2006/table">
            <a:tbl>
              <a:tblPr/>
              <a:tblGrid>
                <a:gridCol w="1687513"/>
                <a:gridCol w="1685925"/>
                <a:gridCol w="1687512"/>
                <a:gridCol w="1685925"/>
                <a:gridCol w="1687513"/>
              </a:tblGrid>
              <a:tr h="79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D9"/>
                          </a:solidFill>
                          <a:effectLst/>
                          <a:latin typeface="Arial" charset="0"/>
                        </a:rPr>
                        <a:t>уравнение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B9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D9"/>
                          </a:solidFill>
                          <a:effectLst/>
                          <a:latin typeface="Arial" charset="0"/>
                        </a:rPr>
                        <a:t>D=b</a:t>
                      </a:r>
                      <a:r>
                        <a:rPr kumimoji="0" lang="en-US" sz="1800" b="1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D9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D9"/>
                          </a:solidFill>
                          <a:effectLst/>
                          <a:latin typeface="Arial" charset="0"/>
                        </a:rPr>
                        <a:t> -4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D9"/>
                          </a:solidFill>
                          <a:effectLst/>
                          <a:latin typeface="Calibri" pitchFamily="34" charset="0"/>
                        </a:rPr>
                        <a:t>•</a:t>
                      </a: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D9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  <a:r>
                        <a:rPr kumimoji="0" lang="ru-RU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D9"/>
                          </a:solidFill>
                          <a:effectLst/>
                          <a:latin typeface="Calibri" pitchFamily="34" charset="0"/>
                        </a:rPr>
                        <a:t>•</a:t>
                      </a: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D9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endParaRPr kumimoji="0" lang="ru-RU" sz="1800" b="1" i="1" u="none" strike="noStrike" cap="none" normalizeH="0" baseline="30000" smtClean="0">
                        <a:ln>
                          <a:noFill/>
                        </a:ln>
                        <a:solidFill>
                          <a:srgbClr val="FFFFD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B9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D9"/>
                          </a:solidFill>
                          <a:effectLst/>
                          <a:latin typeface="Arial" charset="0"/>
                        </a:rPr>
                        <a:t>Один корень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B9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D9"/>
                          </a:solidFill>
                          <a:effectLst/>
                          <a:latin typeface="Arial" charset="0"/>
                        </a:rPr>
                        <a:t>Два корня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B9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D9"/>
                          </a:solidFill>
                          <a:effectLst/>
                          <a:latin typeface="Arial" charset="0"/>
                        </a:rPr>
                        <a:t>Нет корней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B9B9"/>
                    </a:solidFill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+6х +с =0</a:t>
                      </a:r>
                      <a:endParaRPr kumimoji="0" lang="ru-RU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D=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36</a:t>
                      </a:r>
                      <a:r>
                        <a:rPr kumimoji="0" lang="en-US" sz="1800" b="0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-4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•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endParaRPr kumimoji="0" lang="ru-RU" sz="1800" b="0" i="1" u="none" strike="noStrike" cap="none" normalizeH="0" baseline="30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С=9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С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&lt;4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C&gt;4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3"/>
                    </a:solidFill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10х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-3х –3 =0</a:t>
                      </a:r>
                      <a:endParaRPr kumimoji="0" lang="ru-RU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D=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-4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0•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endParaRPr kumimoji="0" lang="ru-RU" sz="1800" b="0" i="1" u="none" strike="noStrike" cap="none" normalizeH="0" baseline="30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C=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sng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40</a:t>
                      </a:r>
                      <a:endParaRPr kumimoji="0" lang="ru-RU" sz="1800" b="0" i="0" u="sng" strike="noStrike" cap="none" normalizeH="0" baseline="30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C&lt;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sng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40</a:t>
                      </a:r>
                      <a:endParaRPr kumimoji="0" lang="ru-RU" sz="1800" b="0" i="0" u="sng" strike="noStrike" cap="none" normalizeH="0" baseline="30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C&gt;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sng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40</a:t>
                      </a:r>
                      <a:endParaRPr kumimoji="0" lang="ru-RU" sz="1800" b="0" i="0" u="sng" strike="noStrike" cap="none" normalizeH="0" baseline="30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4х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-х +с =0</a:t>
                      </a:r>
                      <a:endParaRPr kumimoji="0" lang="ru-RU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D=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-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•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endParaRPr kumimoji="0" lang="ru-RU" sz="1800" b="0" i="1" u="none" strike="noStrike" cap="none" normalizeH="0" baseline="30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c=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16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C&lt;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16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C&gt;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16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3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3х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+4х +с =0</a:t>
                      </a:r>
                      <a:endParaRPr kumimoji="0" lang="ru-RU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D=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</a:t>
                      </a:r>
                      <a:r>
                        <a:rPr kumimoji="0" lang="en-US" sz="1800" b="0" i="1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-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12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•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</a:t>
                      </a:r>
                      <a:endParaRPr kumimoji="0" lang="ru-RU" sz="1800" b="0" i="1" u="none" strike="noStrike" cap="none" normalizeH="0" baseline="30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C=1</a:t>
                      </a:r>
                      <a:r>
                        <a:rPr kumimoji="0" lang="en-US" sz="1800" b="0" i="0" u="sng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   3</a:t>
                      </a:r>
                      <a:endParaRPr kumimoji="0" lang="ru-RU" sz="1800" b="0" i="0" u="sng" strike="noStrike" cap="none" normalizeH="0" baseline="30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c=1</a:t>
                      </a:r>
                      <a:r>
                        <a:rPr kumimoji="0" lang="en-US" sz="1800" b="0" i="0" u="sng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  3</a:t>
                      </a:r>
                      <a:endParaRPr kumimoji="0" lang="ru-RU" sz="1800" b="0" i="0" u="sng" strike="noStrike" cap="none" normalizeH="0" baseline="30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c=1</a:t>
                      </a:r>
                      <a:r>
                        <a:rPr kumimoji="0" lang="en-US" sz="1800" b="0" i="0" u="sng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       3</a:t>
                      </a:r>
                      <a:endParaRPr kumimoji="0" lang="ru-RU" sz="1800" b="0" i="0" u="sng" strike="noStrike" cap="none" normalizeH="0" baseline="30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9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Вопросы  теста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ru-RU" dirty="0" smtClean="0"/>
              <a:t>Запишите общий вид квадратного уравнения  </a:t>
            </a:r>
          </a:p>
          <a:p>
            <a:pPr marL="514350" indent="-514350" eaLnBrk="1" hangingPunct="1">
              <a:buFontTx/>
              <a:buNone/>
            </a:pPr>
            <a:r>
              <a:rPr lang="ru-RU" i="1" dirty="0" smtClean="0">
                <a:solidFill>
                  <a:srgbClr val="3C2AC4"/>
                </a:solidFill>
              </a:rPr>
              <a:t>Уравнение вида </a:t>
            </a:r>
            <a:r>
              <a:rPr lang="ru-RU" i="1" dirty="0" smtClean="0">
                <a:solidFill>
                  <a:srgbClr val="3C2AC4"/>
                </a:solidFill>
                <a:latin typeface="Georgia" pitchFamily="18" charset="0"/>
              </a:rPr>
              <a:t>а</a:t>
            </a:r>
            <a:r>
              <a:rPr lang="ru-RU" i="1" dirty="0" smtClean="0">
                <a:solidFill>
                  <a:srgbClr val="3C2AC4"/>
                </a:solidFill>
              </a:rPr>
              <a:t>х</a:t>
            </a:r>
            <a:r>
              <a:rPr lang="ru-RU" i="1" baseline="30000" dirty="0" smtClean="0">
                <a:solidFill>
                  <a:srgbClr val="3C2AC4"/>
                </a:solidFill>
              </a:rPr>
              <a:t>2</a:t>
            </a:r>
            <a:r>
              <a:rPr lang="ru-RU" i="1" dirty="0" smtClean="0">
                <a:solidFill>
                  <a:srgbClr val="3C2AC4"/>
                </a:solidFill>
              </a:rPr>
              <a:t>+</a:t>
            </a:r>
            <a:r>
              <a:rPr lang="en-US" i="1" dirty="0" smtClean="0">
                <a:solidFill>
                  <a:srgbClr val="3C2AC4"/>
                </a:solidFill>
              </a:rPr>
              <a:t>b</a:t>
            </a:r>
            <a:r>
              <a:rPr lang="ru-RU" i="1" dirty="0" smtClean="0">
                <a:solidFill>
                  <a:srgbClr val="3C2AC4"/>
                </a:solidFill>
              </a:rPr>
              <a:t>х+с=0</a:t>
            </a:r>
            <a:r>
              <a:rPr lang="ru-RU" i="1" baseline="30000" dirty="0" smtClean="0">
                <a:solidFill>
                  <a:srgbClr val="3C2AC4"/>
                </a:solidFill>
              </a:rPr>
              <a:t> </a:t>
            </a:r>
          </a:p>
          <a:p>
            <a:pPr marL="514350" indent="-514350" eaLnBrk="1" hangingPunct="1">
              <a:buFontTx/>
              <a:buNone/>
            </a:pPr>
            <a:r>
              <a:rPr lang="ru-RU" dirty="0" smtClean="0"/>
              <a:t>2. Запишите формулу дискриминанта квадратного уравнения  </a:t>
            </a:r>
          </a:p>
          <a:p>
            <a:pPr marL="514350" indent="-514350" eaLnBrk="1" hangingPunct="1">
              <a:buFontTx/>
              <a:buNone/>
            </a:pPr>
            <a:r>
              <a:rPr lang="en-US" i="1" dirty="0" smtClean="0">
                <a:solidFill>
                  <a:srgbClr val="3C2AC4"/>
                </a:solidFill>
              </a:rPr>
              <a:t>D=b</a:t>
            </a:r>
            <a:r>
              <a:rPr lang="en-US" i="1" baseline="30000" dirty="0" smtClean="0">
                <a:solidFill>
                  <a:srgbClr val="3C2AC4"/>
                </a:solidFill>
              </a:rPr>
              <a:t>2 </a:t>
            </a:r>
            <a:r>
              <a:rPr lang="en-US" i="1" dirty="0" smtClean="0">
                <a:solidFill>
                  <a:srgbClr val="3C2AC4"/>
                </a:solidFill>
              </a:rPr>
              <a:t> </a:t>
            </a:r>
            <a:r>
              <a:rPr lang="en-US" i="1" dirty="0" smtClean="0">
                <a:solidFill>
                  <a:srgbClr val="3C2AC4"/>
                </a:solidFill>
              </a:rPr>
              <a:t>- 4</a:t>
            </a:r>
            <a:r>
              <a:rPr lang="ru-RU" i="1" dirty="0" smtClean="0">
                <a:solidFill>
                  <a:srgbClr val="3C2AC4"/>
                </a:solidFill>
                <a:latin typeface="Calibri" pitchFamily="34" charset="0"/>
              </a:rPr>
              <a:t>•</a:t>
            </a:r>
            <a:r>
              <a:rPr lang="en-US" i="1" dirty="0" smtClean="0">
                <a:solidFill>
                  <a:srgbClr val="3C2AC4"/>
                </a:solidFill>
                <a:latin typeface="Calibri" pitchFamily="34" charset="0"/>
              </a:rPr>
              <a:t>a</a:t>
            </a:r>
            <a:r>
              <a:rPr lang="ru-RU" i="1" dirty="0" smtClean="0">
                <a:solidFill>
                  <a:srgbClr val="3C2AC4"/>
                </a:solidFill>
                <a:latin typeface="Calibri" pitchFamily="34" charset="0"/>
              </a:rPr>
              <a:t>•</a:t>
            </a:r>
            <a:r>
              <a:rPr lang="en-US" i="1" dirty="0" smtClean="0">
                <a:solidFill>
                  <a:srgbClr val="3C2AC4"/>
                </a:solidFill>
                <a:latin typeface="Calibri" pitchFamily="34" charset="0"/>
              </a:rPr>
              <a:t>c</a:t>
            </a:r>
            <a:endParaRPr lang="ru-RU" i="1" baseline="30000" dirty="0" smtClean="0">
              <a:solidFill>
                <a:srgbClr val="3C2AC4"/>
              </a:solidFill>
            </a:endParaRPr>
          </a:p>
          <a:p>
            <a:pPr marL="514350" indent="-514350" eaLnBrk="1" hangingPunct="1">
              <a:buFontTx/>
              <a:buNone/>
            </a:pPr>
            <a:endParaRPr lang="ru-RU" dirty="0" smtClean="0"/>
          </a:p>
          <a:p>
            <a:pPr marL="514350" indent="-514350" eaLnBrk="1" hangingPunct="1">
              <a:buFontTx/>
              <a:buNone/>
            </a:pPr>
            <a:endParaRPr lang="ru-RU" dirty="0" smtClean="0"/>
          </a:p>
          <a:p>
            <a:pPr marL="514350" indent="-514350" eaLnBrk="1" hangingPunct="1">
              <a:buFontTx/>
              <a:buNone/>
            </a:pPr>
            <a:endParaRPr lang="ru-RU" dirty="0" smtClean="0"/>
          </a:p>
          <a:p>
            <a:pPr marL="514350" indent="-514350" eaLnBrk="1" hangingPunct="1">
              <a:buFontTx/>
              <a:buNone/>
            </a:pPr>
            <a:endParaRPr lang="ru-RU" i="1" dirty="0" smtClean="0">
              <a:solidFill>
                <a:schemeClr val="accent2"/>
              </a:solidFill>
            </a:endParaRPr>
          </a:p>
          <a:p>
            <a:pPr marL="514350" indent="-514350" eaLnBrk="1" hangingPunct="1"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Вопросы теста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6088" y="1347788"/>
            <a:ext cx="82296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3. Напишите формулу корней квадратного уравнения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4. Сколько корней может иметь квадратное уравнение в зависимости от дискриминанта?</a:t>
            </a:r>
          </a:p>
          <a:p>
            <a:pPr eaLnBrk="1" hangingPunct="1">
              <a:buFontTx/>
              <a:buNone/>
            </a:pPr>
            <a:r>
              <a:rPr lang="en-US" smtClean="0"/>
              <a:t>D&gt;0 </a:t>
            </a:r>
            <a:r>
              <a:rPr lang="en-US" sz="2400" smtClean="0"/>
              <a:t>( 2 </a:t>
            </a:r>
            <a:r>
              <a:rPr lang="ru-RU" sz="2400" smtClean="0"/>
              <a:t>корня </a:t>
            </a:r>
            <a:r>
              <a:rPr lang="ru-RU" smtClean="0"/>
              <a:t>) </a:t>
            </a:r>
            <a:r>
              <a:rPr lang="en-US" smtClean="0"/>
              <a:t> D=0</a:t>
            </a:r>
            <a:r>
              <a:rPr lang="ru-RU" sz="2400" smtClean="0"/>
              <a:t>(1 корень)</a:t>
            </a:r>
            <a:r>
              <a:rPr lang="en-US" sz="2400" smtClean="0"/>
              <a:t> </a:t>
            </a:r>
            <a:r>
              <a:rPr lang="ru-RU" sz="2400" smtClean="0"/>
              <a:t>  </a:t>
            </a:r>
            <a:r>
              <a:rPr lang="en-US" smtClean="0"/>
              <a:t>D&lt;0   </a:t>
            </a:r>
            <a:r>
              <a:rPr lang="ru-RU" sz="2400" smtClean="0"/>
              <a:t>(нет корней)</a:t>
            </a:r>
            <a:r>
              <a:rPr lang="en-US" sz="2400" smtClean="0"/>
              <a:t>   </a:t>
            </a:r>
            <a:endParaRPr lang="ru-RU" sz="2400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76338" y="2881313"/>
            <a:ext cx="1570037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0" y="1095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1" name="Прямоугольник 11"/>
          <p:cNvSpPr>
            <a:spLocks noChangeArrowheads="1"/>
          </p:cNvSpPr>
          <p:nvPr/>
        </p:nvSpPr>
        <p:spPr bwMode="auto">
          <a:xfrm>
            <a:off x="263525" y="3246438"/>
            <a:ext cx="912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en-US" sz="2800" baseline="-30000"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=</a:t>
            </a:r>
            <a:endParaRPr lang="en-US" sz="28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152" name="Прямоугольник 12"/>
          <p:cNvSpPr>
            <a:spLocks noChangeArrowheads="1"/>
          </p:cNvSpPr>
          <p:nvPr/>
        </p:nvSpPr>
        <p:spPr bwMode="auto">
          <a:xfrm>
            <a:off x="4292600" y="3100388"/>
            <a:ext cx="1046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  <a:cs typeface="Times New Roman" pitchFamily="18" charset="0"/>
              </a:rPr>
              <a:t>X</a:t>
            </a:r>
            <a:r>
              <a:rPr lang="en-US" sz="2800" baseline="-25000">
                <a:latin typeface="Calibri" pitchFamily="34" charset="0"/>
                <a:cs typeface="Times New Roman" pitchFamily="18" charset="0"/>
              </a:rPr>
              <a:t>2</a:t>
            </a:r>
            <a:r>
              <a:rPr lang="en-US" sz="2800">
                <a:latin typeface="Calibri" pitchFamily="34" charset="0"/>
                <a:cs typeface="Times New Roman" pitchFamily="18" charset="0"/>
              </a:rPr>
              <a:t>=</a:t>
            </a:r>
            <a:endParaRPr lang="ru-RU" sz="2800"/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73638" y="2771775"/>
            <a:ext cx="1671637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Вопросы теста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5. Напишите формулу корней квадратного уравнения, в котором второй коэффициент  четное число</a:t>
            </a:r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r>
              <a:rPr lang="ru-RU" dirty="0" smtClean="0"/>
              <a:t>                </a:t>
            </a:r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r>
              <a:rPr lang="en-US" dirty="0" smtClean="0"/>
              <a:t>=k</a:t>
            </a:r>
            <a:r>
              <a:rPr lang="en-US" baseline="30000" dirty="0" smtClean="0"/>
              <a:t>2</a:t>
            </a:r>
            <a:r>
              <a:rPr lang="en-US" dirty="0" smtClean="0"/>
              <a:t>-</a:t>
            </a:r>
            <a:r>
              <a:rPr lang="en-US" i="1" dirty="0" smtClean="0">
                <a:latin typeface="Georgia" pitchFamily="18" charset="0"/>
              </a:rPr>
              <a:t>ac</a:t>
            </a:r>
            <a:r>
              <a:rPr lang="ru-RU" dirty="0" smtClean="0"/>
              <a:t> </a:t>
            </a:r>
            <a:endParaRPr lang="en-US" dirty="0" smtClean="0"/>
          </a:p>
          <a:p>
            <a:pPr eaLnBrk="1" hangingPunct="1">
              <a:buFontTx/>
              <a:buNone/>
            </a:pPr>
            <a:r>
              <a:rPr lang="ru-RU" dirty="0" smtClean="0"/>
              <a:t>                 </a:t>
            </a:r>
          </a:p>
          <a:p>
            <a:pPr eaLnBrk="1" hangingPunct="1">
              <a:buFontTx/>
              <a:buNone/>
            </a:pP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=</a:t>
            </a:r>
            <a:endParaRPr lang="ru-RU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=</a:t>
            </a: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" name="Дуга 13"/>
          <p:cNvSpPr/>
          <p:nvPr/>
        </p:nvSpPr>
        <p:spPr>
          <a:xfrm>
            <a:off x="2490788" y="3940175"/>
            <a:ext cx="255587" cy="171608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7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592083" y="3721104"/>
            <a:ext cx="116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600" i="1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4724400"/>
            <a:ext cx="1190625" cy="819150"/>
          </a:xfrm>
          <a:prstGeom prst="rect">
            <a:avLst/>
          </a:prstGeom>
          <a:noFill/>
        </p:spPr>
      </p:pic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7188" name="Picture 2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5481638"/>
            <a:ext cx="1190625" cy="8191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Вопросы теста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ru-RU" smtClean="0"/>
              <a:t>6. По какой формуле вычисляют корни квадратного уравнения при </a:t>
            </a:r>
            <a:r>
              <a:rPr lang="en-US" smtClean="0"/>
              <a:t> D&gt;0 </a:t>
            </a:r>
            <a:r>
              <a:rPr lang="ru-RU" smtClean="0"/>
              <a:t>и </a:t>
            </a:r>
            <a:r>
              <a:rPr lang="en-US" smtClean="0"/>
              <a:t>D=0</a:t>
            </a:r>
          </a:p>
          <a:p>
            <a:pPr eaLnBrk="1" hangingPunct="1">
              <a:buFontTx/>
              <a:buNone/>
            </a:pPr>
            <a:r>
              <a:rPr lang="en-US" smtClean="0"/>
              <a:t>D&gt;0 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en-US" baseline="-300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=                                  </a:t>
            </a:r>
            <a:r>
              <a:rPr lang="en-US" smtClean="0">
                <a:latin typeface="Calibri" pitchFamily="34" charset="0"/>
                <a:cs typeface="Times New Roman" pitchFamily="18" charset="0"/>
              </a:rPr>
              <a:t>X</a:t>
            </a:r>
            <a:r>
              <a:rPr lang="en-US" baseline="-25000" smtClean="0">
                <a:latin typeface="Calibri" pitchFamily="34" charset="0"/>
                <a:cs typeface="Times New Roman" pitchFamily="18" charset="0"/>
              </a:rPr>
              <a:t>2</a:t>
            </a:r>
            <a:r>
              <a:rPr lang="en-US" smtClean="0">
                <a:latin typeface="Calibri" pitchFamily="34" charset="0"/>
                <a:cs typeface="Times New Roman" pitchFamily="18" charset="0"/>
              </a:rPr>
              <a:t>=</a:t>
            </a:r>
            <a:endParaRPr lang="ru-RU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D=0  </a:t>
            </a:r>
          </a:p>
          <a:p>
            <a:pPr eaLnBrk="1" hangingPunct="1">
              <a:buFontTx/>
              <a:buNone/>
            </a:pPr>
            <a:r>
              <a:rPr lang="en-US" smtClean="0"/>
              <a:t>    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alibri" pitchFamily="34" charset="0"/>
              </a:rPr>
              <a:t>X =</a:t>
            </a:r>
          </a:p>
          <a:p>
            <a:pPr eaLnBrk="1" hangingPunct="1">
              <a:buFontTx/>
              <a:buNone/>
            </a:pPr>
            <a:endParaRPr lang="ru-RU" smtClean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2850" y="2990850"/>
            <a:ext cx="1423988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83175" y="2881313"/>
            <a:ext cx="1671638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2850" y="5327650"/>
            <a:ext cx="601663" cy="113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Rectangle 3"/>
          <p:cNvSpPr>
            <a:spLocks noChangeArrowheads="1"/>
          </p:cNvSpPr>
          <p:nvPr/>
        </p:nvSpPr>
        <p:spPr bwMode="auto">
          <a:xfrm>
            <a:off x="0" y="1209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Вопросы теста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7. Запишите коэффициенты квадратного уравнения:</a:t>
            </a:r>
            <a:r>
              <a:rPr lang="ru-RU" i="1" smtClean="0">
                <a:solidFill>
                  <a:srgbClr val="3C2AC4"/>
                </a:solidFill>
              </a:rPr>
              <a:t> 2х</a:t>
            </a:r>
            <a:r>
              <a:rPr lang="ru-RU" i="1" baseline="30000" smtClean="0">
                <a:solidFill>
                  <a:srgbClr val="3C2AC4"/>
                </a:solidFill>
              </a:rPr>
              <a:t>2</a:t>
            </a:r>
            <a:r>
              <a:rPr lang="ru-RU" i="1" smtClean="0">
                <a:solidFill>
                  <a:srgbClr val="3C2AC4"/>
                </a:solidFill>
              </a:rPr>
              <a:t> - 6х -14=0</a:t>
            </a:r>
            <a:r>
              <a:rPr lang="ru-RU" i="1" baseline="30000" smtClean="0">
                <a:solidFill>
                  <a:srgbClr val="3C2AC4"/>
                </a:solidFill>
              </a:rPr>
              <a:t> </a:t>
            </a:r>
          </a:p>
          <a:p>
            <a:pPr eaLnBrk="1" hangingPunct="1">
              <a:buFontTx/>
              <a:buNone/>
            </a:pPr>
            <a:endParaRPr lang="ru-RU" i="1" baseline="30000" smtClean="0">
              <a:solidFill>
                <a:srgbClr val="3C2AC4"/>
              </a:solidFill>
            </a:endParaRPr>
          </a:p>
          <a:p>
            <a:pPr eaLnBrk="1" hangingPunct="1">
              <a:buFontTx/>
              <a:buNone/>
            </a:pPr>
            <a:r>
              <a:rPr lang="en-US" sz="4400" i="1" baseline="30000" smtClean="0">
                <a:solidFill>
                  <a:srgbClr val="3C2AC4"/>
                </a:solidFill>
                <a:latin typeface="Adobe Garamond Pro Bold" pitchFamily="18" charset="0"/>
              </a:rPr>
              <a:t>a</a:t>
            </a:r>
            <a:r>
              <a:rPr lang="en-US" sz="4400" baseline="30000" smtClean="0">
                <a:solidFill>
                  <a:srgbClr val="3C2AC4"/>
                </a:solidFill>
              </a:rPr>
              <a:t>= 2            b=-6      c=-14</a:t>
            </a:r>
          </a:p>
          <a:p>
            <a:pPr eaLnBrk="1" hangingPunct="1">
              <a:buFontTx/>
              <a:buNone/>
            </a:pPr>
            <a:r>
              <a:rPr lang="en-US" sz="4400" baseline="30000" smtClean="0"/>
              <a:t>8</a:t>
            </a:r>
            <a:r>
              <a:rPr lang="en-US" sz="4400" baseline="30000" smtClean="0">
                <a:solidFill>
                  <a:srgbClr val="3C2AC4"/>
                </a:solidFill>
              </a:rPr>
              <a:t>.</a:t>
            </a:r>
            <a:r>
              <a:rPr lang="ru-RU" sz="4400" i="1" smtClean="0">
                <a:solidFill>
                  <a:srgbClr val="3C2AC4"/>
                </a:solidFill>
              </a:rPr>
              <a:t> </a:t>
            </a:r>
            <a:r>
              <a:rPr lang="ru-RU" i="1" smtClean="0"/>
              <a:t>Решите уравнение:х</a:t>
            </a:r>
            <a:r>
              <a:rPr lang="ru-RU" i="1" baseline="30000" smtClean="0"/>
              <a:t>2</a:t>
            </a:r>
            <a:r>
              <a:rPr lang="ru-RU" i="1" smtClean="0"/>
              <a:t> - </a:t>
            </a:r>
            <a:r>
              <a:rPr lang="en-US" i="1" smtClean="0"/>
              <a:t>11</a:t>
            </a:r>
            <a:r>
              <a:rPr lang="ru-RU" i="1" smtClean="0"/>
              <a:t>х </a:t>
            </a:r>
            <a:r>
              <a:rPr lang="en-US" i="1" smtClean="0"/>
              <a:t>+18</a:t>
            </a:r>
            <a:r>
              <a:rPr lang="ru-RU" i="1" smtClean="0"/>
              <a:t>=0</a:t>
            </a:r>
            <a:r>
              <a:rPr lang="ru-RU" i="1" baseline="30000" smtClean="0"/>
              <a:t> </a:t>
            </a:r>
          </a:p>
          <a:p>
            <a:pPr eaLnBrk="1" hangingPunct="1">
              <a:buFontTx/>
              <a:buNone/>
            </a:pPr>
            <a:r>
              <a:rPr lang="en-US" sz="4000" i="1" smtClean="0">
                <a:solidFill>
                  <a:srgbClr val="3C2AC4"/>
                </a:solidFill>
                <a:latin typeface="Calibri" pitchFamily="34" charset="0"/>
              </a:rPr>
              <a:t>D=121-4</a:t>
            </a:r>
            <a:r>
              <a:rPr lang="ru-RU" sz="4000" i="1" smtClean="0">
                <a:solidFill>
                  <a:srgbClr val="3C2AC4"/>
                </a:solidFill>
                <a:latin typeface="Calibri" pitchFamily="34" charset="0"/>
              </a:rPr>
              <a:t>•</a:t>
            </a:r>
            <a:r>
              <a:rPr lang="en-US" sz="4000" i="1" smtClean="0">
                <a:solidFill>
                  <a:srgbClr val="3C2AC4"/>
                </a:solidFill>
                <a:latin typeface="Calibri" pitchFamily="34" charset="0"/>
              </a:rPr>
              <a:t>1</a:t>
            </a:r>
            <a:r>
              <a:rPr lang="ru-RU" sz="4000" i="1" smtClean="0">
                <a:latin typeface="Calibri" pitchFamily="34" charset="0"/>
              </a:rPr>
              <a:t> </a:t>
            </a:r>
            <a:r>
              <a:rPr lang="ru-RU" sz="4000" i="1" smtClean="0">
                <a:solidFill>
                  <a:srgbClr val="3C2AC4"/>
                </a:solidFill>
                <a:latin typeface="Calibri" pitchFamily="34" charset="0"/>
              </a:rPr>
              <a:t>•</a:t>
            </a:r>
            <a:r>
              <a:rPr lang="en-US" sz="4000" i="1" smtClean="0">
                <a:solidFill>
                  <a:srgbClr val="3C2AC4"/>
                </a:solidFill>
                <a:latin typeface="Calibri" pitchFamily="34" charset="0"/>
              </a:rPr>
              <a:t>18=121-72=49</a:t>
            </a:r>
          </a:p>
          <a:p>
            <a:pPr eaLnBrk="1" hangingPunct="1">
              <a:buFontTx/>
              <a:buNone/>
            </a:pPr>
            <a:r>
              <a:rPr lang="en-US" sz="6000" i="1" baseline="30000" smtClean="0">
                <a:solidFill>
                  <a:srgbClr val="3C2AC4"/>
                </a:solidFill>
                <a:latin typeface="Calibri" pitchFamily="34" charset="0"/>
              </a:rPr>
              <a:t>X</a:t>
            </a:r>
            <a:r>
              <a:rPr lang="en-US" sz="3600" i="1" baseline="30000" smtClean="0">
                <a:solidFill>
                  <a:srgbClr val="3C2AC4"/>
                </a:solidFill>
                <a:latin typeface="Calibri" pitchFamily="34" charset="0"/>
              </a:rPr>
              <a:t>1</a:t>
            </a:r>
            <a:r>
              <a:rPr lang="en-US" sz="6000" i="1" baseline="30000" smtClean="0">
                <a:solidFill>
                  <a:srgbClr val="3C2AC4"/>
                </a:solidFill>
                <a:latin typeface="Calibri" pitchFamily="34" charset="0"/>
              </a:rPr>
              <a:t>= 2                          x</a:t>
            </a:r>
            <a:r>
              <a:rPr lang="en-US" sz="3600" i="1" baseline="30000" smtClean="0">
                <a:solidFill>
                  <a:srgbClr val="3C2AC4"/>
                </a:solidFill>
                <a:latin typeface="Calibri" pitchFamily="34" charset="0"/>
              </a:rPr>
              <a:t>2</a:t>
            </a:r>
            <a:r>
              <a:rPr lang="en-US" sz="6000" i="1" baseline="30000" smtClean="0">
                <a:solidFill>
                  <a:srgbClr val="3C2AC4"/>
                </a:solidFill>
                <a:latin typeface="Calibri" pitchFamily="34" charset="0"/>
              </a:rPr>
              <a:t>=9</a:t>
            </a:r>
            <a:endParaRPr lang="ru-RU" sz="6000" i="1" baseline="30000" smtClean="0">
              <a:solidFill>
                <a:srgbClr val="3C2AC4"/>
              </a:solidFill>
            </a:endParaRPr>
          </a:p>
          <a:p>
            <a:pPr eaLnBrk="1" hangingPunct="1">
              <a:buFontTx/>
              <a:buNone/>
            </a:pP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Самостоятельная работа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1 вариант</a:t>
            </a:r>
          </a:p>
          <a:p>
            <a:pPr eaLnBrk="1" hangingPunct="1">
              <a:buFontTx/>
              <a:buNone/>
              <a:defRPr/>
            </a:pPr>
            <a:endParaRPr lang="ru-RU" dirty="0" smtClean="0"/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ru-RU" dirty="0" smtClean="0"/>
              <a:t>(х+3)</a:t>
            </a:r>
            <a:r>
              <a:rPr lang="ru-RU" baseline="30000" dirty="0" smtClean="0"/>
              <a:t>2 </a:t>
            </a:r>
            <a:r>
              <a:rPr lang="ru-RU" dirty="0" smtClean="0"/>
              <a:t> =2х+6</a:t>
            </a:r>
          </a:p>
          <a:p>
            <a:pPr marL="514350" indent="-514350" eaLnBrk="1" hangingPunct="1">
              <a:buFontTx/>
              <a:buAutoNum type="arabicPeriod"/>
              <a:defRPr/>
            </a:pPr>
            <a:endParaRPr lang="ru-RU" dirty="0" smtClean="0"/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ru-RU" dirty="0" smtClean="0"/>
              <a:t>(х-3)(х+3)=5х-13</a:t>
            </a:r>
          </a:p>
          <a:p>
            <a:pPr marL="514350" indent="-514350" eaLnBrk="1" hangingPunct="1">
              <a:buFontTx/>
              <a:buAutoNum type="arabicPeriod"/>
              <a:defRPr/>
            </a:pPr>
            <a:endParaRPr lang="ru-RU" dirty="0" smtClean="0"/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ru-RU" u="sng" dirty="0" smtClean="0"/>
              <a:t>2х</a:t>
            </a:r>
            <a:r>
              <a:rPr lang="ru-RU" u="sng" baseline="30000" dirty="0" smtClean="0"/>
              <a:t>2</a:t>
            </a:r>
            <a:r>
              <a:rPr lang="ru-RU" u="sng" dirty="0" smtClean="0"/>
              <a:t>+х </a:t>
            </a:r>
            <a:r>
              <a:rPr lang="ru-RU" dirty="0" smtClean="0"/>
              <a:t>=</a:t>
            </a:r>
            <a:r>
              <a:rPr lang="ru-RU" u="sng" dirty="0" smtClean="0"/>
              <a:t>4х-2</a:t>
            </a:r>
            <a:r>
              <a:rPr lang="ru-RU" dirty="0" smtClean="0"/>
              <a:t>  </a:t>
            </a:r>
          </a:p>
          <a:p>
            <a:pPr marL="514350" indent="-514350" eaLnBrk="1" hangingPunct="1">
              <a:buFontTx/>
              <a:buNone/>
              <a:defRPr/>
            </a:pPr>
            <a:r>
              <a:rPr lang="ru-RU" dirty="0" smtClean="0"/>
              <a:t>          5        3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2 вариант</a:t>
            </a:r>
          </a:p>
          <a:p>
            <a:pPr eaLnBrk="1" hangingPunct="1">
              <a:defRPr/>
            </a:pPr>
            <a:endParaRPr lang="ru-RU" dirty="0" smtClean="0"/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ru-RU" dirty="0" smtClean="0"/>
              <a:t>(х+2)</a:t>
            </a:r>
            <a:r>
              <a:rPr lang="ru-RU" baseline="30000" dirty="0" smtClean="0"/>
              <a:t>2</a:t>
            </a:r>
            <a:r>
              <a:rPr lang="ru-RU" dirty="0" smtClean="0"/>
              <a:t>=43-6х</a:t>
            </a:r>
            <a:r>
              <a:rPr lang="ru-RU" baseline="30000" dirty="0" smtClean="0"/>
              <a:t>   </a:t>
            </a:r>
          </a:p>
          <a:p>
            <a:pPr marL="514350" indent="-514350" eaLnBrk="1" hangingPunct="1">
              <a:buFontTx/>
              <a:buAutoNum type="arabicPeriod"/>
              <a:defRPr/>
            </a:pPr>
            <a:endParaRPr lang="ru-RU" baseline="30000" dirty="0" smtClean="0"/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ru-RU" baseline="30000" dirty="0" smtClean="0"/>
              <a:t>   </a:t>
            </a:r>
            <a:r>
              <a:rPr lang="ru-RU" dirty="0" smtClean="0"/>
              <a:t>(х-2)(х+2)=-5х-10</a:t>
            </a:r>
          </a:p>
          <a:p>
            <a:pPr marL="514350" indent="-514350" eaLnBrk="1" hangingPunct="1">
              <a:buFontTx/>
              <a:buAutoNum type="arabicPeriod"/>
              <a:defRPr/>
            </a:pPr>
            <a:endParaRPr lang="ru-RU" dirty="0" smtClean="0"/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ru-RU" u="sng" dirty="0" smtClean="0"/>
              <a:t>х</a:t>
            </a:r>
            <a:r>
              <a:rPr lang="ru-RU" u="sng" baseline="30000" dirty="0" smtClean="0"/>
              <a:t>2</a:t>
            </a:r>
            <a:r>
              <a:rPr lang="ru-RU" u="sng" dirty="0" smtClean="0"/>
              <a:t>-11</a:t>
            </a:r>
            <a:r>
              <a:rPr lang="ru-RU" dirty="0" smtClean="0"/>
              <a:t>=</a:t>
            </a:r>
            <a:r>
              <a:rPr lang="ru-RU" u="sng" dirty="0" smtClean="0"/>
              <a:t>х-</a:t>
            </a:r>
            <a:r>
              <a:rPr lang="ru-RU" u="sng" baseline="30000" dirty="0" smtClean="0"/>
              <a:t>  </a:t>
            </a:r>
            <a:r>
              <a:rPr lang="ru-RU" u="sng" dirty="0" smtClean="0"/>
              <a:t>х</a:t>
            </a:r>
            <a:r>
              <a:rPr lang="ru-RU" u="sng" baseline="30000" dirty="0" smtClean="0"/>
              <a:t>2</a:t>
            </a:r>
            <a:endParaRPr lang="ru-RU" baseline="30000" dirty="0" smtClean="0"/>
          </a:p>
          <a:p>
            <a:pPr marL="514350" indent="-514350" eaLnBrk="1" hangingPunct="1">
              <a:buFontTx/>
              <a:buNone/>
              <a:defRPr/>
            </a:pPr>
            <a:r>
              <a:rPr lang="ru-RU" baseline="30000" dirty="0" smtClean="0"/>
              <a:t>          </a:t>
            </a:r>
            <a:r>
              <a:rPr lang="ru-RU" dirty="0" smtClean="0"/>
              <a:t>  7        2</a:t>
            </a:r>
            <a:endParaRPr lang="ru-RU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364</TotalTime>
  <Words>585</Words>
  <Application>Microsoft Office PowerPoint</Application>
  <PresentationFormat>Экран (4:3)</PresentationFormat>
  <Paragraphs>196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 </vt:lpstr>
      <vt:lpstr>Домашняя работа</vt:lpstr>
      <vt:lpstr>Домашняя работа</vt:lpstr>
      <vt:lpstr>Вопросы  теста </vt:lpstr>
      <vt:lpstr>Вопросы теста</vt:lpstr>
      <vt:lpstr>Вопросы теста</vt:lpstr>
      <vt:lpstr>Вопросы теста</vt:lpstr>
      <vt:lpstr>Вопросы теста</vt:lpstr>
      <vt:lpstr>Самостоятельная работа</vt:lpstr>
      <vt:lpstr>Решение задания №1</vt:lpstr>
      <vt:lpstr>Решение задания №2</vt:lpstr>
      <vt:lpstr>Решение задания №3</vt:lpstr>
    </vt:vector>
  </TitlesOfParts>
  <Company>МОУ "Первомайская СОШ"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ученик</dc:creator>
  <cp:lastModifiedBy>Admin</cp:lastModifiedBy>
  <cp:revision>75</cp:revision>
  <dcterms:created xsi:type="dcterms:W3CDTF">2007-12-10T17:08:54Z</dcterms:created>
  <dcterms:modified xsi:type="dcterms:W3CDTF">2013-05-04T12:12:59Z</dcterms:modified>
</cp:coreProperties>
</file>