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2" r:id="rId9"/>
    <p:sldId id="268" r:id="rId10"/>
    <p:sldId id="269" r:id="rId11"/>
    <p:sldId id="263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8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CC"/>
    <a:srgbClr val="44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4611" autoAdjust="0"/>
  </p:normalViewPr>
  <p:slideViewPr>
    <p:cSldViewPr>
      <p:cViewPr>
        <p:scale>
          <a:sx n="64" d="100"/>
          <a:sy n="64" d="100"/>
        </p:scale>
        <p:origin x="-16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1BBE88-F589-4B0E-942E-1CB2C7F510F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00BB6C-407E-4B1E-B30C-94DF8168F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B165-101F-4437-A568-E63365640A13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BBB7-AB19-41C0-B1C1-C27B7DF9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CE90D-B9B9-4993-821E-E536028167DF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DB65-317F-4D80-89FE-A2FBAD60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DCD8-C0BB-4EB2-9CDE-61728873547D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046D-E4AA-4A9B-AB51-7BA7D8A8C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2AE88-CD39-4392-8380-56E419E666A2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11002F-0ED4-4D47-BF90-BE0707928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78306-DF3C-4AA7-B69A-41900DE59AB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B44B4-C85B-4981-AB5D-A4EB853E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C3DCF-58D1-41E2-A40D-29B844FAB9C8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C9C686-FFD0-47C2-803A-6C45933C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85124-D234-4A46-84DF-23100596909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5FA79E-866F-4FEB-ACC3-77C5CA50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2968-EEC0-46F0-B73F-2E65445BBF2D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1671-3BAC-48EA-A573-211E5D7B1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97C653-BA45-4E90-B74A-D1B55819F18C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64561-4A8F-4C58-A865-FBFC56161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5F8F03-D479-4619-9CF5-1CCCD364BEB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15324E-5DE0-499E-8C44-B13C06DAB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55F71C-01BC-44CE-8EFA-675BEECFF93C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BE853C-36ED-4C9D-B3B1-0356184D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5229200"/>
            <a:ext cx="9324528" cy="12961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Презентацию выполнила председатель ШМО классных </a:t>
            </a:r>
            <a:r>
              <a:rPr lang="ru-RU" sz="2800" dirty="0">
                <a:solidFill>
                  <a:schemeClr val="bg1"/>
                </a:solidFill>
              </a:rPr>
              <a:t>руководителей МБОУ СОШ №26 </a:t>
            </a:r>
            <a:r>
              <a:rPr lang="ru-RU" sz="2800" dirty="0" smtClean="0">
                <a:solidFill>
                  <a:schemeClr val="bg1"/>
                </a:solidFill>
              </a:rPr>
              <a:t> Земскова О.В.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774632" cy="2520280"/>
          </a:xfrm>
        </p:spPr>
        <p:txBody>
          <a:bodyPr/>
          <a:lstStyle/>
          <a:p>
            <a:pPr marR="0" algn="ctr" eaLnBrk="1" hangingPunct="1"/>
            <a:r>
              <a:rPr lang="ru-RU" altLang="ru-RU" sz="4800" b="1" i="1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собрания</a:t>
            </a:r>
            <a:br>
              <a:rPr lang="ru-RU" altLang="ru-RU" sz="4800" b="1" i="1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800" b="1" i="1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формы взаимодействия</a:t>
            </a:r>
            <a:endParaRPr lang="ru-RU" sz="4800" b="1" dirty="0" smtClean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17542" cy="1417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Приемы </a:t>
            </a:r>
            <a:r>
              <a:rPr lang="ru-RU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тренинга:</a:t>
            </a:r>
            <a:endParaRPr lang="ru-RU" dirty="0">
              <a:solidFill>
                <a:srgbClr val="6600CC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539552" y="1556792"/>
            <a:ext cx="8424936" cy="43204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знакомства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Интерактивные игры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Ролевая игра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Групповая дискуссия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Тренировка  поведенческих навыков</a:t>
            </a:r>
          </a:p>
          <a:p>
            <a:pPr>
              <a:lnSpc>
                <a:spcPct val="150000"/>
              </a:lnSpc>
            </a:pPr>
            <a:r>
              <a:rPr lang="ru-RU" sz="2100" b="1" dirty="0" err="1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Психогимнастика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ситуации</a:t>
            </a:r>
          </a:p>
          <a:p>
            <a:pPr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Элементы психодиагностики и т.п.</a:t>
            </a:r>
          </a:p>
          <a:p>
            <a:pPr lvl="0">
              <a:lnSpc>
                <a:spcPct val="150000"/>
              </a:lnSpc>
            </a:pP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100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DSC_1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23" y="1628799"/>
            <a:ext cx="3220410" cy="21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Родительский ринг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одержимое 1"/>
          <p:cNvSpPr>
            <a:spLocks noGrp="1"/>
          </p:cNvSpPr>
          <p:nvPr>
            <p:ph idx="1"/>
          </p:nvPr>
        </p:nvSpPr>
        <p:spPr>
          <a:xfrm>
            <a:off x="251520" y="1916832"/>
            <a:ext cx="8136904" cy="43924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Готовится в виде ответов на вопросы по педагогическим проблемам.</a:t>
            </a:r>
          </a:p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выбирают сами родители.</a:t>
            </a:r>
          </a:p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один вопрос отвечают 2 семьи. У них могут быть разные позиции.</a:t>
            </a:r>
          </a:p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часть аудитории в полемику не вступает, а лишь поддерживает мнение семей аплодисментами.</a:t>
            </a:r>
          </a:p>
        </p:txBody>
      </p:sp>
      <p:pic>
        <p:nvPicPr>
          <p:cNvPr id="2050" name="Picture 2" descr="DSC_0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733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9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Темы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родительских рингов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29219" y="1696348"/>
            <a:ext cx="8640960" cy="369772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ли наказывать ребенка ?</a:t>
            </a:r>
          </a:p>
          <a:p>
            <a:pPr lvl="0"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Нужны ли ребёнку праздники?</a:t>
            </a:r>
          </a:p>
          <a:p>
            <a:pPr lvl="0"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Соблазны и пути их преодоления.</a:t>
            </a:r>
          </a:p>
          <a:p>
            <a:pPr lvl="0"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 и против» школьной формы.</a:t>
            </a:r>
          </a:p>
          <a:p>
            <a:pPr lvl="0">
              <a:lnSpc>
                <a:spcPct val="15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 школьного урока. В чем они состоят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Плохие привычки – наследственность или влияние социума ?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1988" y="254822"/>
            <a:ext cx="8863003" cy="1441001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8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собрания, проведенные </a:t>
            </a:r>
            <a:r>
              <a:rPr lang="ru-RU" sz="4800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</a:t>
            </a:r>
            <a:r>
              <a:rPr lang="ru-RU" sz="48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детьми</a:t>
            </a:r>
            <a:endParaRPr lang="ru-RU" sz="4800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DSC_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" y="1840872"/>
            <a:ext cx="2134460" cy="304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_0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68999"/>
            <a:ext cx="3024336" cy="199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_0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19" y="1826163"/>
            <a:ext cx="2234002" cy="33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9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незаконченных предложений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91939" y="1700808"/>
            <a:ext cx="8640960" cy="369772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школьные воспоминания-это…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классе я всегда чувствовал себя…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классный руководитель относился ко мне</a:t>
            </a: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Самое яркое событие школьной жизни…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</a:t>
            </a: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школьные результаты…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нравилось, когда учитель…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не нравилось, когда учитель…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</a:t>
            </a: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больно вспоминать…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1\Desktop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7"/>
            <a:ext cx="2766418" cy="2635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5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51435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Приглашения на собрание.</a:t>
            </a:r>
          </a:p>
          <a:p>
            <a:pPr marL="360000" indent="-51435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Рубрика «Зелёная лампа».</a:t>
            </a:r>
          </a:p>
          <a:p>
            <a:pPr marL="360000" indent="-51435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Поощрения родителей.</a:t>
            </a:r>
          </a:p>
          <a:p>
            <a:pPr marL="360000" indent="-51435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«Письмо для родителей».</a:t>
            </a:r>
          </a:p>
          <a:p>
            <a:pPr marL="360000" indent="-514350">
              <a:lnSpc>
                <a:spcPct val="150000"/>
              </a:lnSpc>
            </a:pP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Рефлексия.</a:t>
            </a:r>
            <a:endParaRPr lang="ru-RU" sz="2100" b="1" i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Традиции проведения родительских собраний</a:t>
            </a:r>
            <a:endParaRPr lang="ru-RU" b="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6schoolgai.ucoz.ru/_nw/1/65296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041068"/>
            <a:ext cx="336462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5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352928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sz="39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Приглашение на родительское собрание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2"/>
          </a:xfrm>
        </p:spPr>
        <p:txBody>
          <a:bodyPr/>
          <a:lstStyle/>
          <a:p>
            <a:pPr marL="109537" indent="0" algn="ct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Сергей Ильич и Инна Олеговна!  </a:t>
            </a: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Приглашаем 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 на родительское собрание </a:t>
            </a:r>
            <a:endParaRPr lang="ru-RU" sz="2200" b="1" i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 algn="ctr"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дни ребёнка в школе», </a:t>
            </a:r>
            <a:endParaRPr lang="ru-RU" sz="2200" b="1" i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 algn="ctr"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которое 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состоится 4 сентября в 18 часов </a:t>
            </a:r>
            <a:endParaRPr lang="ru-RU" sz="2200" b="1" i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 algn="ctr"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кабинете №10</a:t>
            </a: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09537" indent="0" algn="ctr">
              <a:lnSpc>
                <a:spcPct val="150000"/>
              </a:lnSpc>
              <a:buNone/>
            </a:pPr>
            <a:r>
              <a:rPr lang="ru-RU" sz="22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 </a:t>
            </a:r>
            <a:r>
              <a:rPr lang="ru-RU" sz="22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понадобятся блокнот для записей и ручка.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2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527058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убрика </a:t>
            </a:r>
            <a:r>
              <a:rPr lang="ru-RU" dirty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«Зелёная лампа»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91939" y="1700808"/>
            <a:ext cx="8640960" cy="3697728"/>
          </a:xfrm>
        </p:spPr>
        <p:txBody>
          <a:bodyPr/>
          <a:lstStyle/>
          <a:p>
            <a:pPr marL="109537" indent="0" algn="ctr">
              <a:lnSpc>
                <a:spcPct val="150000"/>
              </a:lnSpc>
              <a:buNone/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Проигрывание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едагогических ситуаций.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537" indent="0">
              <a:lnSpc>
                <a:spcPct val="150000"/>
              </a:lnSpc>
              <a:buNone/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ссорятся. Яблоком раздора стал сын. Отец считает, что он вполне вырос для того, чтобы помочь отцу в строительстве дачи. Мама считает, что ребёнок слишком мал для такой работы и категорически против участия сына в таких делах.</a:t>
            </a:r>
          </a:p>
          <a:p>
            <a:pPr eaLnBrk="1" hangingPunct="1">
              <a:lnSpc>
                <a:spcPct val="15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527058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Благодарственное письмо родителям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8071" y="2198451"/>
            <a:ext cx="811984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Уважаемые Виктор Павлович и Илона Андреевна!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Выражаю искреннюю признательность и благодарность Вам за активное участие в жизни школы и за хорошее воспитание сына, который показал себя способным учеником, стремящимся к получению новых знаний.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Желаю Вашей семье крепкого здоровья, счастья, удачи и благополучия! Выражаю надежду на развитие нашего сотрудничества и в дальнейшем!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1\Desktop\поэзия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736" y="975323"/>
            <a:ext cx="1405360" cy="13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7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-396552" y="403823"/>
            <a:ext cx="9468544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Традиция «Письмо для родителей»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67544" y="2094650"/>
            <a:ext cx="8424936" cy="4752528"/>
          </a:xfrm>
        </p:spPr>
        <p:txBody>
          <a:bodyPr/>
          <a:lstStyle/>
          <a:p>
            <a:pPr marL="109537" indent="0" algn="ctr">
              <a:lnSpc>
                <a:spcPct val="150000"/>
              </a:lnSpc>
              <a:buNone/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Вот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4-классников к последнему собранию.</a:t>
            </a:r>
          </a:p>
          <a:p>
            <a:pPr marL="109537" indent="0">
              <a:lnSpc>
                <a:spcPct val="150000"/>
              </a:lnSpc>
              <a:buNone/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Дорогие мамы и папы! Мы заканчиваем 4 класс и хотим вам сказать спасибо за то, что вы все эти годы были рядом  с нами, помогали в учёбе, переживали за нас, поддерживали в трудных ситуациях. Мы вас очень любим! Вы - самые лучшие! </a:t>
            </a:r>
          </a:p>
          <a:p>
            <a:pPr>
              <a:lnSpc>
                <a:spcPct val="12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188640"/>
            <a:ext cx="3744416" cy="57882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ru-RU" altLang="ru-RU" sz="40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Педагогика должна стать наукой для всех – </a:t>
            </a:r>
          </a:p>
          <a:p>
            <a:r>
              <a:rPr lang="ru-RU" altLang="ru-RU" sz="40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для учителей, </a:t>
            </a:r>
          </a:p>
          <a:p>
            <a:r>
              <a:rPr lang="ru-RU" altLang="ru-RU" sz="40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для родителей.</a:t>
            </a:r>
            <a:endParaRPr lang="ru-RU" altLang="ru-RU" sz="3600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6" descr="B302C5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13000" r="26712" b="7666"/>
          <a:stretch>
            <a:fillRect/>
          </a:stretch>
        </p:blipFill>
        <p:spPr bwMode="auto">
          <a:xfrm>
            <a:off x="3923928" y="181206"/>
            <a:ext cx="5040809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347913" y="5948363"/>
            <a:ext cx="6400800" cy="6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r">
              <a:buNone/>
            </a:pPr>
            <a:r>
              <a:rPr lang="ru-RU" altLang="ru-RU" sz="2800" dirty="0" smtClean="0">
                <a:solidFill>
                  <a:srgbClr val="44328E"/>
                </a:solidFill>
              </a:rPr>
              <a:t>В.А. Сухомлинский</a:t>
            </a:r>
            <a:endParaRPr lang="ru-RU" altLang="ru-RU" sz="2800" dirty="0">
              <a:solidFill>
                <a:srgbClr val="4432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51520" y="403823"/>
            <a:ext cx="864096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завершения собрания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75252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Подготовьте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цветок.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Попросите каждого родителя написать на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лепестке качество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ребенка, которое ему особенно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нравится.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Прикрепите все лепестки к середине и обратите внимание родителей на то, какие разные дети учатся в классе. </a:t>
            </a:r>
          </a:p>
          <a:p>
            <a:pPr>
              <a:lnSpc>
                <a:spcPct val="12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Предложите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родителям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написать пожелание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будущий учебный год и положить его в красивую шкатулку или мешочек.</a:t>
            </a:r>
          </a:p>
          <a:p>
            <a:pPr>
              <a:lnSpc>
                <a:spcPct val="12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Нарисуйте солнце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множеством лучей и попросите родителей написать пожелания классу на каждом из </a:t>
            </a: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лучей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Повесьте это солнце в классе. </a:t>
            </a:r>
          </a:p>
          <a:p>
            <a:pPr eaLnBrk="1" hangingPunct="1">
              <a:lnSpc>
                <a:spcPct val="15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0" y="1412776"/>
            <a:ext cx="8748464" cy="21602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2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5200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</a:t>
            </a:r>
            <a:r>
              <a:rPr lang="ru-RU" sz="5200" dirty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endParaRPr lang="ru-RU" sz="5200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90042" y="116632"/>
            <a:ext cx="8507288" cy="1552724"/>
          </a:xfrm>
        </p:spPr>
        <p:txBody>
          <a:bodyPr/>
          <a:lstStyle/>
          <a:p>
            <a:r>
              <a:rPr lang="ru-RU" altLang="ru-RU" dirty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работы с родителями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23528" y="1557339"/>
            <a:ext cx="44641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altLang="ru-RU" sz="2400" dirty="0" smtClean="0">
                <a:solidFill>
                  <a:srgbClr val="CC00CC"/>
                </a:solidFill>
              </a:rPr>
              <a:t>Традиционные</a:t>
            </a:r>
          </a:p>
          <a:p>
            <a:pPr>
              <a:buFontTx/>
              <a:buNone/>
            </a:pPr>
            <a:endParaRPr lang="ru-RU" altLang="ru-RU" sz="2400" dirty="0" smtClean="0">
              <a:solidFill>
                <a:srgbClr val="CC00CC"/>
              </a:solidFill>
            </a:endParaRP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родительские собрания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индивидуальные беседы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лекции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диспуты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консультации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  посещение семьи</a:t>
            </a:r>
          </a:p>
          <a:p>
            <a:pPr>
              <a:buFontTx/>
              <a:buNone/>
            </a:pPr>
            <a:endParaRPr lang="ru-RU" altLang="ru-RU" sz="2400" dirty="0" smtClean="0">
              <a:solidFill>
                <a:srgbClr val="990099"/>
              </a:solidFill>
            </a:endParaRPr>
          </a:p>
          <a:p>
            <a:pPr>
              <a:buFontTx/>
              <a:buNone/>
            </a:pPr>
            <a:endParaRPr lang="ru-RU" altLang="ru-RU" sz="2400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643686" y="1557339"/>
            <a:ext cx="4514604" cy="4114799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altLang="ru-RU" sz="2400" dirty="0" smtClean="0">
                <a:solidFill>
                  <a:srgbClr val="CC00CC"/>
                </a:solidFill>
              </a:rPr>
              <a:t>Нетрадиционные</a:t>
            </a:r>
          </a:p>
          <a:p>
            <a:pPr marL="109537" indent="0">
              <a:buNone/>
            </a:pPr>
            <a:endParaRPr lang="ru-RU" altLang="ru-RU" sz="2400" dirty="0" smtClean="0">
              <a:solidFill>
                <a:srgbClr val="CC00CC"/>
              </a:solidFill>
            </a:endParaRP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тренинги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психологические разминки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круглые столы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родительские вечера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родительские чтения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CC00CC"/>
                </a:solidFill>
              </a:rPr>
              <a:t>родительские ринги</a:t>
            </a:r>
          </a:p>
          <a:p>
            <a:pPr>
              <a:buFontTx/>
              <a:buNone/>
            </a:pPr>
            <a:endParaRPr lang="ru-RU" altLang="ru-RU" sz="2400" dirty="0" smtClean="0">
              <a:solidFill>
                <a:srgbClr val="CC00CC"/>
              </a:solidFill>
            </a:endParaRPr>
          </a:p>
          <a:p>
            <a:pPr>
              <a:buFontTx/>
              <a:buNone/>
            </a:pPr>
            <a:endParaRPr lang="ru-RU" altLang="ru-RU" sz="20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7504" y="34403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чтения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84704" y="1725193"/>
            <a:ext cx="8535768" cy="403338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собрании родители определяют вопросы педагогики и психологии, которые их наиболее волнуют.</a:t>
            </a:r>
          </a:p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Классный руководитель подбирает книги, в которых можно найти ответ на поставленные вопросы.</a:t>
            </a:r>
          </a:p>
          <a:p>
            <a:pPr eaLnBrk="1" hangingPunct="1"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читают рекомендованные книги, а затем используют полученные в них сведения в родительских чтениях, излагают собственное понимание вопроса.</a:t>
            </a:r>
          </a:p>
        </p:txBody>
      </p:sp>
      <p:pic>
        <p:nvPicPr>
          <p:cNvPr id="9" name="Picture 2" descr="C:\Users\1\Desktop\BOO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3118"/>
            <a:ext cx="1512168" cy="16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B935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690"/>
            <a:ext cx="3941763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5DC96C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b="23412"/>
          <a:stretch>
            <a:fillRect/>
          </a:stretch>
        </p:blipFill>
        <p:spPr bwMode="auto">
          <a:xfrm>
            <a:off x="3924299" y="11759"/>
            <a:ext cx="26654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C553C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2" y="11759"/>
            <a:ext cx="2554288" cy="307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51CA45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39" y="2657415"/>
            <a:ext cx="3067977" cy="41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453E83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-5310" b="31033"/>
          <a:stretch>
            <a:fillRect/>
          </a:stretch>
        </p:blipFill>
        <p:spPr bwMode="auto">
          <a:xfrm>
            <a:off x="6642099" y="3333447"/>
            <a:ext cx="2553917" cy="34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-359093" y="403823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9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Темы</a:t>
            </a:r>
            <a:r>
              <a:rPr lang="ru-RU" sz="4300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родительских чтений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29219" y="1696348"/>
            <a:ext cx="8640960" cy="369772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Общаться с ребёнком. Как? По книге Ю.Б. </a:t>
            </a:r>
            <a:r>
              <a:rPr lang="ru-RU" sz="1800" b="1" dirty="0" err="1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Гиппенрейтер</a:t>
            </a:r>
            <a:endParaRPr lang="ru-RU" sz="18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делать, если… По книге М.  Коляды «Шпаргалка для родителей»</a:t>
            </a: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«Взрослая» правда  детских стихов С.Я. Маршака, А. Л. </a:t>
            </a:r>
            <a:r>
              <a:rPr lang="ru-RU" sz="1800" b="1" dirty="0" err="1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Барто</a:t>
            </a: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Мудрость народных пословиц и поговорок о воспитании</a:t>
            </a: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Сухомлинский о воспитании мальчиков и девочек</a:t>
            </a: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Детские шалости. По материалам периодической печати</a:t>
            </a:r>
          </a:p>
          <a:p>
            <a:pPr lvl="0">
              <a:lnSpc>
                <a:spcPct val="150000"/>
              </a:lnSpc>
            </a:pP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Мудрость родителей. По книге А. Лопатиной и М. </a:t>
            </a:r>
            <a:r>
              <a:rPr lang="ru-RU" sz="1800" b="1" dirty="0" err="1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Скребцовой</a:t>
            </a:r>
            <a:r>
              <a:rPr lang="ru-RU" sz="18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«32 беседы по семейному воспитанию в школе»</a:t>
            </a:r>
          </a:p>
          <a:p>
            <a:pPr eaLnBrk="1" hangingPunct="1">
              <a:lnSpc>
                <a:spcPct val="150000"/>
              </a:lnSpc>
            </a:pP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C:\Users\1\Desktop\BOO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35505"/>
            <a:ext cx="1377998" cy="14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393304" y="18864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вечера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525962"/>
          </a:xfrm>
        </p:spPr>
        <p:txBody>
          <a:bodyPr/>
          <a:lstStyle/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Год рождения моего ребенка – каким он был, этот первый год?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Первые книжки ребенка.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Друзья моего ребенка.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Праздники нашей семьи.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Вечер воспоминаний. Наказания и поощрения в нашей семье.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Вопросы детей, которые ставят нас в тупик.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Фотографии нашего детства.</a:t>
            </a:r>
          </a:p>
          <a:p>
            <a:pPr lvl="0">
              <a:lnSpc>
                <a:spcPct val="125000"/>
              </a:lnSpc>
            </a:pPr>
            <a:r>
              <a:rPr lang="ru-RU" sz="2100" b="1" dirty="0">
                <a:solidFill>
                  <a:srgbClr val="CC00CC"/>
                </a:solidFill>
              </a:rPr>
              <a:t>Как научиться говорить спасибо своему ребенку?</a:t>
            </a:r>
          </a:p>
        </p:txBody>
      </p:sp>
      <p:pic>
        <p:nvPicPr>
          <p:cNvPr id="13" name="Picture 2" descr="DSC_0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9406"/>
            <a:ext cx="2527742" cy="18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66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Родительский тренинг</a:t>
            </a:r>
            <a:endParaRPr lang="ru-RU" dirty="0">
              <a:solidFill>
                <a:srgbClr val="66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4454211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Эффективный метод, 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позволяющим родителям приобрести новые знания, социальные установки, умения и навыки самопознания и  </a:t>
            </a:r>
            <a:r>
              <a:rPr lang="ru-RU" sz="2100" b="1" dirty="0" err="1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саморегуляции</a:t>
            </a:r>
            <a:r>
              <a:rPr lang="ru-RU" sz="21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общения и межличностного взаимодействия.</a:t>
            </a:r>
            <a:endParaRPr lang="ru-RU" sz="21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Содержимое 5" descr="Фото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3932" y="1268760"/>
            <a:ext cx="38733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17542" cy="1417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Задания </a:t>
            </a:r>
            <a:r>
              <a:rPr lang="ru-RU" dirty="0" smtClean="0">
                <a:solidFill>
                  <a:srgbClr val="66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тренинга</a:t>
            </a:r>
            <a:endParaRPr lang="ru-RU" dirty="0">
              <a:solidFill>
                <a:srgbClr val="6600CC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32048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 фразу: «В детстве можно…», «В детстве нельзя…»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Успокой плачущего человека.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с мячом. Передавая мяч друг другу, высказывать </a:t>
            </a:r>
            <a:r>
              <a:rPr lang="ru-RU" sz="2100" b="1" i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 одобрения.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 фразу: «Я не люблю, когда…», «Я люблю, когда…»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чём я мечтаю? Рассказ по кругу.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Вспомни самые счастливые события в жизни.</a:t>
            </a:r>
            <a:endParaRPr lang="ru-RU" sz="2100" b="1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100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797</TotalTime>
  <Words>820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Презентацию выполнила председатель ШМО классных руководителей МБОУ СОШ №26  Земскова О.В. </vt:lpstr>
      <vt:lpstr>Презентация PowerPoint</vt:lpstr>
      <vt:lpstr>Формы работы с родителями</vt:lpstr>
      <vt:lpstr>Презентация PowerPoint</vt:lpstr>
      <vt:lpstr>Презентация PowerPoint</vt:lpstr>
      <vt:lpstr>Презентация PowerPoint</vt:lpstr>
      <vt:lpstr>Родительские вечера</vt:lpstr>
      <vt:lpstr>      Родительский тренинг</vt:lpstr>
      <vt:lpstr>      Задания тренинга</vt:lpstr>
      <vt:lpstr>     Приемы тренинга:</vt:lpstr>
      <vt:lpstr>       Родительский ринг</vt:lpstr>
      <vt:lpstr>Презентация PowerPoint</vt:lpstr>
      <vt:lpstr>Презентация PowerPoint</vt:lpstr>
      <vt:lpstr>Презентация PowerPoint</vt:lpstr>
      <vt:lpstr>Традиции проведения родительских собраний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Содержание, формы и методы работы с родителями</dc:title>
  <dc:creator>1</dc:creator>
  <cp:lastModifiedBy>1</cp:lastModifiedBy>
  <cp:revision>66</cp:revision>
  <dcterms:created xsi:type="dcterms:W3CDTF">2011-11-06T14:40:24Z</dcterms:created>
  <dcterms:modified xsi:type="dcterms:W3CDTF">2014-08-08T15:13:44Z</dcterms:modified>
</cp:coreProperties>
</file>