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4" r:id="rId4"/>
    <p:sldId id="265" r:id="rId5"/>
    <p:sldId id="257" r:id="rId6"/>
    <p:sldId id="258" r:id="rId7"/>
    <p:sldId id="259" r:id="rId8"/>
    <p:sldId id="26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6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9AEF12-7A13-4987-AA1A-BBA3F82E4BF4}">
          <p14:sldIdLst>
            <p14:sldId id="256"/>
            <p14:sldId id="268"/>
            <p14:sldId id="264"/>
            <p14:sldId id="265"/>
            <p14:sldId id="257"/>
            <p14:sldId id="258"/>
            <p14:sldId id="259"/>
            <p14:sldId id="260"/>
            <p14:sldId id="269"/>
            <p14:sldId id="270"/>
            <p14:sldId id="271"/>
            <p14:sldId id="272"/>
            <p14:sldId id="273"/>
            <p14:sldId id="274"/>
            <p14:sldId id="275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4660"/>
  </p:normalViewPr>
  <p:slideViewPr>
    <p:cSldViewPr>
      <p:cViewPr>
        <p:scale>
          <a:sx n="90" d="100"/>
          <a:sy n="90" d="100"/>
        </p:scale>
        <p:origin x="-90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9"/>
            <a:ext cx="7918648" cy="1899642"/>
          </a:xfrm>
        </p:spPr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ru-RU" smtClean="0"/>
              <a:t>практических </a:t>
            </a:r>
            <a:r>
              <a:rPr lang="ru-RU" smtClean="0"/>
              <a:t>задач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8759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Дано и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pt-BR" dirty="0"/>
              <a:t>Дано</a:t>
            </a:r>
            <a:r>
              <a:rPr lang="pt-BR" dirty="0" smtClean="0"/>
              <a:t>:</a:t>
            </a:r>
            <a:r>
              <a:rPr lang="ru-RU" dirty="0"/>
              <a:t>  </a:t>
            </a:r>
            <a:r>
              <a:rPr lang="ru-RU" dirty="0" smtClean="0"/>
              <a:t>    </a:t>
            </a:r>
            <a:r>
              <a:rPr lang="pt-BR" dirty="0" smtClean="0"/>
              <a:t> </a:t>
            </a:r>
            <a:r>
              <a:rPr lang="pt-BR" dirty="0"/>
              <a:t>; 1, 2, 4, 8, 16…</a:t>
            </a:r>
          </a:p>
          <a:p>
            <a:pPr marL="137160" indent="0">
              <a:buNone/>
            </a:pPr>
            <a:r>
              <a:rPr lang="pt-BR" dirty="0"/>
              <a:t>q=2, n = </a:t>
            </a:r>
            <a:r>
              <a:rPr lang="pt-BR" dirty="0" smtClean="0"/>
              <a:t>64</a:t>
            </a:r>
            <a:r>
              <a:rPr lang="ru-RU" dirty="0" smtClean="0"/>
              <a:t>  </a:t>
            </a:r>
            <a:r>
              <a:rPr lang="en-US" dirty="0" smtClean="0"/>
              <a:t>b</a:t>
            </a:r>
            <a:r>
              <a:rPr lang="ru-RU" sz="1800" dirty="0" smtClean="0"/>
              <a:t>1</a:t>
            </a:r>
            <a:r>
              <a:rPr lang="ru-RU" sz="2400" dirty="0" smtClean="0"/>
              <a:t>=1</a:t>
            </a:r>
          </a:p>
          <a:p>
            <a:pPr marL="137160" indent="0">
              <a:buNone/>
            </a:pPr>
            <a:r>
              <a:rPr lang="ru-RU" sz="2400" dirty="0" smtClean="0"/>
              <a:t>Найти: </a:t>
            </a:r>
            <a:r>
              <a:rPr lang="en-US" sz="2400" dirty="0" smtClean="0"/>
              <a:t>S</a:t>
            </a:r>
            <a:r>
              <a:rPr lang="ru-RU" sz="1800" dirty="0" smtClean="0"/>
              <a:t>64 </a:t>
            </a:r>
            <a:r>
              <a:rPr lang="ru-RU" sz="2400" dirty="0" smtClean="0"/>
              <a:t>-?</a:t>
            </a:r>
          </a:p>
          <a:p>
            <a:pPr marL="137160" indent="0">
              <a:buNone/>
            </a:pPr>
            <a:r>
              <a:rPr lang="ru-RU" sz="2400" dirty="0" smtClean="0"/>
              <a:t>Решение:</a:t>
            </a:r>
          </a:p>
          <a:p>
            <a:pPr marL="137160" indent="0">
              <a:buNone/>
            </a:pPr>
            <a:r>
              <a:rPr lang="en-US" sz="2400" dirty="0" smtClean="0"/>
              <a:t>S</a:t>
            </a:r>
            <a:r>
              <a:rPr lang="en-US" sz="1600" dirty="0" smtClean="0"/>
              <a:t>n</a:t>
            </a:r>
            <a:r>
              <a:rPr lang="en-US" dirty="0" smtClean="0"/>
              <a:t> =    - b</a:t>
            </a:r>
            <a:r>
              <a:rPr lang="en-US" sz="1600" dirty="0" smtClean="0"/>
              <a:t>1</a:t>
            </a:r>
          </a:p>
          <a:p>
            <a:pPr marL="137160" indent="0">
              <a:buNone/>
            </a:pPr>
            <a:r>
              <a:rPr lang="en-US" sz="2400" dirty="0" smtClean="0"/>
              <a:t>S</a:t>
            </a:r>
            <a:r>
              <a:rPr lang="en-US" sz="1600" dirty="0" smtClean="0"/>
              <a:t>64</a:t>
            </a:r>
            <a:r>
              <a:rPr lang="en-US" sz="2400" dirty="0" smtClean="0"/>
              <a:t>=    </a:t>
            </a:r>
            <a:r>
              <a:rPr lang="en-US" sz="2400" dirty="0"/>
              <a:t>- 1=18 446 744 073 709 551 </a:t>
            </a:r>
            <a:r>
              <a:rPr lang="en-US" sz="2400" dirty="0" smtClean="0"/>
              <a:t>615</a:t>
            </a:r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r>
              <a:rPr lang="ru-RU" sz="2400" dirty="0"/>
              <a:t>Ответ: 18 446 744 073 709 551 615</a:t>
            </a:r>
            <a:endParaRPr lang="ru-RU" sz="1600" dirty="0"/>
          </a:p>
          <a:p>
            <a:pPr marL="13716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547664" y="844769"/>
            <a:ext cx="607859" cy="1459979"/>
            <a:chOff x="1547664" y="844769"/>
            <a:chExt cx="607859" cy="1459979"/>
          </a:xfrm>
        </p:grpSpPr>
        <p:sp>
          <p:nvSpPr>
            <p:cNvPr id="9" name="TextBox 8"/>
            <p:cNvSpPr txBox="1"/>
            <p:nvPr/>
          </p:nvSpPr>
          <p:spPr>
            <a:xfrm>
              <a:off x="1547664" y="1196752"/>
              <a:ext cx="60785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 smtClean="0">
                  <a:solidFill>
                    <a:schemeClr val="bg1"/>
                  </a:solidFill>
                </a:rPr>
                <a:t>..</a:t>
              </a:r>
              <a:endParaRPr lang="ru-RU" sz="660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547664" y="844769"/>
              <a:ext cx="607859" cy="1107996"/>
              <a:chOff x="1547664" y="844769"/>
              <a:chExt cx="607859" cy="1107996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1651467" y="1844824"/>
                <a:ext cx="504056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1547664" y="844769"/>
                <a:ext cx="607859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600" dirty="0" smtClean="0">
                    <a:solidFill>
                      <a:schemeClr val="bg1"/>
                    </a:solidFill>
                  </a:rPr>
                  <a:t>..</a:t>
                </a:r>
                <a:endParaRPr lang="ru-RU" sz="6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1189874" y="3501008"/>
            <a:ext cx="661719" cy="461665"/>
            <a:chOff x="1189874" y="3501008"/>
            <a:chExt cx="661719" cy="461665"/>
          </a:xfrm>
        </p:grpSpPr>
        <p:sp>
          <p:nvSpPr>
            <p:cNvPr id="14" name="TextBox 13"/>
            <p:cNvSpPr txBox="1"/>
            <p:nvPr/>
          </p:nvSpPr>
          <p:spPr>
            <a:xfrm>
              <a:off x="1375181" y="3501008"/>
              <a:ext cx="4764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n-1</a:t>
              </a:r>
              <a:endParaRPr lang="ru-RU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9874" y="3501008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q</a:t>
              </a:r>
              <a:endParaRPr lang="ru-RU" sz="24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187624" y="3933056"/>
            <a:ext cx="504056" cy="576064"/>
            <a:chOff x="1187624" y="3933056"/>
            <a:chExt cx="504056" cy="576064"/>
          </a:xfrm>
        </p:grpSpPr>
        <p:sp>
          <p:nvSpPr>
            <p:cNvPr id="15" name="TextBox 14"/>
            <p:cNvSpPr txBox="1"/>
            <p:nvPr/>
          </p:nvSpPr>
          <p:spPr>
            <a:xfrm>
              <a:off x="1301830" y="3933056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64</a:t>
              </a:r>
              <a:endParaRPr lang="ru-RU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87624" y="404745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131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</a:t>
            </a:r>
            <a:r>
              <a:rPr lang="ru-RU" dirty="0"/>
              <a:t>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Бактерия, попав в живой организм, к концу 20-й минуты делится на две </a:t>
            </a:r>
            <a:r>
              <a:rPr lang="ru-RU" dirty="0" smtClean="0"/>
              <a:t>бактерии</a:t>
            </a:r>
            <a:r>
              <a:rPr lang="ru-RU" dirty="0"/>
              <a:t>, каждая из них к концу следующих 20 минут делится опять на две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т.д</a:t>
            </a:r>
            <a:r>
              <a:rPr lang="ru-RU" dirty="0"/>
              <a:t>. Найдите число бактерий, образующихся из одной бактерии к концу </a:t>
            </a:r>
            <a:r>
              <a:rPr lang="ru-RU" dirty="0" smtClean="0"/>
              <a:t>суток.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96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В сутках 1440 минут, каждые двадцать минут появляется новое поколение </a:t>
            </a:r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за </a:t>
            </a:r>
            <a:r>
              <a:rPr lang="ru-RU" dirty="0"/>
              <a:t>сутки 72 поколения. По формуле суммы n первых членов геометрической </a:t>
            </a:r>
            <a:r>
              <a:rPr lang="ru-RU" dirty="0" smtClean="0"/>
              <a:t>прогрессии</a:t>
            </a:r>
            <a:r>
              <a:rPr lang="ru-RU" dirty="0"/>
              <a:t>, у которой b1=1, q=2, n=72, находим, что </a:t>
            </a:r>
            <a:endParaRPr lang="en-US" dirty="0" smtClean="0"/>
          </a:p>
          <a:p>
            <a:pPr marL="137160" indent="0">
              <a:buNone/>
            </a:pPr>
            <a:r>
              <a:rPr lang="ru-RU" dirty="0" smtClean="0"/>
              <a:t>S72=272-1</a:t>
            </a:r>
            <a:r>
              <a:rPr lang="ru-RU" dirty="0"/>
              <a:t>= 4 722 366 482 </a:t>
            </a:r>
            <a:r>
              <a:rPr lang="ru-RU" dirty="0" smtClean="0"/>
              <a:t>869 </a:t>
            </a:r>
            <a:r>
              <a:rPr lang="ru-RU" dirty="0"/>
              <a:t>645 213 696 - 1= </a:t>
            </a:r>
          </a:p>
          <a:p>
            <a:pPr marL="137160" indent="0">
              <a:buNone/>
            </a:pPr>
            <a:r>
              <a:rPr lang="ru-RU" dirty="0"/>
              <a:t> = </a:t>
            </a:r>
            <a:r>
              <a:rPr lang="ru-RU" u="sng" dirty="0"/>
              <a:t>4 722 366 482 869 645 213 695.</a:t>
            </a:r>
          </a:p>
        </p:txBody>
      </p:sp>
    </p:spTree>
    <p:extLst>
      <p:ext uri="{BB962C8B-B14F-4D97-AF65-F5344CB8AC3E}">
        <p14:creationId xmlns:p14="http://schemas.microsoft.com/office/powerpoint/2010/main" val="28514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229600" cy="1143000"/>
          </a:xfrm>
        </p:spPr>
        <p:txBody>
          <a:bodyPr/>
          <a:lstStyle/>
          <a:p>
            <a:pPr algn="ctr"/>
            <a:r>
              <a:rPr lang="ru-RU" altLang="ru-RU" sz="4000" b="1" dirty="0" smtClean="0"/>
              <a:t>Задача 6</a:t>
            </a:r>
          </a:p>
        </p:txBody>
      </p:sp>
      <p:graphicFrame>
        <p:nvGraphicFramePr>
          <p:cNvPr id="13315" name="Объект 3"/>
          <p:cNvGraphicFramePr>
            <a:graphicFrameLocks noChangeAspect="1"/>
          </p:cNvGraphicFramePr>
          <p:nvPr/>
        </p:nvGraphicFramePr>
        <p:xfrm>
          <a:off x="4381500" y="24003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452253" imgH="678380" progId="Equation.DSMT4">
                  <p:embed/>
                </p:oleObj>
              </mc:Choice>
              <mc:Fallback>
                <p:oleObj name="Equation" r:id="rId3" imgW="452253" imgH="6783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240030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429000"/>
            <a:ext cx="17240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772816"/>
                <a:ext cx="8301608" cy="4680520"/>
              </a:xfrm>
            </p:spPr>
            <p:txBody>
              <a:bodyPr/>
              <a:lstStyle/>
              <a:p>
                <a:pPr marL="0" lvl="0" indent="0" algn="just">
                  <a:buNone/>
                </a:pPr>
                <a:r>
                  <a:rPr lang="ru-RU" sz="1800" dirty="0">
                    <a:solidFill>
                      <a:prstClr val="black"/>
                    </a:solidFill>
                  </a:rPr>
                  <a:t>Больной принимает </a:t>
                </a:r>
                <a:r>
                  <a:rPr lang="ru-RU" sz="1800" dirty="0" smtClean="0">
                    <a:solidFill>
                      <a:prstClr val="black"/>
                    </a:solidFill>
                  </a:rPr>
                  <a:t>лекарство по схеме: </a:t>
                </a:r>
                <a:r>
                  <a:rPr lang="ru-RU" sz="1800" dirty="0">
                    <a:solidFill>
                      <a:prstClr val="black"/>
                    </a:solidFill>
                  </a:rPr>
                  <a:t>в первый день он принимает </a:t>
                </a:r>
                <a:r>
                  <a:rPr lang="ru-RU" sz="1800" dirty="0">
                    <a:solidFill>
                      <a:srgbClr val="FF0000"/>
                    </a:solidFill>
                  </a:rPr>
                  <a:t>5 капель</a:t>
                </a:r>
                <a:r>
                  <a:rPr lang="ru-RU" sz="1800" dirty="0">
                    <a:solidFill>
                      <a:prstClr val="black"/>
                    </a:solidFill>
                  </a:rPr>
                  <a:t>, а в каждый следующий день — </a:t>
                </a:r>
                <a:r>
                  <a:rPr lang="ru-RU" sz="1800" dirty="0">
                    <a:solidFill>
                      <a:srgbClr val="FF0000"/>
                    </a:solidFill>
                  </a:rPr>
                  <a:t>на 5 капель больше</a:t>
                </a:r>
                <a:r>
                  <a:rPr lang="ru-RU" sz="1800" dirty="0">
                    <a:solidFill>
                      <a:prstClr val="black"/>
                    </a:solidFill>
                  </a:rPr>
                  <a:t>, чем в предыдущий. Приняв </a:t>
                </a:r>
                <a:r>
                  <a:rPr lang="ru-RU" sz="1800" dirty="0" smtClean="0">
                    <a:solidFill>
                      <a:prstClr val="black"/>
                    </a:solidFill>
                  </a:rPr>
                  <a:t>40 капель</a:t>
                </a:r>
                <a:r>
                  <a:rPr lang="ru-RU" sz="1800" dirty="0">
                    <a:solidFill>
                      <a:prstClr val="black"/>
                    </a:solidFill>
                  </a:rPr>
                  <a:t>, он 3 дня пьет по 40 капель лекарства, а потом ежедневно уменьшает прием на 5 капель, доведя его до 5 капель. Сколько пузырьков лекарства нужно купить больному, если в каждом содержится 20 мл лекарства (что составляет 250 капель)? </a:t>
                </a:r>
              </a:p>
              <a:p>
                <a:pPr marL="0" lvl="0" indent="0" algn="just">
                  <a:buNone/>
                </a:pPr>
                <a:r>
                  <a:rPr lang="ru-RU" sz="1800" u="sng" dirty="0">
                    <a:solidFill>
                      <a:srgbClr val="7CCA62">
                        <a:lumMod val="50000"/>
                      </a:srgbClr>
                    </a:solidFill>
                  </a:rPr>
                  <a:t>Решение</a:t>
                </a:r>
                <a:r>
                  <a:rPr lang="ru-RU" sz="1800" dirty="0">
                    <a:solidFill>
                      <a:srgbClr val="7CCA62">
                        <a:lumMod val="50000"/>
                      </a:srgbClr>
                    </a:solidFill>
                  </a:rPr>
                  <a:t>. </a:t>
                </a:r>
                <a:r>
                  <a:rPr lang="ru-RU" sz="1800" dirty="0">
                    <a:solidFill>
                      <a:prstClr val="black"/>
                    </a:solidFill>
                  </a:rPr>
                  <a:t>Составим математическую модель задачи:</a:t>
                </a:r>
              </a:p>
              <a:p>
                <a:pPr marL="0" lvl="0" indent="0" algn="just">
                  <a:buNone/>
                </a:pPr>
                <a:r>
                  <a:rPr lang="ru-RU" sz="1800" dirty="0">
                    <a:solidFill>
                      <a:prstClr val="black"/>
                    </a:solidFill>
                  </a:rPr>
                  <a:t>5, 10, 15,…,40, 40, 40, 35, 30,…,5</a:t>
                </a: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prstClr val="black"/>
                    </a:solidFill>
                  </a:rPr>
                  <a:t>=а1+d(n-1), </a:t>
                </a:r>
              </a:p>
              <a:p>
                <a:pPr marL="0" lvl="0" indent="0" algn="just">
                  <a:buNone/>
                </a:pPr>
                <a:r>
                  <a:rPr lang="ru-RU" sz="1800" dirty="0">
                    <a:solidFill>
                      <a:prstClr val="black"/>
                    </a:solidFill>
                  </a:rPr>
                  <a:t>40=5+5(</a:t>
                </a:r>
                <a:r>
                  <a:rPr lang="en-US" sz="1800" dirty="0">
                    <a:solidFill>
                      <a:prstClr val="black"/>
                    </a:solidFill>
                  </a:rPr>
                  <a:t>n</a:t>
                </a:r>
                <a:r>
                  <a:rPr lang="ru-RU" sz="1800" dirty="0">
                    <a:solidFill>
                      <a:prstClr val="black"/>
                    </a:solidFill>
                  </a:rPr>
                  <a:t>-1), </a:t>
                </a:r>
              </a:p>
              <a:p>
                <a:pPr marL="0" lvl="0" indent="0" algn="just">
                  <a:buNone/>
                </a:pPr>
                <a:r>
                  <a:rPr lang="en-US" sz="1800" dirty="0">
                    <a:solidFill>
                      <a:prstClr val="black"/>
                    </a:solidFill>
                  </a:rPr>
                  <a:t>n</a:t>
                </a:r>
                <a:r>
                  <a:rPr lang="ru-RU" sz="1800" dirty="0">
                    <a:solidFill>
                      <a:prstClr val="black"/>
                    </a:solidFill>
                  </a:rPr>
                  <a:t>=8, </a:t>
                </a: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prstClr val="black"/>
                    </a:solidFill>
                  </a:rPr>
                  <a:t>=((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prstClr val="black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prstClr val="black"/>
                    </a:solidFill>
                  </a:rPr>
                  <a:t>)n)/2,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prstClr val="black"/>
                    </a:solidFill>
                  </a:rPr>
                  <a:t> =(5+40)·8:2=180, </a:t>
                </a:r>
              </a:p>
              <a:p>
                <a:pPr marL="0" lvl="0" indent="0" algn="just">
                  <a:buNone/>
                </a:pPr>
                <a:r>
                  <a:rPr lang="ru-RU" sz="1800" dirty="0">
                    <a:solidFill>
                      <a:prstClr val="black"/>
                    </a:solidFill>
                  </a:rPr>
                  <a:t>180 капель больной принимал по схеме в первый период и столько же по второй период. Всего он принял 180+40+180=400(капель), всего больной выпьет 400:250=1,6 (пузырька). </a:t>
                </a:r>
                <a:r>
                  <a:rPr lang="ru-RU" sz="1800" dirty="0" smtClean="0">
                    <a:solidFill>
                      <a:prstClr val="black"/>
                    </a:solidFill>
                  </a:rPr>
                  <a:t>Ответ: </a:t>
                </a:r>
                <a:r>
                  <a:rPr lang="ru-RU" sz="1800" dirty="0">
                    <a:solidFill>
                      <a:srgbClr val="0F6FC6">
                        <a:lumMod val="60000"/>
                        <a:lumOff val="40000"/>
                      </a:srgbClr>
                    </a:solidFill>
                  </a:rPr>
                  <a:t>надо купить 2 пузырька лекарства</a:t>
                </a:r>
                <a:r>
                  <a:rPr lang="ru-RU" sz="1800" dirty="0">
                    <a:solidFill>
                      <a:prstClr val="black"/>
                    </a:solidFill>
                  </a:rPr>
                  <a:t>.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772816"/>
                <a:ext cx="8301608" cy="4680520"/>
              </a:xfrm>
              <a:blipFill rotWithShape="1">
                <a:blip r:embed="rId6"/>
                <a:stretch>
                  <a:fillRect l="-587" t="-651" r="-661" b="-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130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360045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Задача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979613" y="1700213"/>
                <a:ext cx="6707187" cy="4681537"/>
              </a:xfrm>
            </p:spPr>
            <p:txBody>
              <a:bodyPr/>
              <a:lstStyle/>
              <a:p>
                <a:pPr marL="0" indent="0">
                  <a:buFont typeface="Wingdings 2" pitchFamily="18" charset="2"/>
                  <a:buNone/>
                  <a:defRPr/>
                </a:pPr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Одно </a:t>
                </a:r>
                <a:r>
                  <a:rPr lang="ru-RU" sz="2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растение одуванчика занимает на земле площадь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и </a:t>
                </a:r>
                <a:r>
                  <a:rPr lang="ru-RU" sz="2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даёт в год около 100 летучих семян. </a:t>
                </a:r>
                <a:endParaRPr lang="ru-RU" sz="24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  <a:defRPr/>
                </a:pPr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Сколько </a:t>
                </a:r>
                <a:r>
                  <a:rPr lang="ru-RU" sz="2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кв. км площади покроет всё потомство одной особи одуванчика  через 10 лет при условии, если он размножается  беспрепятственно по геометрической прогрессии? </a:t>
                </a:r>
                <a:endParaRPr lang="ru-RU" sz="24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  <a:defRPr/>
                </a:pPr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Хватит </a:t>
                </a:r>
                <a:r>
                  <a:rPr lang="ru-RU" sz="2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ли этим растениям на  11-й год </a:t>
                </a:r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жизни места на </a:t>
                </a:r>
                <a:r>
                  <a:rPr lang="ru-RU" sz="2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поверхности </a:t>
                </a:r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суши </a:t>
                </a:r>
                <a:r>
                  <a:rPr lang="ru-RU" sz="2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земного шара </a:t>
                </a:r>
                <a:endParaRPr lang="ru-RU" sz="2400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None/>
                  <a:defRPr/>
                </a:pPr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(148 939 063 </a:t>
                </a:r>
                <a:r>
                  <a:rPr lang="ru-RU" sz="2400" dirty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133 000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ru-RU" sz="2400" b="0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м</m:t>
                        </m:r>
                      </m:e>
                      <m:sup>
                        <m:r>
                          <a:rPr lang="ru-RU" sz="2400" b="0" i="1" dirty="0" smtClean="0">
                            <a:solidFill>
                              <a:srgbClr val="00B05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)?</a:t>
                </a:r>
                <a:endParaRPr lang="ru-RU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0" indent="0">
                  <a:buFont typeface="Wingdings 2" pitchFamily="18" charset="2"/>
                  <a:buNone/>
                  <a:defRPr/>
                </a:pPr>
                <a:endParaRPr lang="ru-RU" sz="2400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9613" y="1700213"/>
                <a:ext cx="6707187" cy="4681537"/>
              </a:xfrm>
              <a:blipFill rotWithShape="1">
                <a:blip r:embed="rId3"/>
                <a:stretch>
                  <a:fillRect l="-1545" t="-1172" r="-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964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980728"/>
                <a:ext cx="8362950" cy="5272087"/>
              </a:xfrm>
            </p:spPr>
            <p:txBody>
              <a:bodyPr/>
              <a:lstStyle/>
              <a:p>
                <a:pPr marL="0" indent="0">
                  <a:buFont typeface="Wingdings 2" pitchFamily="18" charset="2"/>
                  <a:buNone/>
                </a:pPr>
                <a:r>
                  <a:rPr lang="ru-RU" altLang="ru-RU" b="1" dirty="0" smtClean="0">
                    <a:solidFill>
                      <a:srgbClr val="FF0000"/>
                    </a:solidFill>
                  </a:rPr>
                  <a:t>Дано</a:t>
                </a:r>
                <a:r>
                  <a:rPr lang="ru-RU" altLang="ru-RU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marL="0" indent="0">
                  <a:buFont typeface="Wingdings 2" pitchFamily="18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ru-R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ru-RU" dirty="0" smtClean="0"/>
              </a:p>
              <a:p>
                <a:pPr marL="0" indent="0">
                  <a:buFont typeface="Wingdings 2" pitchFamily="18" charset="2"/>
                  <a:buNone/>
                </a:pPr>
                <a:r>
                  <a:rPr lang="en-US" altLang="ru-RU" dirty="0" smtClean="0"/>
                  <a:t>q=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ru-RU" dirty="0" smtClean="0"/>
              </a:p>
              <a:p>
                <a:pPr marL="0" indent="0">
                  <a:buNone/>
                </a:pPr>
                <a:r>
                  <a:rPr lang="ru-RU" altLang="ru-RU" dirty="0" smtClean="0">
                    <a:solidFill>
                      <a:srgbClr val="FF0000"/>
                    </a:solidFill>
                  </a:rPr>
                  <a:t>Найти</a:t>
                </a:r>
                <a:r>
                  <a:rPr lang="ru-RU" altLang="ru-RU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10 </m:t>
                        </m:r>
                      </m:sub>
                    </m:sSub>
                  </m:oMath>
                </a14:m>
                <a:r>
                  <a:rPr lang="en-US" altLang="ru-RU" dirty="0" smtClean="0"/>
                  <a:t> </a:t>
                </a:r>
                <a:r>
                  <a:rPr lang="ru-RU" altLang="ru-RU" dirty="0" smtClean="0"/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ru-RU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ru-RU" altLang="ru-RU" dirty="0" smtClean="0"/>
              </a:p>
              <a:p>
                <a:pPr marL="0" indent="0">
                  <a:buNone/>
                </a:pPr>
                <a:r>
                  <a:rPr lang="ru-RU" altLang="ru-RU" b="1" dirty="0" smtClean="0">
                    <a:solidFill>
                      <a:srgbClr val="FF0000"/>
                    </a:solidFill>
                  </a:rPr>
                  <a:t>Решение</a:t>
                </a:r>
                <a:r>
                  <a:rPr lang="ru-RU" altLang="ru-RU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ru-RU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ru-RU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ru-RU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altLang="ru-RU" sz="2800" dirty="0" smtClean="0">
                    <a:latin typeface="Constantia "/>
                  </a:rPr>
                  <a:t> 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altLang="ru-RU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ru-RU" sz="28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ru-RU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ru-RU" dirty="0" smtClean="0"/>
                  <a:t> </a:t>
                </a:r>
                <a:r>
                  <a:rPr lang="ru-RU" altLang="ru-RU" sz="2800" dirty="0" smtClean="0">
                    <a:latin typeface="Constantia "/>
                  </a:rPr>
                  <a:t>∙</a:t>
                </a:r>
                <a:r>
                  <a:rPr lang="en-US" altLang="ru-RU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2(</m:t>
                        </m:r>
                        <m:r>
                          <a:rPr lang="en-US" altLang="ru-RU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altLang="ru-RU" sz="2400" b="0" i="1" smtClean="0">
                            <a:latin typeface="Cambria Math"/>
                          </a:rPr>
                          <m:t>−1)</m:t>
                        </m:r>
                      </m:sup>
                    </m:sSup>
                  </m:oMath>
                </a14:m>
                <a:r>
                  <a:rPr lang="en-US" altLang="ru-RU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ru-RU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alt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ru-RU" b="0" i="1" smtClean="0">
                            <a:latin typeface="Cambria Math"/>
                          </a:rPr>
                          <m:t>10 </m:t>
                        </m:r>
                      </m:sub>
                    </m:sSub>
                  </m:oMath>
                </a14:m>
                <a:r>
                  <a:rPr lang="en-US" altLang="ru-RU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ru-RU" dirty="0" smtClean="0">
                        <a:latin typeface="Cambria Math"/>
                      </a:rPr>
                      <m:t>·</m:t>
                    </m:r>
                    <m:r>
                      <a:rPr lang="en-US" altLang="ru-RU" b="0" i="1" smtClean="0">
                        <a:latin typeface="Cambria Math"/>
                      </a:rPr>
                      <m:t>11 </m:t>
                    </m:r>
                  </m:oMath>
                </a14:m>
                <a:r>
                  <a:rPr lang="en-US" altLang="ru-RU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20</m:t>
                        </m:r>
                      </m:sup>
                    </m:sSup>
                    <m:r>
                      <a:rPr lang="en-US" altLang="ru-RU" b="0" i="1" smtClean="0">
                        <a:latin typeface="Cambria Math"/>
                      </a:rPr>
                      <m:t> </m:t>
                    </m:r>
                  </m:oMath>
                </a14:m>
                <a:endParaRPr lang="en-US" altLang="ru-RU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altLang="ru-RU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ru-RU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ru-RU" b="0" i="1" smtClean="0">
                            <a:latin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ru-RU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ru-RU" dirty="0">
                        <a:latin typeface="Cambria Math"/>
                      </a:rPr>
                      <m:t>·</m:t>
                    </m:r>
                    <m:r>
                      <a:rPr lang="en-US" altLang="ru-RU" b="0" i="0" dirty="0" smtClean="0">
                        <a:latin typeface="Cambria Math"/>
                      </a:rPr>
                      <m:t>11</m:t>
                    </m:r>
                  </m:oMath>
                </a14:m>
                <a:r>
                  <a:rPr lang="en-US" altLang="ru-RU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22</m:t>
                        </m:r>
                      </m:sup>
                    </m:sSup>
                  </m:oMath>
                </a14:m>
                <a:endParaRPr lang="en-US" altLang="ru-RU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ru-R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altLang="ru-RU" dirty="0" smtClean="0"/>
                  <a:t>Т.к.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ru-RU" b="0" i="1" smtClean="0">
                            <a:latin typeface="Cambria Math"/>
                          </a:rPr>
                          <m:t>22</m:t>
                        </m:r>
                      </m:sup>
                    </m:sSup>
                    <m:r>
                      <a:rPr lang="en-US" altLang="ru-R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ru-RU" dirty="0" smtClean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</a:t>
                </a:r>
                <a:r>
                  <a:rPr lang="en-US" altLang="ru-RU" dirty="0" smtClean="0"/>
                  <a:t> </a:t>
                </a:r>
                <a:r>
                  <a:rPr lang="ru-RU" sz="2800" dirty="0" smtClean="0"/>
                  <a:t>148 939 063 133 000</a:t>
                </a:r>
                <a:r>
                  <a:rPr lang="en-US" sz="2800" dirty="0" smtClean="0"/>
                  <a:t>, </a:t>
                </a:r>
                <a:r>
                  <a:rPr lang="ru-RU" sz="2800" dirty="0" smtClean="0"/>
                  <a:t>то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растениям одуванчика не хватит места на земле.</a:t>
                </a:r>
                <a:endParaRPr lang="ru-RU" altLang="ru-RU" dirty="0" smtClean="0"/>
              </a:p>
            </p:txBody>
          </p:sp>
        </mc:Choice>
        <mc:Fallback xmlns="">
          <p:sp>
            <p:nvSpPr>
              <p:cNvPr id="1843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980728"/>
                <a:ext cx="8362950" cy="5272087"/>
              </a:xfrm>
              <a:blipFill rotWithShape="1">
                <a:blip r:embed="rId2"/>
                <a:stretch>
                  <a:fillRect l="-1458" t="-11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643273" cy="23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72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78904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701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1602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600" b="1" u="sng" dirty="0" smtClean="0"/>
              <a:t>Цель: </a:t>
            </a:r>
            <a:r>
              <a:rPr lang="ru-RU" sz="3600" dirty="0" smtClean="0"/>
              <a:t>Изучить алгебраические и геометрические прогрессии на примере </a:t>
            </a:r>
            <a:r>
              <a:rPr lang="ru-RU" sz="3600" smtClean="0"/>
              <a:t>решения практических задач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1033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Задача 1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180528" y="1196752"/>
            <a:ext cx="4038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Турист, поднимаясь в гору, в первый час достиг высоты 800 метров, а в каждый следующий час поднимался на высоту, на 25 метров меньшую, чем в предыдущий.</a:t>
            </a:r>
          </a:p>
          <a:p>
            <a:pPr algn="ctr">
              <a:buNone/>
            </a:pPr>
            <a:r>
              <a:rPr lang="ru-RU" dirty="0" smtClean="0"/>
              <a:t>За сколько часов он достигнет высоты в 5700 метров ?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443253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 стрелкой 12"/>
          <p:cNvCxnSpPr/>
          <p:nvPr/>
        </p:nvCxnSpPr>
        <p:spPr>
          <a:xfrm flipV="1">
            <a:off x="5004048" y="2852936"/>
            <a:ext cx="1584176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Пятно 1 13"/>
          <p:cNvSpPr/>
          <p:nvPr/>
        </p:nvSpPr>
        <p:spPr>
          <a:xfrm>
            <a:off x="6444208" y="2348880"/>
            <a:ext cx="1440160" cy="6480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5700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3491880" y="2996952"/>
            <a:ext cx="9361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92696" y="260648"/>
            <a:ext cx="8229600" cy="1143000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Дано :</a:t>
            </a:r>
          </a:p>
          <a:p>
            <a:pPr>
              <a:buNone/>
            </a:pPr>
            <a:r>
              <a:rPr lang="en-US" dirty="0" smtClean="0"/>
              <a:t>a</a:t>
            </a:r>
            <a:r>
              <a:rPr lang="en-US" sz="1100" dirty="0" smtClean="0"/>
              <a:t>1</a:t>
            </a:r>
            <a:r>
              <a:rPr lang="en-US" sz="2400" dirty="0" smtClean="0"/>
              <a:t>= 800</a:t>
            </a:r>
          </a:p>
          <a:p>
            <a:pPr>
              <a:buNone/>
            </a:pPr>
            <a:r>
              <a:rPr lang="en-US" sz="2400" dirty="0" smtClean="0"/>
              <a:t>d= -25</a:t>
            </a:r>
          </a:p>
          <a:p>
            <a:pPr>
              <a:buNone/>
            </a:pPr>
            <a:r>
              <a:rPr lang="en-US" dirty="0" err="1" smtClean="0"/>
              <a:t>S</a:t>
            </a:r>
            <a:r>
              <a:rPr lang="en-US" sz="1400" dirty="0" err="1" smtClean="0"/>
              <a:t>n</a:t>
            </a:r>
            <a:r>
              <a:rPr lang="en-US" dirty="0" smtClean="0"/>
              <a:t>=</a:t>
            </a:r>
            <a:r>
              <a:rPr lang="en-US" sz="1400" dirty="0" smtClean="0"/>
              <a:t> </a:t>
            </a:r>
            <a:r>
              <a:rPr lang="en-US" sz="2400" dirty="0" smtClean="0"/>
              <a:t>5700</a:t>
            </a:r>
          </a:p>
          <a:p>
            <a:pPr>
              <a:buNone/>
            </a:pPr>
            <a:r>
              <a:rPr lang="ru-RU" dirty="0" smtClean="0"/>
              <a:t>Найти :</a:t>
            </a:r>
          </a:p>
          <a:p>
            <a:pPr>
              <a:buNone/>
            </a:pPr>
            <a:r>
              <a:rPr lang="en-US" dirty="0" smtClean="0"/>
              <a:t>n=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75856" y="1628800"/>
            <a:ext cx="5410944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(1600-(n-1)*25)*n/2=5700</a:t>
            </a:r>
          </a:p>
          <a:p>
            <a:pPr>
              <a:buNone/>
            </a:pPr>
            <a:r>
              <a:rPr lang="en-US" dirty="0" smtClean="0"/>
              <a:t>         n</a:t>
            </a:r>
            <a:r>
              <a:rPr lang="en-US" baseline="44000" dirty="0" smtClean="0"/>
              <a:t>2</a:t>
            </a:r>
            <a:r>
              <a:rPr lang="en-US" dirty="0" smtClean="0"/>
              <a:t>-65n+456=0</a:t>
            </a:r>
          </a:p>
          <a:p>
            <a:pPr>
              <a:buNone/>
            </a:pPr>
            <a:r>
              <a:rPr lang="en-US" dirty="0" smtClean="0"/>
              <a:t>              D=2401</a:t>
            </a:r>
          </a:p>
          <a:p>
            <a:pPr>
              <a:buNone/>
            </a:pPr>
            <a:r>
              <a:rPr lang="en-US" dirty="0" smtClean="0"/>
              <a:t>  n=8                       n=57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Ответ : 8 часов</a:t>
            </a:r>
            <a:endParaRPr lang="ru-RU" dirty="0"/>
          </a:p>
        </p:txBody>
      </p:sp>
      <p:sp>
        <p:nvSpPr>
          <p:cNvPr id="7" name="Выгнутая вправо стрелка 6"/>
          <p:cNvSpPr/>
          <p:nvPr/>
        </p:nvSpPr>
        <p:spPr>
          <a:xfrm flipH="1">
            <a:off x="2987824" y="3212976"/>
            <a:ext cx="504056" cy="1512168"/>
          </a:xfrm>
          <a:prstGeom prst="curvedLeftArrow">
            <a:avLst>
              <a:gd name="adj1" fmla="val 29788"/>
              <a:gd name="adj2" fmla="val 50000"/>
              <a:gd name="adj3" fmla="val 2500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ятно 1 7"/>
          <p:cNvSpPr/>
          <p:nvPr/>
        </p:nvSpPr>
        <p:spPr>
          <a:xfrm>
            <a:off x="6084168" y="2924944"/>
            <a:ext cx="936104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Задача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При хранении бревен строевого леса их укладывают, как показано на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рисунке. Сколько брёвен находится в одной кладке, если в ее основании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положено 12 бревен?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423068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637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2924944"/>
            <a:ext cx="662473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11144" cy="1012974"/>
          </a:xfrm>
        </p:spPr>
        <p:txBody>
          <a:bodyPr/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Составим математическую модель задачи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/>
              <a:t>1, 2, 3, 4,…,12. Это </a:t>
            </a:r>
            <a:r>
              <a:rPr lang="ru-RU" dirty="0" smtClean="0"/>
              <a:t>арифметическая </a:t>
            </a:r>
            <a:r>
              <a:rPr lang="ru-RU" dirty="0"/>
              <a:t>прогрессия, а1=1, d=1,аn=12. Надо найти n. </a:t>
            </a: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а</a:t>
            </a:r>
            <a:r>
              <a:rPr lang="en-US" dirty="0" smtClean="0"/>
              <a:t>n=a1+d(n-1</a:t>
            </a:r>
            <a:r>
              <a:rPr lang="en-US" dirty="0"/>
              <a:t>); 12=1+1(n-1); n=12.</a:t>
            </a:r>
            <a:endParaRPr lang="ru-RU" dirty="0"/>
          </a:p>
          <a:p>
            <a:pPr marL="0" indent="0" algn="ctr">
              <a:buNone/>
            </a:pPr>
            <a:r>
              <a:rPr lang="en-US" dirty="0"/>
              <a:t>Sn=(a1+an)∙n:2; </a:t>
            </a:r>
            <a:r>
              <a:rPr lang="en-US" dirty="0" smtClean="0"/>
              <a:t>S</a:t>
            </a:r>
            <a:r>
              <a:rPr lang="ru-RU" sz="2000" dirty="0" smtClean="0"/>
              <a:t>11</a:t>
            </a:r>
            <a:r>
              <a:rPr lang="en-US" dirty="0" smtClean="0"/>
              <a:t>=(1+1</a:t>
            </a:r>
            <a:r>
              <a:rPr lang="ru-RU" dirty="0" smtClean="0"/>
              <a:t>1</a:t>
            </a:r>
            <a:r>
              <a:rPr lang="en-US" dirty="0" smtClean="0"/>
              <a:t>)</a:t>
            </a:r>
            <a:r>
              <a:rPr lang="en-US" dirty="0"/>
              <a:t>∙12:2; </a:t>
            </a:r>
            <a:r>
              <a:rPr lang="en-US" dirty="0" smtClean="0"/>
              <a:t>Sn=7</a:t>
            </a:r>
            <a:r>
              <a:rPr lang="ru-RU" dirty="0" smtClean="0"/>
              <a:t>2</a:t>
            </a:r>
            <a:r>
              <a:rPr lang="en-US" dirty="0" smtClean="0"/>
              <a:t>.</a:t>
            </a:r>
            <a:endParaRPr lang="ru-RU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Ответ: </a:t>
            </a:r>
            <a:r>
              <a:rPr lang="ru-RU" dirty="0" smtClean="0"/>
              <a:t>в одной </a:t>
            </a:r>
            <a:r>
              <a:rPr lang="ru-RU" dirty="0"/>
              <a:t>кладке находится </a:t>
            </a:r>
            <a:r>
              <a:rPr lang="ru-RU" dirty="0" smtClean="0"/>
              <a:t>72 </a:t>
            </a:r>
            <a:r>
              <a:rPr lang="ru-RU" dirty="0"/>
              <a:t>бревен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9151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b81d47e24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Задача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Улитка </a:t>
            </a:r>
            <a:r>
              <a:rPr lang="ru-RU" b="1" dirty="0"/>
              <a:t>ползет по </a:t>
            </a:r>
            <a:r>
              <a:rPr lang="ru-RU" b="1" dirty="0" smtClean="0"/>
              <a:t>дереву. </a:t>
            </a:r>
          </a:p>
          <a:p>
            <a:pPr marL="0" indent="0" algn="ctr">
              <a:buNone/>
            </a:pPr>
            <a:r>
              <a:rPr lang="ru-RU" b="1" dirty="0" smtClean="0"/>
              <a:t>За </a:t>
            </a:r>
            <a:r>
              <a:rPr lang="ru-RU" b="1" dirty="0"/>
              <a:t>первую минуту она проползла 30 см, а за </a:t>
            </a:r>
            <a:r>
              <a:rPr lang="ru-RU" b="1" dirty="0" smtClean="0"/>
              <a:t>каждую </a:t>
            </a:r>
            <a:r>
              <a:rPr lang="ru-RU" b="1" dirty="0"/>
              <a:t>следующую минуту </a:t>
            </a:r>
            <a:r>
              <a:rPr lang="ru-RU" b="1" dirty="0" smtClean="0"/>
              <a:t>- на </a:t>
            </a:r>
            <a:r>
              <a:rPr lang="ru-RU" b="1" dirty="0"/>
              <a:t>5 см больше, чем за предыдущую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За какое </a:t>
            </a:r>
            <a:r>
              <a:rPr lang="ru-RU" b="1" dirty="0" smtClean="0"/>
              <a:t>время </a:t>
            </a:r>
            <a:r>
              <a:rPr lang="ru-RU" b="1" dirty="0"/>
              <a:t>достигнет улитка вершины дерева длиной 5,25 м, если считать, что </a:t>
            </a:r>
            <a:r>
              <a:rPr lang="ru-RU" b="1" dirty="0" smtClean="0"/>
              <a:t>движение </a:t>
            </a:r>
            <a:r>
              <a:rPr lang="ru-RU" b="1" dirty="0"/>
              <a:t>начато от его основания?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5168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36327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а</a:t>
            </a:r>
            <a:r>
              <a:rPr lang="ru-RU" sz="1400" dirty="0" smtClean="0"/>
              <a:t>1</a:t>
            </a:r>
            <a:r>
              <a:rPr lang="ru-RU" dirty="0" smtClean="0"/>
              <a:t>=30, </a:t>
            </a:r>
            <a:r>
              <a:rPr lang="en-US" dirty="0" smtClean="0"/>
              <a:t>d=5</a:t>
            </a:r>
            <a:r>
              <a:rPr lang="ru-RU" dirty="0" smtClean="0"/>
              <a:t>, </a:t>
            </a:r>
            <a:r>
              <a:rPr lang="en-US" dirty="0" err="1" smtClean="0"/>
              <a:t>S</a:t>
            </a:r>
            <a:r>
              <a:rPr lang="en-US" sz="2000" dirty="0" err="1" smtClean="0"/>
              <a:t>n</a:t>
            </a:r>
            <a:r>
              <a:rPr lang="en-US" dirty="0" smtClean="0"/>
              <a:t>=525</a:t>
            </a:r>
            <a:r>
              <a:rPr lang="ru-RU" dirty="0" smtClean="0"/>
              <a:t>, </a:t>
            </a:r>
            <a:r>
              <a:rPr lang="en-US" dirty="0" smtClean="0"/>
              <a:t>n&gt;0</a:t>
            </a:r>
          </a:p>
          <a:p>
            <a:pPr algn="ctr">
              <a:buNone/>
            </a:pPr>
            <a:r>
              <a:rPr lang="en-US" dirty="0" err="1" smtClean="0"/>
              <a:t>S</a:t>
            </a:r>
            <a:r>
              <a:rPr lang="en-US" sz="1600" dirty="0" err="1" smtClean="0"/>
              <a:t>n</a:t>
            </a:r>
            <a:r>
              <a:rPr lang="en-US" dirty="0" smtClean="0"/>
              <a:t>=(2a</a:t>
            </a:r>
            <a:r>
              <a:rPr lang="en-US" sz="1200" dirty="0" smtClean="0"/>
              <a:t>1</a:t>
            </a:r>
            <a:r>
              <a:rPr lang="en-US" dirty="0" smtClean="0"/>
              <a:t>+d*(n-1))*n/2</a:t>
            </a:r>
          </a:p>
          <a:p>
            <a:pPr algn="ctr">
              <a:buNone/>
            </a:pPr>
            <a:r>
              <a:rPr lang="en-US" dirty="0" smtClean="0"/>
              <a:t>525=(2*30+5*(n-1))*n/2</a:t>
            </a:r>
          </a:p>
          <a:p>
            <a:pPr algn="ctr">
              <a:buNone/>
            </a:pPr>
            <a:r>
              <a:rPr lang="en-US" dirty="0" smtClean="0"/>
              <a:t>1050=(60+5*(n-1))*n</a:t>
            </a:r>
          </a:p>
          <a:p>
            <a:pPr algn="ctr">
              <a:buNone/>
            </a:pPr>
            <a:r>
              <a:rPr lang="en-US" dirty="0" smtClean="0"/>
              <a:t>1050=55*n+5n</a:t>
            </a:r>
            <a:r>
              <a:rPr lang="en-US" baseline="30000" dirty="0" smtClean="0"/>
              <a:t>2</a:t>
            </a:r>
          </a:p>
          <a:p>
            <a:pPr algn="ctr">
              <a:buNone/>
            </a:pPr>
            <a:r>
              <a:rPr lang="en-US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+11n-210=0</a:t>
            </a:r>
          </a:p>
          <a:p>
            <a:pPr algn="ctr">
              <a:buNone/>
            </a:pPr>
            <a:r>
              <a:rPr lang="en-US" dirty="0" smtClean="0"/>
              <a:t>n</a:t>
            </a:r>
            <a:r>
              <a:rPr lang="en-US" sz="1400" dirty="0" smtClean="0"/>
              <a:t>1</a:t>
            </a:r>
            <a:r>
              <a:rPr lang="en-US" dirty="0" smtClean="0"/>
              <a:t>=-21            n</a:t>
            </a:r>
            <a:r>
              <a:rPr lang="en-US" sz="1400" dirty="0" smtClean="0"/>
              <a:t>2</a:t>
            </a:r>
            <a:r>
              <a:rPr lang="en-US" dirty="0" smtClean="0"/>
              <a:t>=10</a:t>
            </a:r>
            <a:endParaRPr lang="ru-RU" dirty="0" smtClean="0"/>
          </a:p>
          <a:p>
            <a:pPr algn="ctr">
              <a:buNone/>
            </a:pPr>
            <a:r>
              <a:rPr lang="en-US" dirty="0" smtClean="0"/>
              <a:t>(n&gt;0)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Ответ: Улитка достигнет вершины за 10 дней.</a:t>
            </a:r>
            <a:endParaRPr lang="ru-RU" dirty="0"/>
          </a:p>
        </p:txBody>
      </p:sp>
      <p:sp>
        <p:nvSpPr>
          <p:cNvPr id="6" name="Пятно 2 5"/>
          <p:cNvSpPr/>
          <p:nvPr/>
        </p:nvSpPr>
        <p:spPr>
          <a:xfrm rot="788975">
            <a:off x="3054860" y="4080001"/>
            <a:ext cx="1378095" cy="74818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83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dirty="0"/>
              <a:t>Индийский царь Шерам позвал к себе изобретателя шахматной игры, </a:t>
            </a:r>
            <a:r>
              <a:rPr lang="ru-RU" dirty="0" smtClean="0"/>
              <a:t>своего подданного </a:t>
            </a:r>
            <a:r>
              <a:rPr lang="ru-RU" dirty="0"/>
              <a:t>Сету, чтобы наградить его за остроумную выдумку. Сета, издеваясь </a:t>
            </a:r>
            <a:r>
              <a:rPr lang="ru-RU" dirty="0" smtClean="0"/>
              <a:t>над </a:t>
            </a:r>
            <a:r>
              <a:rPr lang="ru-RU" dirty="0"/>
              <a:t>царем, потребовал за первую клетку шахматной доски 1 зерно, за вторую </a:t>
            </a:r>
            <a:r>
              <a:rPr lang="ru-RU" dirty="0" smtClean="0"/>
              <a:t>—2 </a:t>
            </a:r>
            <a:r>
              <a:rPr lang="ru-RU" dirty="0"/>
              <a:t>зерна, за третью — 4 зерна и т. д. Обрадованный царь посмеялся над </a:t>
            </a:r>
            <a:r>
              <a:rPr lang="ru-RU" dirty="0" err="1"/>
              <a:t>Сетой</a:t>
            </a:r>
            <a:r>
              <a:rPr lang="ru-RU" dirty="0"/>
              <a:t> и </a:t>
            </a:r>
            <a:r>
              <a:rPr lang="ru-RU" dirty="0" smtClean="0"/>
              <a:t>приказал </a:t>
            </a:r>
            <a:r>
              <a:rPr lang="ru-RU" dirty="0"/>
              <a:t>выдать ему такую «скромную» награду. Стоит ли царю </a:t>
            </a:r>
            <a:r>
              <a:rPr lang="ru-RU" dirty="0" smtClean="0"/>
              <a:t>смеяться</a:t>
            </a:r>
            <a:r>
              <a:rPr lang="en-US" dirty="0" smtClean="0"/>
              <a:t>(</a:t>
            </a:r>
            <a:r>
              <a:rPr lang="ru-RU" dirty="0" smtClean="0"/>
              <a:t>сколько зерна должен царь</a:t>
            </a:r>
            <a:r>
              <a:rPr lang="en-US" dirty="0" smtClean="0"/>
              <a:t>)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27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742</TotalTime>
  <Words>937</Words>
  <Application>Microsoft Office PowerPoint</Application>
  <PresentationFormat>Экран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Equation</vt:lpstr>
      <vt:lpstr>Решение практических задач</vt:lpstr>
      <vt:lpstr>Цель проекта группы</vt:lpstr>
      <vt:lpstr>Задача 1</vt:lpstr>
      <vt:lpstr>Решение</vt:lpstr>
      <vt:lpstr>Задача 2</vt:lpstr>
      <vt:lpstr>Решение</vt:lpstr>
      <vt:lpstr>Задача 3</vt:lpstr>
      <vt:lpstr>Решение</vt:lpstr>
      <vt:lpstr>Задача 4</vt:lpstr>
      <vt:lpstr>Дано и решение</vt:lpstr>
      <vt:lpstr>Задача 5</vt:lpstr>
      <vt:lpstr>Решение</vt:lpstr>
      <vt:lpstr>Задача 6</vt:lpstr>
      <vt:lpstr>Задача 7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практических задач по арифметическим прогрессиям</dc:title>
  <dc:creator>ДЕНИСЕНКО</dc:creator>
  <cp:lastModifiedBy>Татьяна</cp:lastModifiedBy>
  <cp:revision>54</cp:revision>
  <dcterms:created xsi:type="dcterms:W3CDTF">2014-01-26T11:35:47Z</dcterms:created>
  <dcterms:modified xsi:type="dcterms:W3CDTF">2014-03-27T15:53:13Z</dcterms:modified>
</cp:coreProperties>
</file>