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89" r:id="rId3"/>
    <p:sldId id="258" r:id="rId4"/>
    <p:sldId id="269" r:id="rId5"/>
    <p:sldId id="267" r:id="rId6"/>
    <p:sldId id="272" r:id="rId7"/>
    <p:sldId id="273" r:id="rId8"/>
    <p:sldId id="276" r:id="rId9"/>
    <p:sldId id="277" r:id="rId10"/>
    <p:sldId id="268" r:id="rId11"/>
    <p:sldId id="260" r:id="rId12"/>
    <p:sldId id="284" r:id="rId13"/>
    <p:sldId id="286" r:id="rId14"/>
    <p:sldId id="290" r:id="rId15"/>
    <p:sldId id="264" r:id="rId16"/>
    <p:sldId id="280" r:id="rId17"/>
    <p:sldId id="279" r:id="rId18"/>
    <p:sldId id="257" r:id="rId19"/>
    <p:sldId id="266" r:id="rId20"/>
    <p:sldId id="282" r:id="rId21"/>
    <p:sldId id="263" r:id="rId22"/>
    <p:sldId id="262" r:id="rId23"/>
    <p:sldId id="261" r:id="rId24"/>
    <p:sldId id="285" r:id="rId25"/>
    <p:sldId id="283" r:id="rId26"/>
    <p:sldId id="288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980" autoAdjust="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ACD08B-5D9B-4650-A335-9FC14F6C204D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19B04-2FCC-4F88-A5BE-085A37146A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550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19B04-2FCC-4F88-A5BE-085A37146A0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F4AB-F020-462A-AE98-DC5F5C1965AA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B25F-6281-4EB9-9568-07DE1BF0A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F4AB-F020-462A-AE98-DC5F5C1965AA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B25F-6281-4EB9-9568-07DE1BF0A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F4AB-F020-462A-AE98-DC5F5C1965AA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B25F-6281-4EB9-9568-07DE1BF0A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F4AB-F020-462A-AE98-DC5F5C1965AA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B25F-6281-4EB9-9568-07DE1BF0A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F4AB-F020-462A-AE98-DC5F5C1965AA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B25F-6281-4EB9-9568-07DE1BF0A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F4AB-F020-462A-AE98-DC5F5C1965AA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B25F-6281-4EB9-9568-07DE1BF0A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F4AB-F020-462A-AE98-DC5F5C1965AA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B25F-6281-4EB9-9568-07DE1BF0A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F4AB-F020-462A-AE98-DC5F5C1965AA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B25F-6281-4EB9-9568-07DE1BF0A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F4AB-F020-462A-AE98-DC5F5C1965AA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B25F-6281-4EB9-9568-07DE1BF0A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F4AB-F020-462A-AE98-DC5F5C1965AA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B25F-6281-4EB9-9568-07DE1BF0A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F4AB-F020-462A-AE98-DC5F5C1965AA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B25F-6281-4EB9-9568-07DE1BF0A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6F4AB-F020-462A-AE98-DC5F5C1965AA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AB25F-6281-4EB9-9568-07DE1BF0A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8.wmf"/><Relationship Id="rId3" Type="http://schemas.openxmlformats.org/officeDocument/2006/relationships/image" Target="../media/image1.jpeg"/><Relationship Id="rId7" Type="http://schemas.openxmlformats.org/officeDocument/2006/relationships/image" Target="../media/image5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И</a:t>
            </a:r>
            <a:r>
              <a:rPr lang="ru-RU" dirty="0" smtClean="0"/>
              <a:t>стория возникновения прогрессии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4348" y="714356"/>
            <a:ext cx="77153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lumMod val="50000"/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История возникновения понятия прогрессии</a:t>
            </a:r>
            <a:endParaRPr lang="ru-RU" sz="6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2">
                    <a:lumMod val="50000"/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И</a:t>
            </a:r>
            <a:r>
              <a:rPr lang="ru-RU" smtClean="0"/>
              <a:t>стория возникновения прогрессии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6228184" cy="63579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ru-RU" sz="96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96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8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Первые представления об арифметической и геометрической прогрессиях появились у древних народов. </a:t>
            </a:r>
            <a:r>
              <a:rPr lang="ru-RU" sz="5800" dirty="0"/>
              <a:t>Ещё в Древнем Риме диаметры колес в водопроводах были выбраны в соответствии с геометрической </a:t>
            </a:r>
            <a:r>
              <a:rPr lang="ru-RU" sz="5800" dirty="0" smtClean="0"/>
              <a:t>прогрессией. </a:t>
            </a:r>
            <a:r>
              <a:rPr kumimoji="0" lang="ru-RU" sz="58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клинописных вавилонских табличках и египетских папирусах встречаются задачи на прогрессии и указания, как их решать.</a:t>
            </a:r>
            <a:r>
              <a:rPr kumimoji="0" lang="ru-RU" sz="5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58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14290"/>
            <a:ext cx="58438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lumMod val="50000"/>
                      <a:alpha val="60000"/>
                    </a:schemeClr>
                  </a:glow>
                </a:effectLst>
              </a:rPr>
              <a:t>Начальные сведения</a:t>
            </a:r>
            <a:endParaRPr lang="ru-RU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2">
                    <a:lumMod val="50000"/>
                    <a:alpha val="60000"/>
                  </a:schemeClr>
                </a:glow>
              </a:effectLst>
            </a:endParaRPr>
          </a:p>
        </p:txBody>
      </p:sp>
      <p:pic>
        <p:nvPicPr>
          <p:cNvPr id="7" name="Содержимое 3" descr="eb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43844" y="214290"/>
            <a:ext cx="3384376" cy="46186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И</a:t>
            </a:r>
            <a:r>
              <a:rPr lang="ru-RU" smtClean="0"/>
              <a:t>стория возникновения прогрессии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1472" y="142852"/>
            <a:ext cx="8143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lumMod val="50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Задача </a:t>
            </a:r>
            <a:r>
              <a:rPr lang="ru-RU" sz="5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lumMod val="50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Ахмеса</a:t>
            </a:r>
            <a:endParaRPr lang="ru-RU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2">
                    <a:lumMod val="50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0560" y="1428736"/>
            <a:ext cx="900344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err="1" smtClean="0"/>
              <a:t>Ахмес</a:t>
            </a:r>
            <a:r>
              <a:rPr lang="ru-RU" sz="4000" dirty="0" smtClean="0"/>
              <a:t> - египетский </a:t>
            </a:r>
            <a:r>
              <a:rPr lang="ru-RU" sz="4000" dirty="0"/>
              <a:t>жрец и писец, составитель первого дошедшего до нас руководства по арифметике и </a:t>
            </a:r>
            <a:r>
              <a:rPr lang="ru-RU" sz="4000" dirty="0" smtClean="0"/>
              <a:t>геометрии периода </a:t>
            </a:r>
            <a:r>
              <a:rPr lang="ru-RU" sz="4000" dirty="0"/>
              <a:t>Среднего царства, </a:t>
            </a:r>
            <a:r>
              <a:rPr lang="ru-RU" sz="4000" dirty="0" smtClean="0"/>
              <a:t>переписанного около </a:t>
            </a:r>
            <a:r>
              <a:rPr lang="ru-RU" sz="4000" dirty="0"/>
              <a:t>1650 </a:t>
            </a:r>
            <a:r>
              <a:rPr lang="ru-RU" sz="4000" dirty="0" smtClean="0"/>
              <a:t>г. до н.э</a:t>
            </a:r>
            <a:r>
              <a:rPr lang="ru-RU" sz="4000" dirty="0" smtClean="0">
                <a:latin typeface="Arial Narrow" panose="020B0606020202030204" pitchFamily="34" charset="0"/>
              </a:rPr>
              <a:t>.</a:t>
            </a:r>
            <a:endParaRPr lang="ru-RU" sz="40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И</a:t>
            </a:r>
            <a:r>
              <a:rPr lang="ru-RU" smtClean="0"/>
              <a:t>стория возникновения прогрессии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1472" y="142852"/>
            <a:ext cx="8143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lumMod val="50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Решение задачи </a:t>
            </a:r>
            <a:r>
              <a:rPr lang="ru-RU" sz="5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lumMod val="50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Ахмеса</a:t>
            </a:r>
            <a:endParaRPr lang="ru-RU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2">
                    <a:lumMod val="50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0560" y="1255969"/>
            <a:ext cx="900344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Задача</a:t>
            </a:r>
            <a:r>
              <a:rPr lang="ru-RU" sz="2800" dirty="0" smtClean="0"/>
              <a:t>: Раздели  10 мер хлеба на 10 человек, если разность между количеством хлеба у каждого человека и ему предшествующего составляет 1/8 меры.</a:t>
            </a:r>
          </a:p>
          <a:p>
            <a:endParaRPr lang="ru-RU" sz="2800" dirty="0" smtClean="0">
              <a:latin typeface="Arial Narrow" panose="020B0606020202030204" pitchFamily="34" charset="0"/>
            </a:endParaRPr>
          </a:p>
          <a:p>
            <a:r>
              <a:rPr lang="ru-RU" sz="3600" dirty="0" smtClean="0">
                <a:latin typeface="Arial Narrow" panose="020B0606020202030204" pitchFamily="34" charset="0"/>
              </a:rPr>
              <a:t>Дано:</a:t>
            </a:r>
          </a:p>
          <a:p>
            <a:endParaRPr lang="ru-RU" sz="2800" dirty="0" smtClean="0">
              <a:latin typeface="Arial Narrow" panose="020B0606020202030204" pitchFamily="34" charset="0"/>
            </a:endParaRPr>
          </a:p>
          <a:p>
            <a:endParaRPr lang="ru-RU" sz="2800" dirty="0" smtClean="0">
              <a:latin typeface="Arial Narrow" panose="020B0606020202030204" pitchFamily="34" charset="0"/>
            </a:endParaRPr>
          </a:p>
          <a:p>
            <a:endParaRPr lang="ru-RU" sz="2800" dirty="0" smtClean="0">
              <a:latin typeface="Arial Narrow" panose="020B0606020202030204" pitchFamily="34" charset="0"/>
            </a:endParaRPr>
          </a:p>
          <a:p>
            <a:endParaRPr lang="ru-RU" sz="2800" dirty="0" smtClean="0">
              <a:latin typeface="Arial Narrow" panose="020B0606020202030204" pitchFamily="34" charset="0"/>
            </a:endParaRPr>
          </a:p>
          <a:p>
            <a:endParaRPr lang="ru-RU" sz="3600" dirty="0" smtClean="0">
              <a:latin typeface="Arial Narrow" panose="020B0606020202030204" pitchFamily="34" charset="0"/>
            </a:endParaRPr>
          </a:p>
          <a:p>
            <a:r>
              <a:rPr lang="ru-RU" sz="3600" dirty="0" smtClean="0">
                <a:latin typeface="Arial Narrow" panose="020B0606020202030204" pitchFamily="34" charset="0"/>
              </a:rPr>
              <a:t>Найти:</a:t>
            </a:r>
            <a:endParaRPr lang="ru-RU" sz="3600" dirty="0">
              <a:latin typeface="Arial Narrow" panose="020B0606020202030204" pitchFamily="34" charset="0"/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500166" y="3000371"/>
          <a:ext cx="1790852" cy="350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Формула" r:id="rId4" imgW="558720" imgH="1091880" progId="Equation.3">
                  <p:embed/>
                </p:oleObj>
              </mc:Choice>
              <mc:Fallback>
                <p:oleObj name="Формула" r:id="rId4" imgW="558720" imgH="1091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3000371"/>
                        <a:ext cx="1790852" cy="3500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519101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И</a:t>
            </a:r>
            <a:r>
              <a:rPr lang="ru-RU" smtClean="0"/>
              <a:t>стория возникновения прогрессии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14348" y="357166"/>
            <a:ext cx="79296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lumMod val="50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Решение задачи </a:t>
            </a:r>
            <a:r>
              <a:rPr lang="ru-RU" sz="5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lumMod val="50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Ахмеса</a:t>
            </a:r>
            <a:endParaRPr lang="ru-RU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2">
                    <a:lumMod val="50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2050" name="Object 10"/>
          <p:cNvGraphicFramePr>
            <a:graphicFrameLocks noChangeAspect="1"/>
          </p:cNvGraphicFramePr>
          <p:nvPr/>
        </p:nvGraphicFramePr>
        <p:xfrm>
          <a:off x="428596" y="2928934"/>
          <a:ext cx="3436036" cy="99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Формула" r:id="rId4" imgW="1358640" imgH="393480" progId="Equation.3">
                  <p:embed/>
                </p:oleObj>
              </mc:Choice>
              <mc:Fallback>
                <p:oleObj name="Формула" r:id="rId4" imgW="1358640" imgH="393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2928934"/>
                        <a:ext cx="3436036" cy="995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10"/>
          <p:cNvGraphicFramePr>
            <a:graphicFrameLocks noChangeAspect="1"/>
          </p:cNvGraphicFramePr>
          <p:nvPr/>
        </p:nvGraphicFramePr>
        <p:xfrm>
          <a:off x="4786314" y="1285860"/>
          <a:ext cx="3286148" cy="13088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Формула" r:id="rId6" imgW="1434960" imgH="571320" progId="Equation.3">
                  <p:embed/>
                </p:oleObj>
              </mc:Choice>
              <mc:Fallback>
                <p:oleObj name="Формула" r:id="rId6" imgW="1434960" imgH="5713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4" y="1285860"/>
                        <a:ext cx="3286148" cy="13088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857752" y="2786058"/>
          <a:ext cx="2152656" cy="14258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Формула" r:id="rId8" imgW="863280" imgH="571320" progId="Equation.3">
                  <p:embed/>
                </p:oleObj>
              </mc:Choice>
              <mc:Fallback>
                <p:oleObj name="Формула" r:id="rId8" imgW="863280" imgH="5713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2" y="2786058"/>
                        <a:ext cx="2152656" cy="14258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5237903"/>
              </p:ext>
            </p:extLst>
          </p:nvPr>
        </p:nvGraphicFramePr>
        <p:xfrm>
          <a:off x="4786314" y="4286256"/>
          <a:ext cx="3941762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Формула" r:id="rId10" imgW="1460160" imgH="393480" progId="Equation.3">
                  <p:embed/>
                </p:oleObj>
              </mc:Choice>
              <mc:Fallback>
                <p:oleObj name="Формула" r:id="rId10" imgW="146016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4" y="4286256"/>
                        <a:ext cx="3941762" cy="1062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4786314" y="5500702"/>
          <a:ext cx="2428892" cy="1060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Формула" r:id="rId12" imgW="901440" imgH="393480" progId="Equation.3">
                  <p:embed/>
                </p:oleObj>
              </mc:Choice>
              <mc:Fallback>
                <p:oleObj name="Формула" r:id="rId12" imgW="90144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4" y="5500702"/>
                        <a:ext cx="2428892" cy="10605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57158" y="2714620"/>
            <a:ext cx="3571900" cy="1357322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67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lumMod val="50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Ответ: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980728"/>
                <a:ext cx="8579296" cy="514543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Первому дай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r>
                  <a:rPr lang="ru-RU" dirty="0" smtClean="0"/>
                  <a:t> меры хлеба, </a:t>
                </a:r>
              </a:p>
              <a:p>
                <a:pPr marL="0" indent="0">
                  <a:buNone/>
                </a:pPr>
                <a:r>
                  <a:rPr lang="ru-RU" dirty="0" smtClean="0"/>
                  <a:t>второму дай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16</m:t>
                        </m:r>
                      </m:den>
                    </m:f>
                    <m:r>
                      <a:rPr lang="ru-RU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ru-RU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ru-RU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r>
                  <a:rPr lang="ru-RU" dirty="0" smtClean="0"/>
                  <a:t> меры хлеба,</a:t>
                </a:r>
              </a:p>
              <a:p>
                <a:pPr marL="0" indent="0">
                  <a:buNone/>
                </a:pPr>
                <a:r>
                  <a:rPr lang="ru-RU" dirty="0" smtClean="0"/>
                  <a:t>третьему дай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16</m:t>
                        </m:r>
                      </m:den>
                    </m:f>
                    <m:r>
                      <a:rPr lang="ru-RU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ru-RU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ru-RU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16</m:t>
                        </m:r>
                      </m:den>
                    </m:f>
                    <m:r>
                      <a:rPr lang="ru-RU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dirty="0" smtClean="0"/>
                  <a:t>меры хлеба,</a:t>
                </a:r>
              </a:p>
              <a:p>
                <a:pPr marL="0" indent="0">
                  <a:buNone/>
                </a:pPr>
                <a:r>
                  <a:rPr lang="ru-RU" dirty="0" smtClean="0"/>
                  <a:t>четвертому 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13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r>
                  <a:rPr lang="ru-RU" dirty="0" smtClean="0"/>
                  <a:t> меры хлеба, пятому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r>
                  <a:rPr lang="ru-RU" dirty="0" smtClean="0"/>
                  <a:t> , шестому - 1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r>
                  <a:rPr lang="ru-RU" dirty="0" smtClean="0"/>
                  <a:t>, седьмому - 1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r>
                  <a:rPr lang="ru-RU" dirty="0" smtClean="0"/>
                  <a:t>, восьмому - 1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16</m:t>
                        </m:r>
                      </m:den>
                    </m:f>
                    <m:r>
                      <a:rPr lang="ru-RU" b="0" i="1" smtClean="0">
                        <a:latin typeface="Cambria Math"/>
                      </a:rPr>
                      <m:t>,</m:t>
                    </m:r>
                  </m:oMath>
                </a14:m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девятому - 1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r>
                  <a:rPr lang="ru-RU" dirty="0" smtClean="0"/>
                  <a:t>, десятому - 1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r>
                  <a:rPr lang="ru-RU" dirty="0" smtClean="0"/>
                  <a:t> мер хлеба.</a:t>
                </a:r>
                <a:endParaRPr lang="ru-RU" dirty="0"/>
              </a:p>
            </p:txBody>
          </p:sp>
        </mc:Choice>
        <mc:Fallback xmlns=""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980728"/>
                <a:ext cx="8579296" cy="5145435"/>
              </a:xfrm>
              <a:blipFill rotWithShape="1">
                <a:blip r:embed="rId3"/>
                <a:stretch>
                  <a:fillRect l="-18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938973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И</a:t>
            </a:r>
            <a:r>
              <a:rPr lang="ru-RU" smtClean="0"/>
              <a:t>стория возникновения прогрессии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14414" y="285728"/>
            <a:ext cx="614366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</a:t>
            </a:r>
            <a:r>
              <a:rPr lang="ru-RU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lumMod val="50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Пифагор Самосский</a:t>
            </a:r>
            <a:endParaRPr lang="ru-RU" sz="36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2">
                    <a:lumMod val="50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14282" y="1142984"/>
            <a:ext cx="507209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 </a:t>
            </a:r>
            <a:r>
              <a:rPr lang="en-US" sz="2800" dirty="0" smtClean="0"/>
              <a:t>IV</a:t>
            </a:r>
            <a:r>
              <a:rPr lang="ru-RU" sz="2800" dirty="0" smtClean="0"/>
              <a:t> веке до н.э. рассматривал последовательности, связанные с геометрическими фигурами. Подсчитывая число кружков в треугольниках, квадратах, пятиугольниках, он получал:</a:t>
            </a:r>
          </a:p>
          <a:p>
            <a:r>
              <a:rPr lang="ru-RU" sz="2800" dirty="0" smtClean="0"/>
              <a:t>-Арифметическую последовательность треугольных чисел 1;3;6;10;15</a:t>
            </a:r>
          </a:p>
          <a:p>
            <a:r>
              <a:rPr lang="ru-RU" sz="2800" dirty="0" smtClean="0"/>
              <a:t>-Геометрическую последовательность квадратных чисел 1;4;9;16;25</a:t>
            </a:r>
          </a:p>
          <a:p>
            <a:endParaRPr lang="ru-RU" dirty="0"/>
          </a:p>
        </p:txBody>
      </p:sp>
      <p:pic>
        <p:nvPicPr>
          <p:cNvPr id="14" name="Рисунок 13" descr="Kapitolinischer_Pythagor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57818" y="1428736"/>
            <a:ext cx="3464564" cy="4621991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И</a:t>
            </a:r>
            <a:r>
              <a:rPr lang="ru-RU" smtClean="0"/>
              <a:t>стория возникновения прогрессии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4282" y="1285860"/>
            <a:ext cx="615791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4000" dirty="0" smtClean="0"/>
              <a:t>Индийский астроном и математик </a:t>
            </a:r>
            <a:r>
              <a:rPr lang="ru-RU" sz="4000" dirty="0" err="1" smtClean="0"/>
              <a:t>Ариабхата</a:t>
            </a:r>
            <a:r>
              <a:rPr lang="ru-RU" sz="4000" dirty="0" smtClean="0"/>
              <a:t> (V в.) применял формулы общего члена, суммы n членов арифметической прогрессии.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142852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lumMod val="50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Ариабхата</a:t>
            </a:r>
            <a:endParaRPr lang="ru-RU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2">
                    <a:lumMod val="50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8" y="1357298"/>
            <a:ext cx="2500330" cy="3576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152052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И</a:t>
            </a:r>
            <a:r>
              <a:rPr lang="ru-RU" smtClean="0"/>
              <a:t>стория возникновения прогрессии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14282" y="1214422"/>
            <a:ext cx="5572132" cy="53578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Термин </a:t>
            </a:r>
            <a:r>
              <a:rPr kumimoji="0" lang="ru-RU" sz="2800" i="0" strike="noStrike" kern="1200" cap="none" spc="0" normalizeH="0" baseline="0" noProof="0" dirty="0" smtClean="0">
                <a:ln>
                  <a:noFill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“прогрессия”</a:t>
            </a:r>
            <a:r>
              <a:rPr kumimoji="0" lang="ru-RU" sz="28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был введен римским автором Боэцием (в 6 веке) и понимался в более широком смысле, как бесконечная числовая последовательность. Названия </a:t>
            </a:r>
            <a:r>
              <a:rPr kumimoji="0" lang="ru-RU" sz="2800" i="0" strike="noStrike" kern="1200" cap="none" spc="0" normalizeH="0" baseline="0" noProof="0" dirty="0" smtClean="0">
                <a:ln>
                  <a:noFill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“арифметическая” </a:t>
            </a:r>
            <a:r>
              <a:rPr kumimoji="0" lang="ru-RU" sz="28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 </a:t>
            </a:r>
            <a:r>
              <a:rPr kumimoji="0" lang="ru-RU" sz="2800" i="0" strike="noStrike" kern="1200" cap="none" spc="0" normalizeH="0" baseline="0" noProof="0" dirty="0" smtClean="0">
                <a:ln>
                  <a:noFill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“геометрическая” </a:t>
            </a:r>
            <a:r>
              <a:rPr kumimoji="0" lang="ru-RU" sz="28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были перенесены из теории непрерывных пропорций, которыми занимались древние греки.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4678" y="214290"/>
            <a:ext cx="22974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lumMod val="50000"/>
                      <a:alpha val="60000"/>
                    </a:schemeClr>
                  </a:glow>
                </a:effectLst>
              </a:rPr>
              <a:t>Боэций </a:t>
            </a:r>
            <a:endParaRPr lang="ru-RU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2">
                    <a:lumMod val="50000"/>
                    <a:alpha val="60000"/>
                  </a:schemeClr>
                </a:glow>
              </a:effectLst>
            </a:endParaRPr>
          </a:p>
        </p:txBody>
      </p:sp>
      <p:pic>
        <p:nvPicPr>
          <p:cNvPr id="7" name="Содержимое 3" descr="boeci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86414" y="1142985"/>
            <a:ext cx="3357586" cy="32221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178685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И</a:t>
            </a:r>
            <a:r>
              <a:rPr lang="ru-RU" smtClean="0"/>
              <a:t>стория возникновения прогрессии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28604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lumMod val="50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Леонардо Пизанский (Фибоначчи)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7158" y="1500174"/>
            <a:ext cx="50006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2800" dirty="0"/>
              <a:t>Правило для нахождения суммы членов произвольной арифметической прогрессии </a:t>
            </a:r>
            <a:r>
              <a:rPr lang="ru-RU" sz="2800" dirty="0" smtClean="0"/>
              <a:t>также встречается </a:t>
            </a:r>
            <a:r>
              <a:rPr lang="ru-RU" sz="2800" dirty="0"/>
              <a:t>в сочинении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«Книга абака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sz="2800" dirty="0" smtClean="0"/>
              <a:t>итальянского </a:t>
            </a:r>
            <a:r>
              <a:rPr lang="ru-RU" sz="2800" dirty="0"/>
              <a:t>математика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Леонардо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Пизанского.</a:t>
            </a:r>
            <a:endParaRPr lang="ru-RU" sz="2800" dirty="0"/>
          </a:p>
        </p:txBody>
      </p:sp>
      <p:pic>
        <p:nvPicPr>
          <p:cNvPr id="8" name="Рисунок 7" descr="Fibonacci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2132" y="1315666"/>
            <a:ext cx="3213334" cy="4226667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И</a:t>
            </a:r>
            <a:r>
              <a:rPr lang="ru-RU" smtClean="0"/>
              <a:t>стория возникновения прогрессии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4282" y="1500174"/>
            <a:ext cx="878687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Наиболее известной из сформулированных Фибоначчи задач является </a:t>
            </a:r>
          </a:p>
          <a:p>
            <a:pPr algn="ctr"/>
            <a:endParaRPr lang="ru-RU" sz="3600" dirty="0" smtClean="0"/>
          </a:p>
          <a:p>
            <a:pPr algn="ctr"/>
            <a:r>
              <a:rPr lang="ru-RU" sz="3600" b="1" i="1" dirty="0" smtClean="0"/>
              <a:t>"задача о размножении кроликов"</a:t>
            </a:r>
            <a:r>
              <a:rPr lang="ru-RU" sz="3600" dirty="0" smtClean="0"/>
              <a:t>, </a:t>
            </a:r>
          </a:p>
          <a:p>
            <a:pPr algn="ctr"/>
            <a:endParaRPr lang="ru-RU" sz="3600" dirty="0" smtClean="0"/>
          </a:p>
          <a:p>
            <a:pPr algn="ctr"/>
            <a:r>
              <a:rPr lang="ru-RU" sz="3600" dirty="0" smtClean="0"/>
              <a:t>которая привела к открытию числовой последовательности именуемой</a:t>
            </a:r>
          </a:p>
          <a:p>
            <a:pPr algn="ctr"/>
            <a:r>
              <a:rPr lang="ru-RU" sz="3600" dirty="0" smtClean="0"/>
              <a:t>"рядом Фибоначчи".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И</a:t>
            </a:r>
            <a:r>
              <a:rPr lang="ru-RU" smtClean="0"/>
              <a:t>стория возникновения прогрессии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86050" y="428604"/>
            <a:ext cx="40684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lumMod val="50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Команда</a:t>
            </a:r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lumMod val="50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lumMod val="50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авторов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1357298"/>
            <a:ext cx="635798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Кан Елизавета</a:t>
            </a:r>
          </a:p>
          <a:p>
            <a:r>
              <a:rPr lang="ru-RU" sz="3200" dirty="0" smtClean="0"/>
              <a:t>Матвеева Елизавета</a:t>
            </a:r>
          </a:p>
          <a:p>
            <a:r>
              <a:rPr lang="ru-RU" sz="3200" dirty="0" smtClean="0"/>
              <a:t>Ратанова Елизавета</a:t>
            </a:r>
          </a:p>
          <a:p>
            <a:r>
              <a:rPr lang="ru-RU" sz="3200" dirty="0" smtClean="0"/>
              <a:t>Поляков Алексей</a:t>
            </a:r>
          </a:p>
          <a:p>
            <a:r>
              <a:rPr lang="ru-RU" sz="3200" dirty="0" smtClean="0"/>
              <a:t>Резвякова Алина</a:t>
            </a:r>
          </a:p>
          <a:p>
            <a:r>
              <a:rPr lang="ru-RU" sz="3200" dirty="0" smtClean="0"/>
              <a:t>Седых </a:t>
            </a:r>
            <a:r>
              <a:rPr lang="ru-RU" sz="3200" dirty="0" smtClean="0"/>
              <a:t>Кристина</a:t>
            </a:r>
          </a:p>
          <a:p>
            <a:r>
              <a:rPr lang="ru-RU" sz="3200" dirty="0" err="1" smtClean="0"/>
              <a:t>Быханова</a:t>
            </a:r>
            <a:r>
              <a:rPr lang="ru-RU" sz="3200" dirty="0" smtClean="0"/>
              <a:t> </a:t>
            </a:r>
            <a:r>
              <a:rPr lang="ru-RU" sz="3200" dirty="0" smtClean="0"/>
              <a:t>Анастасия</a:t>
            </a: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302954428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И</a:t>
            </a:r>
            <a:r>
              <a:rPr lang="ru-RU" smtClean="0"/>
              <a:t>стория возникновения прогрессии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500174"/>
            <a:ext cx="495086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dirty="0"/>
              <a:t>Некто поместил пару кроликов в некоем месте, огороженном со всех сторон стеной, чтобы узнать, сколько пар кроликов родится при этом в течении года, если природа кроликов такова, что через месяц пара кроликов производит на свет другую пару, а рождают кролики со второго месяца после своего рождения.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28604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lumMod val="50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Задача о кроликах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0862" y="1659198"/>
            <a:ext cx="4210050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961861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И</a:t>
            </a:r>
            <a:r>
              <a:rPr lang="ru-RU" smtClean="0"/>
              <a:t>стория возникновения прогрессии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86050" y="357166"/>
            <a:ext cx="3311291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lumMod val="50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Никола</a:t>
            </a:r>
            <a:r>
              <a:rPr lang="ru-RU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lumMod val="50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Шюке</a:t>
            </a:r>
          </a:p>
          <a:p>
            <a:endParaRPr lang="ru-RU" dirty="0"/>
          </a:p>
        </p:txBody>
      </p:sp>
      <p:pic>
        <p:nvPicPr>
          <p:cNvPr id="6" name="Рисунок 5" descr="img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57818" y="1285860"/>
            <a:ext cx="3479800" cy="4597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4283" y="1285860"/>
            <a:ext cx="492922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Общее правило для суммирования любой конечной геометрической прогрессии встречается в его книге «Наука о числах», которая была выпущена в свет в 1484 году.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И</a:t>
            </a:r>
            <a:r>
              <a:rPr lang="ru-RU" smtClean="0"/>
              <a:t>стория возникновения прогрессии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14612" y="214290"/>
            <a:ext cx="41800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lumMod val="50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Пьер де Ферма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2">
                    <a:lumMod val="50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Рисунок 5" descr="Pierre_de_Ferma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86380" y="1214422"/>
            <a:ext cx="3571900" cy="47784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4282" y="1142984"/>
            <a:ext cx="51435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Несколькими математиками (среди них был французский математик Пьер де Ферма) в первой половине </a:t>
            </a:r>
            <a:r>
              <a:rPr lang="en-US" sz="3200" dirty="0" smtClean="0"/>
              <a:t>XVII</a:t>
            </a:r>
            <a:r>
              <a:rPr lang="ru-RU" sz="3200" dirty="0" smtClean="0"/>
              <a:t> века. была выведена общая формула для вычисления суммы любой бесконечно убывающей прогрессии.</a:t>
            </a:r>
            <a:endParaRPr lang="ru-RU" sz="32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И</a:t>
            </a:r>
            <a:r>
              <a:rPr lang="ru-RU" smtClean="0"/>
              <a:t>стория возникновения прогрессии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59111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763" y="285727"/>
            <a:ext cx="81394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lumMod val="50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Карл Фридрих </a:t>
            </a:r>
            <a:r>
              <a:rPr lang="ru-RU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lumMod val="50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Гаусс (1777-1855)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500174"/>
            <a:ext cx="564360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ru-RU" sz="2800" dirty="0" smtClean="0"/>
              <a:t>В Германии молодой Карл Гаусс нашел моментально сумму всех натуральных чисел от 1 до 100, будучи ещё учеником начальной школы.</a:t>
            </a:r>
          </a:p>
          <a:p>
            <a:endParaRPr lang="ru-RU" sz="2800" dirty="0" smtClean="0"/>
          </a:p>
          <a:p>
            <a:r>
              <a:rPr lang="ru-RU" sz="2800" dirty="0" smtClean="0"/>
              <a:t>1+2+3+4+…+98+99+100 = (1+100)+(2+99)+(3+98)+…+(50+51)=</a:t>
            </a:r>
          </a:p>
          <a:p>
            <a:r>
              <a:rPr lang="ru-RU" sz="2800" dirty="0" smtClean="0"/>
              <a:t>=101x50 = 5050.</a:t>
            </a:r>
            <a:endParaRPr lang="ru-RU" sz="2800" dirty="0"/>
          </a:p>
        </p:txBody>
      </p:sp>
      <p:pic>
        <p:nvPicPr>
          <p:cNvPr id="7" name="Рисунок 6" descr="Carl_Friedrich_Gaus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80045" y="1269625"/>
            <a:ext cx="3120412" cy="4000528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И</a:t>
            </a:r>
            <a:r>
              <a:rPr lang="ru-RU" smtClean="0"/>
              <a:t>стория возникновения прогрессии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357298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dirty="0" smtClean="0"/>
              <a:t>В конце ХVII - начале ХVIII вв. в Германии для расчета темперированного музыкального строя была применена геометрическая прогрессия.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dirty="0" smtClean="0"/>
              <a:t>Во Франции в 1805 г. размеры типографского шрифта были установлены в соответствии с геометрической прогрессией.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500166" y="428604"/>
            <a:ext cx="56104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lumMod val="50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Прогрессии </a:t>
            </a:r>
            <a:r>
              <a:rPr lang="ru-RU" sz="48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lumMod val="50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жизни</a:t>
            </a:r>
            <a:endParaRPr lang="ru-RU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2">
                    <a:lumMod val="50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119057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И</a:t>
            </a:r>
            <a:r>
              <a:rPr lang="ru-RU" smtClean="0"/>
              <a:t>стория возникновения прогрессии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5720" y="285728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lumMod val="50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Вывод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1357298"/>
            <a:ext cx="828680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Арифметические и геометрические прогрессии были известны еще с давних времен ,но нельзя точно сказать кто первый их открыл. </a:t>
            </a:r>
            <a:br>
              <a:rPr lang="ru-RU" sz="3200" dirty="0" smtClean="0"/>
            </a:br>
            <a:r>
              <a:rPr lang="ru-RU" sz="3200" dirty="0" smtClean="0"/>
              <a:t>Прогрессиями не исчерпывается всё разнообразие числовых последовательностей.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7487647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И</a:t>
            </a:r>
            <a:r>
              <a:rPr lang="ru-RU" smtClean="0"/>
              <a:t>стория возникновения прогрессии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5720" y="285728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lumMod val="50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Источники информации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1214422"/>
            <a:ext cx="4560031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http://ru.wikipedia.org/</a:t>
            </a:r>
            <a:endParaRPr lang="ru-RU" sz="2800" dirty="0" smtClean="0"/>
          </a:p>
          <a:p>
            <a:r>
              <a:rPr lang="en-US" sz="2800" dirty="0" smtClean="0"/>
              <a:t>http://mirurokov.ru/</a:t>
            </a:r>
            <a:endParaRPr lang="ru-RU" sz="2800" dirty="0" smtClean="0"/>
          </a:p>
          <a:p>
            <a:r>
              <a:rPr lang="en-US" sz="2800" dirty="0" smtClean="0"/>
              <a:t>http://nsportal.ru/</a:t>
            </a:r>
            <a:endParaRPr lang="ru-RU" sz="2800" dirty="0" smtClean="0"/>
          </a:p>
          <a:p>
            <a:r>
              <a:rPr lang="en-US" sz="2800" dirty="0" smtClean="0"/>
              <a:t>http://festival.1september.ru/</a:t>
            </a:r>
            <a:endParaRPr lang="ru-RU" sz="2800" dirty="0" smtClean="0"/>
          </a:p>
          <a:p>
            <a:endParaRPr lang="ru-RU" sz="2400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487647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И</a:t>
            </a:r>
            <a:r>
              <a:rPr lang="ru-RU" smtClean="0"/>
              <a:t>стория возникновения прогрессии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596" y="210026"/>
            <a:ext cx="8358246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lumMod val="50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Цель проекта: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600" dirty="0" smtClean="0"/>
              <a:t>Донести до окружающих историю возникновения прогрессии и рассказать для чего она появилась </a:t>
            </a:r>
            <a:endParaRPr lang="ru-RU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lumMod val="50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Вопросы для исследования:</a:t>
            </a:r>
          </a:p>
          <a:p>
            <a:pPr marL="514350" indent="-514350">
              <a:buAutoNum type="arabicParenR"/>
            </a:pPr>
            <a:r>
              <a:rPr lang="ru-RU" sz="3600" dirty="0" smtClean="0"/>
              <a:t>Когда, в связи с какими потребностями, появилось понятие «прогрессии»?</a:t>
            </a:r>
          </a:p>
          <a:p>
            <a:pPr marL="514350" indent="-514350">
              <a:buAutoNum type="arabicParenR"/>
            </a:pPr>
            <a:r>
              <a:rPr lang="ru-RU" sz="3600" dirty="0" smtClean="0"/>
              <a:t>Какие ученые внесли вклад в развитие теории о прогрессиях?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67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lumMod val="50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Гипотеза: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4653449"/>
          </a:xfrm>
        </p:spPr>
        <p:txBody>
          <a:bodyPr>
            <a:noAutofit/>
          </a:bodyPr>
          <a:lstStyle/>
          <a:p>
            <a:r>
              <a:rPr lang="ru-RU" sz="3600" dirty="0" smtClean="0"/>
              <a:t>Первые </a:t>
            </a:r>
            <a:r>
              <a:rPr lang="ru-RU" sz="3600" dirty="0"/>
              <a:t>теоретические сведения, связанные с </a:t>
            </a:r>
            <a:r>
              <a:rPr lang="ru-RU" sz="3600" dirty="0" smtClean="0"/>
              <a:t>понятием прогрессии, </a:t>
            </a:r>
            <a:r>
              <a:rPr lang="ru-RU" sz="3600" dirty="0"/>
              <a:t>появились еще </a:t>
            </a:r>
            <a:r>
              <a:rPr lang="ru-RU" sz="3600" dirty="0" smtClean="0"/>
              <a:t>древности при решении практических задач, например, для подсчета количества товара и денег. </a:t>
            </a:r>
          </a:p>
          <a:p>
            <a:r>
              <a:rPr lang="ru-RU" sz="3600" dirty="0" smtClean="0"/>
              <a:t>В развитие теории прогрессий внесли вклад многие известные учёные.</a:t>
            </a:r>
            <a:endParaRPr lang="ru-RU" sz="3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И</a:t>
            </a:r>
            <a:r>
              <a:rPr lang="ru-RU" smtClean="0"/>
              <a:t>стория возникновения прогрессии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28596" y="214290"/>
            <a:ext cx="8001056" cy="1399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lumMod val="50000"/>
                      <a:alpha val="6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Понятие </a:t>
            </a:r>
            <a:r>
              <a:rPr kumimoji="0" lang="en-US" sz="6000" b="1" i="0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lumMod val="50000"/>
                      <a:alpha val="6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“</a:t>
            </a:r>
            <a:r>
              <a:rPr kumimoji="0" lang="ru-RU" sz="6000" b="1" i="0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lumMod val="50000"/>
                      <a:alpha val="6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прогрессии</a:t>
            </a:r>
            <a:r>
              <a:rPr kumimoji="0" lang="en-US" sz="6000" b="1" i="0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lumMod val="50000"/>
                      <a:alpha val="6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”</a:t>
            </a:r>
            <a:endParaRPr kumimoji="0" lang="ru-RU" sz="6000" b="1" i="0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2">
                    <a:lumMod val="50000"/>
                    <a:alpha val="60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14282" y="1857364"/>
            <a:ext cx="9034818" cy="457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7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ru-RU" sz="65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От латинского progressio – </a:t>
            </a:r>
            <a:r>
              <a:rPr kumimoji="0" lang="en-US" sz="65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ndalus" pitchFamily="18" charset="-78"/>
              </a:rPr>
              <a:t>“</a:t>
            </a:r>
            <a:r>
              <a:rPr kumimoji="0" lang="ru-RU" sz="65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ndalus" pitchFamily="18" charset="-78"/>
              </a:rPr>
              <a:t>движение вперёд</a:t>
            </a:r>
            <a:r>
              <a:rPr kumimoji="0" lang="en-US" sz="65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ndalus" pitchFamily="18" charset="-78"/>
              </a:rPr>
              <a:t>,</a:t>
            </a:r>
            <a:r>
              <a:rPr kumimoji="0" lang="ru-RU" sz="65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развитие</a:t>
            </a:r>
            <a:r>
              <a:rPr kumimoji="0" lang="en-US" sz="65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”</a:t>
            </a:r>
            <a:endParaRPr kumimoji="0" lang="ru-RU" sz="65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9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6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В курсе алгебры 9 класса исследуются 2  вида прогрессий– </a:t>
            </a:r>
            <a:r>
              <a:rPr kumimoji="0" lang="ru-RU" sz="6400" b="0" strike="noStrike" kern="1200" cap="none" spc="0" normalizeH="0" baseline="0" noProof="0" dirty="0" smtClean="0">
                <a:ln>
                  <a:noFill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арифметическая и геометрическая прогрессии.</a:t>
            </a:r>
            <a:r>
              <a:rPr kumimoji="0" lang="ru-RU" sz="64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64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4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4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4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4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41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И</a:t>
            </a:r>
            <a:r>
              <a:rPr lang="ru-RU" smtClean="0"/>
              <a:t>стория возникновения прогрессии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-142908" y="1714488"/>
            <a:ext cx="9144000" cy="5661248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Это последовательность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каждый член которой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начиная со второго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равен предыдущему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сложенному с одним и тем же числом.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lvl="0" indent="-384048" algn="ctr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ru-RU" sz="1400" dirty="0"/>
              <a:t> </a:t>
            </a:r>
            <a:r>
              <a:rPr lang="en-US" sz="3600" dirty="0"/>
              <a:t>a</a:t>
            </a:r>
            <a:r>
              <a:rPr lang="en-US" sz="1100" b="1" dirty="0"/>
              <a:t>1</a:t>
            </a:r>
            <a:r>
              <a:rPr lang="en-US" sz="3200" dirty="0"/>
              <a:t>, </a:t>
            </a:r>
            <a:r>
              <a:rPr lang="en-US" sz="3600" dirty="0"/>
              <a:t>a</a:t>
            </a:r>
            <a:r>
              <a:rPr lang="en-US" sz="1100" b="1" dirty="0"/>
              <a:t>1</a:t>
            </a:r>
            <a:r>
              <a:rPr lang="en-US" sz="3200" dirty="0"/>
              <a:t>+</a:t>
            </a:r>
            <a:r>
              <a:rPr lang="en-US" sz="3600" dirty="0"/>
              <a:t>d</a:t>
            </a:r>
            <a:r>
              <a:rPr lang="en-US" sz="3200" dirty="0"/>
              <a:t>, </a:t>
            </a:r>
            <a:r>
              <a:rPr lang="en-US" sz="3600" dirty="0"/>
              <a:t>a</a:t>
            </a:r>
            <a:r>
              <a:rPr lang="en-US" sz="1100" b="1" dirty="0"/>
              <a:t>1 </a:t>
            </a:r>
            <a:r>
              <a:rPr lang="en-US" sz="3200" dirty="0"/>
              <a:t>+ </a:t>
            </a:r>
            <a:r>
              <a:rPr lang="en-US" sz="2800" dirty="0"/>
              <a:t>2</a:t>
            </a:r>
            <a:r>
              <a:rPr lang="en-US" sz="3600" dirty="0"/>
              <a:t>d</a:t>
            </a:r>
            <a:r>
              <a:rPr lang="en-US" sz="3200" dirty="0"/>
              <a:t>,…, </a:t>
            </a:r>
            <a:r>
              <a:rPr lang="en-US" sz="3600" dirty="0"/>
              <a:t>a</a:t>
            </a:r>
            <a:r>
              <a:rPr lang="en-US" sz="1100" b="1" dirty="0"/>
              <a:t>1</a:t>
            </a:r>
            <a:r>
              <a:rPr lang="en-US" sz="3200" dirty="0"/>
              <a:t>+(n-1)d,…</a:t>
            </a:r>
            <a:r>
              <a:rPr kumimoji="0" lang="ru-RU" sz="30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30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</a:t>
            </a:r>
            <a:endParaRPr kumimoji="0" lang="ru-RU" sz="3000" b="0" i="1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0100" y="357166"/>
            <a:ext cx="78984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lumMod val="50000"/>
                      <a:alpha val="60000"/>
                    </a:schemeClr>
                  </a:glow>
                </a:effectLst>
              </a:rPr>
              <a:t>Арифметическая прогрессия</a:t>
            </a:r>
            <a:endParaRPr lang="ru-RU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2">
                    <a:lumMod val="50000"/>
                    <a:alpha val="60000"/>
                  </a:schemeClr>
                </a:glo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1500174"/>
            <a:ext cx="39210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Определение: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И</a:t>
            </a:r>
            <a:r>
              <a:rPr lang="ru-RU" smtClean="0"/>
              <a:t>стория возникновения прогрессии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5720" y="642918"/>
            <a:ext cx="8643998" cy="5350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8056" lvl="0" indent="-384048" algn="ctr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en-US" sz="105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/>
            </a:r>
            <a:br>
              <a:rPr lang="en-US" sz="105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ru-RU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lumMod val="50000"/>
                      <a:alpha val="60000"/>
                    </a:schemeClr>
                  </a:glow>
                </a:effectLst>
              </a:rPr>
              <a:t>Примеры:</a:t>
            </a:r>
            <a:endParaRPr lang="ru-RU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2">
                    <a:lumMod val="50000"/>
                    <a:alpha val="60000"/>
                  </a:schemeClr>
                </a:glow>
              </a:effectLst>
            </a:endParaRPr>
          </a:p>
          <a:p>
            <a:pPr marL="64008" lvl="0" algn="ctr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ru-RU" sz="2000" dirty="0" smtClean="0"/>
              <a:t> </a:t>
            </a:r>
            <a:r>
              <a:rPr lang="ru-RU" sz="3600" dirty="0" smtClean="0"/>
              <a:t>Натуральный ряд </a:t>
            </a:r>
            <a:r>
              <a:rPr lang="en-US" sz="3600" dirty="0" smtClean="0"/>
              <a:t>1,2,3,4,5,… - </a:t>
            </a:r>
            <a:r>
              <a:rPr lang="ru-RU" sz="3600" dirty="0" smtClean="0"/>
              <a:t>это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ru-RU" sz="3600" dirty="0" smtClean="0"/>
              <a:t>арифметическая</a:t>
            </a:r>
            <a:r>
              <a:rPr lang="en-US" sz="3600" dirty="0" smtClean="0"/>
              <a:t> </a:t>
            </a:r>
            <a:r>
              <a:rPr lang="ru-RU" sz="3600" dirty="0" smtClean="0"/>
              <a:t>прогрессия</a:t>
            </a:r>
            <a:r>
              <a:rPr lang="en-US" sz="3600" dirty="0" smtClean="0"/>
              <a:t>,</a:t>
            </a:r>
            <a:r>
              <a:rPr lang="ru-RU" sz="3600" dirty="0" smtClean="0"/>
              <a:t> в которой первый член</a:t>
            </a:r>
            <a:r>
              <a:rPr lang="ru-RU" sz="3200" dirty="0" smtClean="0"/>
              <a:t> </a:t>
            </a:r>
            <a:r>
              <a:rPr lang="en-US" sz="3600" dirty="0" smtClean="0"/>
              <a:t>a</a:t>
            </a:r>
            <a:r>
              <a:rPr lang="en-US" sz="1200" b="1" dirty="0" smtClean="0"/>
              <a:t>1 </a:t>
            </a:r>
            <a:r>
              <a:rPr lang="en-US" sz="2800" dirty="0" smtClean="0"/>
              <a:t>= 1</a:t>
            </a:r>
            <a:r>
              <a:rPr lang="en-US" sz="3600" dirty="0" smtClean="0"/>
              <a:t>,</a:t>
            </a:r>
            <a:r>
              <a:rPr lang="ru-RU" sz="3600" dirty="0" smtClean="0"/>
              <a:t> а разность </a:t>
            </a:r>
            <a:r>
              <a:rPr lang="en-US" sz="3600" dirty="0" smtClean="0"/>
              <a:t>d = 1</a:t>
            </a:r>
            <a:r>
              <a:rPr lang="en-US" sz="2400" dirty="0" smtClean="0"/>
              <a:t>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en-US" sz="3600" dirty="0" smtClean="0"/>
              <a:t>1, -1,-3,-5,-7 – </a:t>
            </a:r>
            <a:r>
              <a:rPr lang="ru-RU" sz="3600" dirty="0" smtClean="0"/>
              <a:t>первые 5 членов арифметической прогрессии</a:t>
            </a:r>
            <a:r>
              <a:rPr lang="en-US" sz="3600" dirty="0" smtClean="0"/>
              <a:t>,</a:t>
            </a:r>
            <a:r>
              <a:rPr lang="ru-RU" sz="3600" dirty="0" smtClean="0"/>
              <a:t> в которой    </a:t>
            </a:r>
            <a:r>
              <a:rPr lang="en-US" sz="3600" dirty="0" smtClean="0"/>
              <a:t>a</a:t>
            </a:r>
            <a:r>
              <a:rPr lang="en-US" b="1" dirty="0" smtClean="0"/>
              <a:t>1 </a:t>
            </a:r>
            <a:r>
              <a:rPr lang="en-US" sz="2800" b="1" dirty="0" smtClean="0"/>
              <a:t>= </a:t>
            </a:r>
            <a:r>
              <a:rPr lang="en-US" sz="2800" dirty="0" smtClean="0"/>
              <a:t> 1 </a:t>
            </a:r>
            <a:r>
              <a:rPr lang="ru-RU" sz="2800" dirty="0" smtClean="0"/>
              <a:t>и </a:t>
            </a:r>
            <a:r>
              <a:rPr lang="en-US" sz="3200" dirty="0" smtClean="0"/>
              <a:t>d</a:t>
            </a:r>
            <a:r>
              <a:rPr lang="en-US" sz="2800" dirty="0" smtClean="0"/>
              <a:t> = -2.</a:t>
            </a:r>
            <a:r>
              <a:rPr lang="en-US" i="1" u="sng" dirty="0" smtClean="0"/>
              <a:t/>
            </a:r>
            <a:br>
              <a:rPr lang="en-US" i="1" u="sng" dirty="0" smtClean="0"/>
            </a:br>
            <a:endParaRPr lang="ru-RU" sz="3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И</a:t>
            </a:r>
            <a:r>
              <a:rPr lang="ru-RU" smtClean="0"/>
              <a:t>стория возникновения прогрессии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0" y="1857364"/>
            <a:ext cx="9144000" cy="5661248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30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30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</a:t>
            </a:r>
            <a:endParaRPr kumimoji="0" lang="ru-RU" sz="3000" b="0" i="1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0100" y="214290"/>
            <a:ext cx="76228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lumMod val="50000"/>
                      <a:alpha val="60000"/>
                    </a:schemeClr>
                  </a:glow>
                </a:effectLst>
              </a:rPr>
              <a:t>Геометрическая прогрессия</a:t>
            </a:r>
            <a:endParaRPr lang="ru-RU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2">
                    <a:lumMod val="50000"/>
                    <a:alpha val="60000"/>
                  </a:schemeClr>
                </a:glo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1285860"/>
            <a:ext cx="39210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Определение: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250" y="2357430"/>
            <a:ext cx="89297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Это такая последовательность отличных от нуля чисел, которая получается в результате умножения каждого последующего члена на одно и то же число, не равное нулю.</a:t>
            </a:r>
            <a:endParaRPr lang="ru-RU" sz="3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И</a:t>
            </a:r>
            <a:r>
              <a:rPr lang="ru-RU" smtClean="0"/>
              <a:t>стория возникновения прогрессии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42908" y="1071546"/>
            <a:ext cx="8643998" cy="807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8056" lvl="0" indent="-384048" algn="ctr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en-US" sz="105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/>
            </a:r>
            <a:br>
              <a:rPr lang="en-US" sz="105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500430" y="142852"/>
            <a:ext cx="21467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lumMod val="50000"/>
                      <a:alpha val="60000"/>
                    </a:schemeClr>
                  </a:glow>
                </a:effectLst>
              </a:rPr>
              <a:t>Пример</a:t>
            </a:r>
            <a:endParaRPr lang="ru-RU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2">
                    <a:lumMod val="50000"/>
                    <a:alpha val="60000"/>
                  </a:schemeClr>
                </a:glo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10" y="1142984"/>
            <a:ext cx="8001056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008" indent="0" algn="ctr">
              <a:buNone/>
            </a:pPr>
            <a:r>
              <a:rPr lang="ru-RU" sz="3200" dirty="0" smtClean="0"/>
              <a:t>2, 6, 18, 54, 162.</a:t>
            </a:r>
          </a:p>
          <a:p>
            <a:pPr marL="64008" indent="0">
              <a:buNone/>
            </a:pPr>
            <a:r>
              <a:rPr lang="ru-RU" sz="3600" dirty="0" smtClean="0"/>
              <a:t>Здесь каждый член после первого в 3 раза больше предыдущего. То есть каждый последующий член является результатом умножения предыдущего члена на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r>
              <a:rPr lang="ru-RU" sz="3600" dirty="0" smtClean="0"/>
              <a:t>:</a:t>
            </a:r>
          </a:p>
          <a:p>
            <a:pPr marL="64008" indent="0" algn="ctr">
              <a:buNone/>
            </a:pPr>
            <a:r>
              <a:rPr lang="ru-RU" sz="3200" dirty="0" smtClean="0"/>
              <a:t> 2 ·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r>
              <a:rPr lang="ru-RU" sz="3200" dirty="0" smtClean="0"/>
              <a:t> = 6</a:t>
            </a:r>
          </a:p>
          <a:p>
            <a:pPr marL="64008" indent="0" algn="ctr">
              <a:buNone/>
            </a:pPr>
            <a:r>
              <a:rPr lang="ru-RU" sz="3200" dirty="0" smtClean="0"/>
              <a:t>   6 ·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>= 18</a:t>
            </a:r>
          </a:p>
          <a:p>
            <a:pPr marL="64008" indent="0" algn="ctr">
              <a:buNone/>
            </a:pPr>
            <a:r>
              <a:rPr lang="ru-RU" sz="3200" dirty="0" smtClean="0"/>
              <a:t> 18 ·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r>
              <a:rPr lang="ru-RU" sz="3200" dirty="0" smtClean="0"/>
              <a:t> = 54</a:t>
            </a:r>
          </a:p>
          <a:p>
            <a:pPr marL="64008" indent="0" algn="ctr">
              <a:buNone/>
            </a:pPr>
            <a:r>
              <a:rPr lang="ru-RU" sz="3200" dirty="0" smtClean="0"/>
              <a:t>    54 ·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r>
              <a:rPr lang="ru-RU" sz="3200" dirty="0" smtClean="0"/>
              <a:t> = 162.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826</Words>
  <Application>Microsoft Office PowerPoint</Application>
  <PresentationFormat>Экран (4:3)</PresentationFormat>
  <Paragraphs>126</Paragraphs>
  <Slides>26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Тема Office</vt:lpstr>
      <vt:lpstr>Формула</vt:lpstr>
      <vt:lpstr>История возникновения прогрессии</vt:lpstr>
      <vt:lpstr>История возникновения прогрессии</vt:lpstr>
      <vt:lpstr>История возникновения прогрессии</vt:lpstr>
      <vt:lpstr> Гипотеза: </vt:lpstr>
      <vt:lpstr>История возникновения прогрессии</vt:lpstr>
      <vt:lpstr>История возникновения прогрессии</vt:lpstr>
      <vt:lpstr>История возникновения прогрессии</vt:lpstr>
      <vt:lpstr>История возникновения прогрессии</vt:lpstr>
      <vt:lpstr>История возникновения прогрессии</vt:lpstr>
      <vt:lpstr>История возникновения прогрессии</vt:lpstr>
      <vt:lpstr>История возникновения прогрессии</vt:lpstr>
      <vt:lpstr>История возникновения прогрессии</vt:lpstr>
      <vt:lpstr>История возникновения прогрессии</vt:lpstr>
      <vt:lpstr> Ответ: </vt:lpstr>
      <vt:lpstr>История возникновения прогрессии</vt:lpstr>
      <vt:lpstr>История возникновения прогрессии</vt:lpstr>
      <vt:lpstr>История возникновения прогрессии</vt:lpstr>
      <vt:lpstr>История возникновения прогрессии</vt:lpstr>
      <vt:lpstr>История возникновения прогрессии</vt:lpstr>
      <vt:lpstr>История возникновения прогрессии</vt:lpstr>
      <vt:lpstr>История возникновения прогрессии</vt:lpstr>
      <vt:lpstr>История возникновения прогрессии</vt:lpstr>
      <vt:lpstr>История возникновения прогрессии</vt:lpstr>
      <vt:lpstr>История возникновения прогрессии</vt:lpstr>
      <vt:lpstr>История возникновения прогрессии</vt:lpstr>
      <vt:lpstr>История возникновения прогрессии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возникновения прогрессии</dc:title>
  <dc:creator>Отец</dc:creator>
  <cp:lastModifiedBy>Татьяна</cp:lastModifiedBy>
  <cp:revision>64</cp:revision>
  <dcterms:created xsi:type="dcterms:W3CDTF">2014-01-29T17:06:24Z</dcterms:created>
  <dcterms:modified xsi:type="dcterms:W3CDTF">2014-03-27T12:30:30Z</dcterms:modified>
</cp:coreProperties>
</file>