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CC00"/>
    <a:srgbClr val="660033"/>
    <a:srgbClr val="3366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435D58F-8FA7-4B25-9535-10104DA1977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9EFFA5F-437C-4974-BAEC-4CC09291AD7A}"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857A2CF-A890-4314-8F88-67C56C96D81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4015F3A-6F10-4F7D-A6DE-B7CF7752A81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FD762EC-1C05-4BB4-854E-0527683A0D8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6478BB9-7C34-4C9E-826A-CC1214EB8381}"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B28B299-5573-4526-8F5D-449786E01A74}"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8BA9258-92C6-4DF4-AA30-946CC01BD65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0985151-B54E-4832-83EB-DC4D751478D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E50FBE9-91C2-42D2-8097-CE6F0647A6A2}"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097C36B-7BD4-4EDF-9910-8BA88AB0A6E5}"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1282BF-30A8-4563-B4FD-4552EF51755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1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wanfinish"/>
          <p:cNvPicPr>
            <a:picLocks noChangeAspect="1" noChangeArrowheads="1"/>
          </p:cNvPicPr>
          <p:nvPr/>
        </p:nvPicPr>
        <p:blipFill>
          <a:blip r:embed="rId2" cstate="print"/>
          <a:srcRect/>
          <a:stretch>
            <a:fillRect/>
          </a:stretch>
        </p:blipFill>
        <p:spPr bwMode="auto">
          <a:xfrm>
            <a:off x="3720966" y="142852"/>
            <a:ext cx="5423034" cy="5524517"/>
          </a:xfrm>
          <a:prstGeom prst="rect">
            <a:avLst/>
          </a:prstGeom>
          <a:noFill/>
        </p:spPr>
      </p:pic>
      <p:sp>
        <p:nvSpPr>
          <p:cNvPr id="2053" name="WordArt 5"/>
          <p:cNvSpPr>
            <a:spLocks noChangeArrowheads="1" noChangeShapeType="1" noTextEdit="1"/>
          </p:cNvSpPr>
          <p:nvPr/>
        </p:nvSpPr>
        <p:spPr bwMode="auto">
          <a:xfrm>
            <a:off x="785786" y="0"/>
            <a:ext cx="4895850" cy="1290638"/>
          </a:xfrm>
          <a:prstGeom prst="rect">
            <a:avLst/>
          </a:prstGeom>
        </p:spPr>
        <p:txBody>
          <a:bodyPr wrap="none" fromWordArt="1">
            <a:prstTxWarp prst="textWave2">
              <a:avLst>
                <a:gd name="adj1" fmla="val 13005"/>
                <a:gd name="adj2" fmla="val 0"/>
              </a:avLst>
            </a:prstTxWarp>
          </a:bodyPr>
          <a:lstStyle/>
          <a:p>
            <a:pPr algn="ctr"/>
            <a:r>
              <a:rPr lang="ru-RU" sz="3600" kern="10" dirty="0">
                <a:ln w="19050">
                  <a:solidFill>
                    <a:srgbClr val="99CCFF"/>
                  </a:solidFill>
                  <a:round/>
                  <a:headEnd/>
                  <a:tailEnd/>
                </a:ln>
                <a:solidFill>
                  <a:srgbClr val="0066CC"/>
                </a:solidFill>
                <a:effectLst>
                  <a:outerShdw dist="35921" dir="2700000" algn="ctr" rotWithShape="0">
                    <a:srgbClr val="990000"/>
                  </a:outerShdw>
                </a:effectLst>
                <a:latin typeface="Impact"/>
              </a:rPr>
              <a:t>Лебедь</a:t>
            </a:r>
          </a:p>
        </p:txBody>
      </p:sp>
      <p:sp>
        <p:nvSpPr>
          <p:cNvPr id="8" name="Прямоугольник 7"/>
          <p:cNvSpPr/>
          <p:nvPr/>
        </p:nvSpPr>
        <p:spPr>
          <a:xfrm>
            <a:off x="500034" y="1643050"/>
            <a:ext cx="3214710" cy="2062103"/>
          </a:xfrm>
          <a:prstGeom prst="rect">
            <a:avLst/>
          </a:prstGeom>
        </p:spPr>
        <p:txBody>
          <a:bodyPr wrap="square">
            <a:spAutoFit/>
          </a:bodyPr>
          <a:lstStyle/>
          <a:p>
            <a:r>
              <a:rPr lang="ru-RU" sz="3200" dirty="0" smtClean="0"/>
              <a:t>поэтапное изготовление </a:t>
            </a:r>
          </a:p>
          <a:p>
            <a:r>
              <a:rPr lang="ru-RU" sz="3200" dirty="0" smtClean="0"/>
              <a:t>лебедя из бумаги</a:t>
            </a:r>
            <a:endParaRPr lang="ru-RU" sz="3200" dirty="0"/>
          </a:p>
        </p:txBody>
      </p:sp>
      <p:sp>
        <p:nvSpPr>
          <p:cNvPr id="9" name="Багетная рамка 8"/>
          <p:cNvSpPr/>
          <p:nvPr/>
        </p:nvSpPr>
        <p:spPr>
          <a:xfrm>
            <a:off x="3357554" y="6357958"/>
            <a:ext cx="3000396" cy="500042"/>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Prezentacii.com</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0"/>
            <a:ext cx="7772400" cy="1916113"/>
          </a:xfrm>
        </p:spPr>
        <p:txBody>
          <a:bodyPr/>
          <a:lstStyle/>
          <a:p>
            <a:r>
              <a:rPr lang="ru-RU" b="1">
                <a:solidFill>
                  <a:srgbClr val="009900"/>
                </a:solidFill>
                <a:latin typeface="Estrangelo Edessa" pitchFamily="66"/>
              </a:rPr>
              <a:t>8. Аналогичным образом делаем лебедю хвост</a:t>
            </a:r>
          </a:p>
        </p:txBody>
      </p:sp>
      <p:pic>
        <p:nvPicPr>
          <p:cNvPr id="11268" name="Picture 4" descr="swanbody14"/>
          <p:cNvPicPr>
            <a:picLocks noChangeAspect="1" noChangeArrowheads="1"/>
          </p:cNvPicPr>
          <p:nvPr/>
        </p:nvPicPr>
        <p:blipFill>
          <a:blip r:embed="rId2" cstate="print"/>
          <a:srcRect/>
          <a:stretch>
            <a:fillRect/>
          </a:stretch>
        </p:blipFill>
        <p:spPr bwMode="auto">
          <a:xfrm>
            <a:off x="2916238" y="2789238"/>
            <a:ext cx="3455987" cy="33829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0" y="0"/>
            <a:ext cx="9144000" cy="2133600"/>
          </a:xfrm>
        </p:spPr>
        <p:txBody>
          <a:bodyPr/>
          <a:lstStyle/>
          <a:p>
            <a:r>
              <a:rPr lang="ru-RU" sz="2800" b="1">
                <a:solidFill>
                  <a:srgbClr val="009900"/>
                </a:solidFill>
                <a:latin typeface="Estrangelo Edessa" pitchFamily="66"/>
              </a:rPr>
              <a:t>9. Элементы для шеи складываем по-другому: вставляем два уголка одного модуля в кармашки другого. Соединяем модули, придавая им попутно желаемый изгиб</a:t>
            </a:r>
          </a:p>
        </p:txBody>
      </p:sp>
      <p:pic>
        <p:nvPicPr>
          <p:cNvPr id="12292" name="Picture 4" descr="swanbody15"/>
          <p:cNvPicPr>
            <a:picLocks noChangeAspect="1" noChangeArrowheads="1"/>
          </p:cNvPicPr>
          <p:nvPr/>
        </p:nvPicPr>
        <p:blipFill>
          <a:blip r:embed="rId2" cstate="print"/>
          <a:srcRect/>
          <a:stretch>
            <a:fillRect/>
          </a:stretch>
        </p:blipFill>
        <p:spPr bwMode="auto">
          <a:xfrm>
            <a:off x="0" y="2276475"/>
            <a:ext cx="3708400" cy="2163763"/>
          </a:xfrm>
          <a:prstGeom prst="rect">
            <a:avLst/>
          </a:prstGeom>
          <a:noFill/>
        </p:spPr>
      </p:pic>
      <p:pic>
        <p:nvPicPr>
          <p:cNvPr id="12293" name="Picture 5" descr="swanbody16"/>
          <p:cNvPicPr>
            <a:picLocks noChangeAspect="1" noChangeArrowheads="1"/>
          </p:cNvPicPr>
          <p:nvPr/>
        </p:nvPicPr>
        <p:blipFill>
          <a:blip r:embed="rId3" cstate="print"/>
          <a:srcRect/>
          <a:stretch>
            <a:fillRect/>
          </a:stretch>
        </p:blipFill>
        <p:spPr bwMode="auto">
          <a:xfrm rot="3021756">
            <a:off x="5580063" y="2565400"/>
            <a:ext cx="3563937" cy="2049463"/>
          </a:xfrm>
          <a:prstGeom prst="rect">
            <a:avLst/>
          </a:prstGeom>
          <a:noFill/>
        </p:spPr>
      </p:pic>
      <p:pic>
        <p:nvPicPr>
          <p:cNvPr id="12294" name="Picture 6" descr="swanbody17"/>
          <p:cNvPicPr>
            <a:picLocks noChangeAspect="1" noChangeArrowheads="1"/>
          </p:cNvPicPr>
          <p:nvPr/>
        </p:nvPicPr>
        <p:blipFill>
          <a:blip r:embed="rId4" cstate="print"/>
          <a:srcRect/>
          <a:stretch>
            <a:fillRect/>
          </a:stretch>
        </p:blipFill>
        <p:spPr bwMode="auto">
          <a:xfrm>
            <a:off x="3419475" y="2636838"/>
            <a:ext cx="1905000" cy="422116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1"/>
          </p:nvPr>
        </p:nvSpPr>
        <p:spPr>
          <a:xfrm>
            <a:off x="395288" y="0"/>
            <a:ext cx="8748712" cy="1700213"/>
          </a:xfrm>
        </p:spPr>
        <p:txBody>
          <a:bodyPr/>
          <a:lstStyle/>
          <a:p>
            <a:r>
              <a:rPr lang="ru-RU" b="1">
                <a:solidFill>
                  <a:srgbClr val="009900"/>
                </a:solidFill>
                <a:latin typeface="Estrangelo Edessa" pitchFamily="66"/>
              </a:rPr>
              <a:t>10. Подставка для лебедя делается из двух колец. Модули соединяются по тому же принципу, что и шея.</a:t>
            </a:r>
          </a:p>
        </p:txBody>
      </p:sp>
      <p:pic>
        <p:nvPicPr>
          <p:cNvPr id="13316" name="Picture 4" descr="swanbody18"/>
          <p:cNvPicPr>
            <a:picLocks noChangeAspect="1" noChangeArrowheads="1"/>
          </p:cNvPicPr>
          <p:nvPr/>
        </p:nvPicPr>
        <p:blipFill>
          <a:blip r:embed="rId2" cstate="print"/>
          <a:srcRect/>
          <a:stretch>
            <a:fillRect/>
          </a:stretch>
        </p:blipFill>
        <p:spPr bwMode="auto">
          <a:xfrm>
            <a:off x="1116013" y="1649413"/>
            <a:ext cx="7559675" cy="38925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4787900" y="0"/>
            <a:ext cx="4356100" cy="5589588"/>
          </a:xfrm>
        </p:spPr>
        <p:txBody>
          <a:bodyPr/>
          <a:lstStyle/>
          <a:p>
            <a:r>
              <a:rPr lang="ru-RU" b="1">
                <a:solidFill>
                  <a:srgbClr val="009900"/>
                </a:solidFill>
                <a:latin typeface="Estrangelo Edessa" pitchFamily="66"/>
              </a:rPr>
              <a:t>11. Лебедь из треугольных модулей готов. Таким же образом можно создавать и другие модели, просто меняя способ соединения модулей между собой</a:t>
            </a:r>
          </a:p>
        </p:txBody>
      </p:sp>
      <p:pic>
        <p:nvPicPr>
          <p:cNvPr id="14340" name="Picture 4" descr="swanfinish"/>
          <p:cNvPicPr>
            <a:picLocks noChangeAspect="1" noChangeArrowheads="1"/>
          </p:cNvPicPr>
          <p:nvPr/>
        </p:nvPicPr>
        <p:blipFill>
          <a:blip r:embed="rId2" cstate="print"/>
          <a:srcRect/>
          <a:stretch>
            <a:fillRect/>
          </a:stretch>
        </p:blipFill>
        <p:spPr bwMode="auto">
          <a:xfrm>
            <a:off x="346075" y="692150"/>
            <a:ext cx="3457575" cy="51847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33375"/>
            <a:ext cx="7847013" cy="2016125"/>
          </a:xfrm>
        </p:spPr>
        <p:txBody>
          <a:bodyPr/>
          <a:lstStyle/>
          <a:p>
            <a:r>
              <a:rPr lang="en-US" sz="1800"/>
              <a:t/>
            </a:r>
            <a:br>
              <a:rPr lang="en-US" sz="1800"/>
            </a:br>
            <a:r>
              <a:rPr lang="en-US" sz="1800"/>
              <a:t/>
            </a:r>
            <a:br>
              <a:rPr lang="en-US" sz="1800"/>
            </a:br>
            <a:r>
              <a:rPr lang="en-US" sz="1800"/>
              <a:t/>
            </a:r>
            <a:br>
              <a:rPr lang="en-US" sz="1800"/>
            </a:br>
            <a:r>
              <a:rPr lang="ru-RU" sz="2400" b="1">
                <a:solidFill>
                  <a:srgbClr val="000099"/>
                </a:solidFill>
                <a:effectLst>
                  <a:outerShdw blurRad="38100" dist="38100" dir="2700000" algn="tl">
                    <a:srgbClr val="C0C0C0"/>
                  </a:outerShdw>
                </a:effectLst>
                <a:latin typeface="Georgia" pitchFamily="18" charset="0"/>
              </a:rPr>
              <a:t>Потрясающе красивый и невероятно простой для складывания бумажный лебедь оригами. Сперва придется запастись треугольными модулями, из которых и будет состоять наш лебедь.Всего модулей  необходимо около 500.</a:t>
            </a:r>
            <a:br>
              <a:rPr lang="ru-RU" sz="2400" b="1">
                <a:solidFill>
                  <a:srgbClr val="000099"/>
                </a:solidFill>
                <a:effectLst>
                  <a:outerShdw blurRad="38100" dist="38100" dir="2700000" algn="tl">
                    <a:srgbClr val="C0C0C0"/>
                  </a:outerShdw>
                </a:effectLst>
                <a:latin typeface="Georgia" pitchFamily="18" charset="0"/>
              </a:rPr>
            </a:br>
            <a:r>
              <a:rPr lang="ru-RU" sz="4000"/>
              <a:t/>
            </a:r>
            <a:br>
              <a:rPr lang="ru-RU" sz="4000"/>
            </a:br>
            <a:endParaRPr lang="ru-RU" sz="4000"/>
          </a:p>
        </p:txBody>
      </p:sp>
      <p:sp>
        <p:nvSpPr>
          <p:cNvPr id="3075" name="Rectangle 3"/>
          <p:cNvSpPr>
            <a:spLocks noGrp="1" noChangeArrowheads="1"/>
          </p:cNvSpPr>
          <p:nvPr>
            <p:ph type="subTitle" idx="1"/>
          </p:nvPr>
        </p:nvSpPr>
        <p:spPr>
          <a:xfrm>
            <a:off x="827088" y="2636838"/>
            <a:ext cx="7632700" cy="3001962"/>
          </a:xfrm>
        </p:spPr>
        <p:txBody>
          <a:bodyPr/>
          <a:lstStyle/>
          <a:p>
            <a:pPr>
              <a:lnSpc>
                <a:spcPct val="80000"/>
              </a:lnSpc>
            </a:pPr>
            <a:r>
              <a:rPr lang="ru-RU" sz="2000">
                <a:solidFill>
                  <a:srgbClr val="3366FF"/>
                </a:solidFill>
                <a:effectLst>
                  <a:outerShdw blurRad="38100" dist="38100" dir="2700000" algn="tl">
                    <a:srgbClr val="C0C0C0"/>
                  </a:outerShdw>
                </a:effectLst>
              </a:rPr>
              <a:t>Можно сделать белоснежного лебедя, можно добавить немного красок – клюв сделать из красных модулей, крылья из черных, в общем, окрас лебедя зависит только от вашей фантазии. Проснякова Татьяна придумала  радужного лебедя, который отлично подходит как развивающее оригами для детей. И так, приступим к его созданию.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836613"/>
            <a:ext cx="7772400" cy="792162"/>
          </a:xfrm>
        </p:spPr>
        <p:txBody>
          <a:bodyPr/>
          <a:lstStyle/>
          <a:p>
            <a:r>
              <a:rPr lang="ru-RU" sz="4000" b="1">
                <a:solidFill>
                  <a:srgbClr val="660033"/>
                </a:solidFill>
                <a:effectLst>
                  <a:outerShdw blurRad="38100" dist="38100" dir="2700000" algn="tl">
                    <a:srgbClr val="C0C0C0"/>
                  </a:outerShdw>
                </a:effectLst>
                <a:latin typeface="Estrangelo Edessa" pitchFamily="66"/>
              </a:rPr>
              <a:t>Порядок создания лебедя из треугольных модулей:</a:t>
            </a:r>
            <a:r>
              <a:rPr lang="ru-RU" sz="4000"/>
              <a:t/>
            </a:r>
            <a:br>
              <a:rPr lang="ru-RU" sz="4000"/>
            </a:br>
            <a:r>
              <a:rPr lang="ru-RU" sz="4000"/>
              <a:t/>
            </a:r>
            <a:br>
              <a:rPr lang="ru-RU" sz="4000"/>
            </a:br>
            <a:endParaRPr lang="ru-RU" sz="4000"/>
          </a:p>
        </p:txBody>
      </p:sp>
      <p:sp>
        <p:nvSpPr>
          <p:cNvPr id="4099" name="Rectangle 3"/>
          <p:cNvSpPr>
            <a:spLocks noGrp="1" noChangeArrowheads="1"/>
          </p:cNvSpPr>
          <p:nvPr>
            <p:ph type="subTitle" idx="1"/>
          </p:nvPr>
        </p:nvSpPr>
        <p:spPr>
          <a:xfrm>
            <a:off x="3132138" y="1341438"/>
            <a:ext cx="6011862" cy="2087562"/>
          </a:xfrm>
        </p:spPr>
        <p:txBody>
          <a:bodyPr/>
          <a:lstStyle/>
          <a:p>
            <a:r>
              <a:rPr lang="ru-RU" b="1">
                <a:solidFill>
                  <a:srgbClr val="00CC00"/>
                </a:solidFill>
                <a:effectLst>
                  <a:outerShdw blurRad="38100" dist="38100" dir="2700000" algn="tl">
                    <a:srgbClr val="C0C0C0"/>
                  </a:outerShdw>
                </a:effectLst>
                <a:latin typeface="Estrangelo Edessa" pitchFamily="66"/>
              </a:rPr>
              <a:t>1. Из бумажных прямоугольников размером 4 на 6 сантиметра складываем модули</a:t>
            </a:r>
          </a:p>
        </p:txBody>
      </p:sp>
      <p:pic>
        <p:nvPicPr>
          <p:cNvPr id="4100" name="Picture 4" descr="swan1"/>
          <p:cNvPicPr>
            <a:picLocks noChangeAspect="1" noChangeArrowheads="1"/>
          </p:cNvPicPr>
          <p:nvPr/>
        </p:nvPicPr>
        <p:blipFill>
          <a:blip r:embed="rId2" cstate="print"/>
          <a:srcRect/>
          <a:stretch>
            <a:fillRect/>
          </a:stretch>
        </p:blipFill>
        <p:spPr bwMode="auto">
          <a:xfrm>
            <a:off x="0" y="1196975"/>
            <a:ext cx="1820863" cy="1358900"/>
          </a:xfrm>
          <a:prstGeom prst="rect">
            <a:avLst/>
          </a:prstGeom>
          <a:noFill/>
        </p:spPr>
      </p:pic>
      <p:pic>
        <p:nvPicPr>
          <p:cNvPr id="4101" name="Picture 5" descr="swan2"/>
          <p:cNvPicPr>
            <a:picLocks noChangeAspect="1" noChangeArrowheads="1"/>
          </p:cNvPicPr>
          <p:nvPr/>
        </p:nvPicPr>
        <p:blipFill>
          <a:blip r:embed="rId3" cstate="print"/>
          <a:srcRect/>
          <a:stretch>
            <a:fillRect/>
          </a:stretch>
        </p:blipFill>
        <p:spPr bwMode="auto">
          <a:xfrm>
            <a:off x="539750" y="2541588"/>
            <a:ext cx="2663825" cy="1069975"/>
          </a:xfrm>
          <a:prstGeom prst="rect">
            <a:avLst/>
          </a:prstGeom>
          <a:noFill/>
        </p:spPr>
      </p:pic>
      <p:pic>
        <p:nvPicPr>
          <p:cNvPr id="4102" name="Picture 6" descr="swan3"/>
          <p:cNvPicPr>
            <a:picLocks noChangeAspect="1" noChangeArrowheads="1"/>
          </p:cNvPicPr>
          <p:nvPr/>
        </p:nvPicPr>
        <p:blipFill>
          <a:blip r:embed="rId4" cstate="print"/>
          <a:srcRect/>
          <a:stretch>
            <a:fillRect/>
          </a:stretch>
        </p:blipFill>
        <p:spPr bwMode="auto">
          <a:xfrm>
            <a:off x="1258888" y="3644900"/>
            <a:ext cx="2808287" cy="1404938"/>
          </a:xfrm>
          <a:prstGeom prst="rect">
            <a:avLst/>
          </a:prstGeom>
          <a:noFill/>
        </p:spPr>
      </p:pic>
      <p:pic>
        <p:nvPicPr>
          <p:cNvPr id="4103" name="Picture 7" descr="swan4"/>
          <p:cNvPicPr>
            <a:picLocks noChangeAspect="1" noChangeArrowheads="1"/>
          </p:cNvPicPr>
          <p:nvPr/>
        </p:nvPicPr>
        <p:blipFill>
          <a:blip r:embed="rId5" cstate="print"/>
          <a:srcRect/>
          <a:stretch>
            <a:fillRect/>
          </a:stretch>
        </p:blipFill>
        <p:spPr bwMode="auto">
          <a:xfrm>
            <a:off x="0" y="5157788"/>
            <a:ext cx="2879725" cy="1439862"/>
          </a:xfrm>
          <a:prstGeom prst="rect">
            <a:avLst/>
          </a:prstGeom>
          <a:noFill/>
        </p:spPr>
      </p:pic>
      <p:pic>
        <p:nvPicPr>
          <p:cNvPr id="4104" name="Picture 8" descr="swan5"/>
          <p:cNvPicPr>
            <a:picLocks noChangeAspect="1" noChangeArrowheads="1"/>
          </p:cNvPicPr>
          <p:nvPr/>
        </p:nvPicPr>
        <p:blipFill>
          <a:blip r:embed="rId6" cstate="print"/>
          <a:srcRect/>
          <a:stretch>
            <a:fillRect/>
          </a:stretch>
        </p:blipFill>
        <p:spPr bwMode="auto">
          <a:xfrm>
            <a:off x="3059113" y="5229225"/>
            <a:ext cx="2592387" cy="1628775"/>
          </a:xfrm>
          <a:prstGeom prst="rect">
            <a:avLst/>
          </a:prstGeom>
          <a:noFill/>
        </p:spPr>
      </p:pic>
      <p:pic>
        <p:nvPicPr>
          <p:cNvPr id="4105" name="Picture 9" descr="swan6"/>
          <p:cNvPicPr>
            <a:picLocks noChangeAspect="1" noChangeArrowheads="1"/>
          </p:cNvPicPr>
          <p:nvPr/>
        </p:nvPicPr>
        <p:blipFill>
          <a:blip r:embed="rId7" cstate="print"/>
          <a:srcRect/>
          <a:stretch>
            <a:fillRect/>
          </a:stretch>
        </p:blipFill>
        <p:spPr bwMode="auto">
          <a:xfrm>
            <a:off x="5651500" y="4941888"/>
            <a:ext cx="2952750" cy="1476375"/>
          </a:xfrm>
          <a:prstGeom prst="rect">
            <a:avLst/>
          </a:prstGeom>
          <a:noFill/>
        </p:spPr>
      </p:pic>
      <p:pic>
        <p:nvPicPr>
          <p:cNvPr id="4106" name="Picture 10" descr="swan7"/>
          <p:cNvPicPr>
            <a:picLocks noChangeAspect="1" noChangeArrowheads="1"/>
          </p:cNvPicPr>
          <p:nvPr/>
        </p:nvPicPr>
        <p:blipFill>
          <a:blip r:embed="rId8" cstate="print"/>
          <a:srcRect/>
          <a:stretch>
            <a:fillRect/>
          </a:stretch>
        </p:blipFill>
        <p:spPr bwMode="auto">
          <a:xfrm>
            <a:off x="6659563" y="3500438"/>
            <a:ext cx="2484437" cy="12430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0"/>
            <a:ext cx="7772400" cy="2133600"/>
          </a:xfrm>
        </p:spPr>
        <p:txBody>
          <a:bodyPr/>
          <a:lstStyle/>
          <a:p>
            <a:r>
              <a:rPr lang="ru-RU" sz="3200" b="1">
                <a:solidFill>
                  <a:srgbClr val="009900"/>
                </a:solidFill>
                <a:latin typeface="Estrangelo Edessa" pitchFamily="66"/>
              </a:rPr>
              <a:t>2. Теперь начинаем соединять модули вместе. Вставляем уголки первых двух модулей в кармашки третьего,  получаем один базовый элемент</a:t>
            </a:r>
          </a:p>
        </p:txBody>
      </p:sp>
      <p:sp>
        <p:nvSpPr>
          <p:cNvPr id="5123" name="Rectangle 3"/>
          <p:cNvSpPr>
            <a:spLocks noGrp="1" noChangeArrowheads="1"/>
          </p:cNvSpPr>
          <p:nvPr>
            <p:ph type="subTitle" idx="1"/>
          </p:nvPr>
        </p:nvSpPr>
        <p:spPr/>
        <p:txBody>
          <a:bodyPr/>
          <a:lstStyle/>
          <a:p>
            <a:endParaRPr lang="ru-RU"/>
          </a:p>
        </p:txBody>
      </p:sp>
      <p:pic>
        <p:nvPicPr>
          <p:cNvPr id="5124" name="Picture 4" descr="swanbody1"/>
          <p:cNvPicPr>
            <a:picLocks noChangeAspect="1" noChangeArrowheads="1"/>
          </p:cNvPicPr>
          <p:nvPr/>
        </p:nvPicPr>
        <p:blipFill>
          <a:blip r:embed="rId2" cstate="print"/>
          <a:srcRect/>
          <a:stretch>
            <a:fillRect/>
          </a:stretch>
        </p:blipFill>
        <p:spPr bwMode="auto">
          <a:xfrm>
            <a:off x="468313" y="2565400"/>
            <a:ext cx="4103687" cy="3856038"/>
          </a:xfrm>
          <a:prstGeom prst="rect">
            <a:avLst/>
          </a:prstGeom>
          <a:noFill/>
        </p:spPr>
      </p:pic>
      <p:pic>
        <p:nvPicPr>
          <p:cNvPr id="5125" name="Picture 5" descr="swanbody0"/>
          <p:cNvPicPr>
            <a:picLocks noChangeAspect="1" noChangeArrowheads="1"/>
          </p:cNvPicPr>
          <p:nvPr/>
        </p:nvPicPr>
        <p:blipFill>
          <a:blip r:embed="rId3" cstate="print"/>
          <a:srcRect/>
          <a:stretch>
            <a:fillRect/>
          </a:stretch>
        </p:blipFill>
        <p:spPr bwMode="auto">
          <a:xfrm>
            <a:off x="4572000" y="2276475"/>
            <a:ext cx="4572000" cy="42513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0" y="0"/>
            <a:ext cx="9144000" cy="2781300"/>
          </a:xfrm>
        </p:spPr>
        <p:txBody>
          <a:bodyPr/>
          <a:lstStyle/>
          <a:p>
            <a:pPr>
              <a:lnSpc>
                <a:spcPct val="90000"/>
              </a:lnSpc>
            </a:pPr>
            <a:r>
              <a:rPr lang="ru-RU" sz="2800" b="1">
                <a:solidFill>
                  <a:srgbClr val="009900"/>
                </a:solidFill>
                <a:latin typeface="Estrangelo Edessa" pitchFamily="66"/>
              </a:rPr>
              <a:t>3. Далее берем еще два модуля и присоединяем их к получившемуся элементу по бокам. Так, треугольник за треугольником, замыкаем первое кольцо. Оно состоит из двух рядов, каждый из 30 модулей: внутренний ряд, модули которого стоят на короткой стороне, и внешний ряд, модули которого стоят на длинной стороне.</a:t>
            </a:r>
          </a:p>
        </p:txBody>
      </p:sp>
      <p:pic>
        <p:nvPicPr>
          <p:cNvPr id="6148" name="Picture 4" descr="swanbody2"/>
          <p:cNvPicPr>
            <a:picLocks noChangeAspect="1" noChangeArrowheads="1"/>
          </p:cNvPicPr>
          <p:nvPr/>
        </p:nvPicPr>
        <p:blipFill>
          <a:blip r:embed="rId2" cstate="print"/>
          <a:srcRect/>
          <a:stretch>
            <a:fillRect/>
          </a:stretch>
        </p:blipFill>
        <p:spPr bwMode="auto">
          <a:xfrm>
            <a:off x="0" y="2997200"/>
            <a:ext cx="4572000" cy="3384550"/>
          </a:xfrm>
          <a:prstGeom prst="rect">
            <a:avLst/>
          </a:prstGeom>
          <a:noFill/>
        </p:spPr>
      </p:pic>
      <p:pic>
        <p:nvPicPr>
          <p:cNvPr id="6149" name="Picture 5" descr="swanbody3"/>
          <p:cNvPicPr>
            <a:picLocks noChangeAspect="1" noChangeArrowheads="1"/>
          </p:cNvPicPr>
          <p:nvPr/>
        </p:nvPicPr>
        <p:blipFill>
          <a:blip r:embed="rId3" cstate="print"/>
          <a:srcRect/>
          <a:stretch>
            <a:fillRect/>
          </a:stretch>
        </p:blipFill>
        <p:spPr bwMode="auto">
          <a:xfrm>
            <a:off x="4067175" y="3236913"/>
            <a:ext cx="5076825" cy="33845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0"/>
            <a:ext cx="9144000" cy="1700213"/>
          </a:xfrm>
        </p:spPr>
        <p:txBody>
          <a:bodyPr/>
          <a:lstStyle/>
          <a:p>
            <a:r>
              <a:rPr lang="ru-RU" b="1">
                <a:solidFill>
                  <a:srgbClr val="009900"/>
                </a:solidFill>
                <a:latin typeface="Estrangelo Edessa" pitchFamily="66"/>
              </a:rPr>
              <a:t>4. Добавляем третий ряд поверх второго, но в шахматном порядке. Также добавляем 4 и 5 ряд.</a:t>
            </a:r>
          </a:p>
        </p:txBody>
      </p:sp>
      <p:pic>
        <p:nvPicPr>
          <p:cNvPr id="7172" name="Picture 4" descr="swanbody4"/>
          <p:cNvPicPr>
            <a:picLocks noChangeAspect="1" noChangeArrowheads="1"/>
          </p:cNvPicPr>
          <p:nvPr/>
        </p:nvPicPr>
        <p:blipFill>
          <a:blip r:embed="rId2" cstate="print"/>
          <a:srcRect/>
          <a:stretch>
            <a:fillRect/>
          </a:stretch>
        </p:blipFill>
        <p:spPr bwMode="auto">
          <a:xfrm>
            <a:off x="0" y="1484313"/>
            <a:ext cx="5003800" cy="3203575"/>
          </a:xfrm>
          <a:prstGeom prst="rect">
            <a:avLst/>
          </a:prstGeom>
          <a:noFill/>
        </p:spPr>
      </p:pic>
      <p:pic>
        <p:nvPicPr>
          <p:cNvPr id="7173" name="Picture 5" descr="swanbody5"/>
          <p:cNvPicPr>
            <a:picLocks noChangeAspect="1" noChangeArrowheads="1"/>
          </p:cNvPicPr>
          <p:nvPr/>
        </p:nvPicPr>
        <p:blipFill>
          <a:blip r:embed="rId3" cstate="print"/>
          <a:srcRect/>
          <a:stretch>
            <a:fillRect/>
          </a:stretch>
        </p:blipFill>
        <p:spPr bwMode="auto">
          <a:xfrm>
            <a:off x="4572000" y="3644900"/>
            <a:ext cx="4572000" cy="31400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0" y="0"/>
            <a:ext cx="9144000" cy="2708275"/>
          </a:xfrm>
        </p:spPr>
        <p:txBody>
          <a:bodyPr/>
          <a:lstStyle/>
          <a:p>
            <a:r>
              <a:rPr lang="ru-RU" b="1">
                <a:solidFill>
                  <a:srgbClr val="009900"/>
                </a:solidFill>
                <a:latin typeface="Estrangelo Edessa" pitchFamily="66"/>
              </a:rPr>
              <a:t>5. Теперь осторожно беремся за заготовку и, держась за её края,как бы выворачиваем все кольцо наизнанку. 5 слоев теперь должны быть похожи на стадион, если смотреть на неё сверху.</a:t>
            </a:r>
          </a:p>
        </p:txBody>
      </p:sp>
      <p:pic>
        <p:nvPicPr>
          <p:cNvPr id="8196" name="Picture 4" descr="swanbody6"/>
          <p:cNvPicPr>
            <a:picLocks noChangeAspect="1" noChangeArrowheads="1"/>
          </p:cNvPicPr>
          <p:nvPr/>
        </p:nvPicPr>
        <p:blipFill>
          <a:blip r:embed="rId2" cstate="print"/>
          <a:srcRect/>
          <a:stretch>
            <a:fillRect/>
          </a:stretch>
        </p:blipFill>
        <p:spPr bwMode="auto">
          <a:xfrm>
            <a:off x="1692275" y="2659063"/>
            <a:ext cx="5256213" cy="39258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0"/>
            <a:ext cx="7772400" cy="2420938"/>
          </a:xfrm>
        </p:spPr>
        <p:txBody>
          <a:bodyPr/>
          <a:lstStyle/>
          <a:p>
            <a:r>
              <a:rPr lang="ru-RU" b="1">
                <a:solidFill>
                  <a:srgbClr val="009900"/>
                </a:solidFill>
                <a:latin typeface="Estrangelo Edessa" pitchFamily="66"/>
              </a:rPr>
              <a:t>6. Если заготовку лебедя перевернуть, то он будет выглядеть так</a:t>
            </a:r>
          </a:p>
        </p:txBody>
      </p:sp>
      <p:pic>
        <p:nvPicPr>
          <p:cNvPr id="9220" name="Picture 4" descr="swanbody7"/>
          <p:cNvPicPr>
            <a:picLocks noChangeAspect="1" noChangeArrowheads="1"/>
          </p:cNvPicPr>
          <p:nvPr/>
        </p:nvPicPr>
        <p:blipFill>
          <a:blip r:embed="rId2" cstate="print"/>
          <a:srcRect/>
          <a:stretch>
            <a:fillRect/>
          </a:stretch>
        </p:blipFill>
        <p:spPr bwMode="auto">
          <a:xfrm>
            <a:off x="1979613" y="2417763"/>
            <a:ext cx="5256212" cy="42211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0" y="0"/>
            <a:ext cx="9144000" cy="1916113"/>
          </a:xfrm>
        </p:spPr>
        <p:txBody>
          <a:bodyPr/>
          <a:lstStyle/>
          <a:p>
            <a:pPr>
              <a:lnSpc>
                <a:spcPct val="80000"/>
              </a:lnSpc>
            </a:pPr>
            <a:r>
              <a:rPr lang="ru-RU" sz="2000" b="1">
                <a:solidFill>
                  <a:srgbClr val="009900"/>
                </a:solidFill>
                <a:latin typeface="Estrangelo Edessa" pitchFamily="66"/>
              </a:rPr>
              <a:t>7.  Теперь начинаем оформлять крылья для нашего бумажного лебедя. Добавляем 6ой ряд,  состоящий из 30ти модулей.Выбираем сторону, где будет находиться голова лебедя. Берем пару уголков (от двух соседних модулей). Это будет место прикрепления шеи. Влево и вправо от этой пары вставляем по ряду из 12  модулей. В итоге 7 ряд состоит из  24 модулей и имеет два промежутка. Начинаем наращивать крылья, каждый следующий ряд будет на 2 модуля меньше.</a:t>
            </a:r>
          </a:p>
        </p:txBody>
      </p:sp>
      <p:pic>
        <p:nvPicPr>
          <p:cNvPr id="10244" name="Picture 4" descr="swanbody8"/>
          <p:cNvPicPr>
            <a:picLocks noChangeAspect="1" noChangeArrowheads="1"/>
          </p:cNvPicPr>
          <p:nvPr/>
        </p:nvPicPr>
        <p:blipFill>
          <a:blip r:embed="rId2" cstate="print"/>
          <a:srcRect/>
          <a:stretch>
            <a:fillRect/>
          </a:stretch>
        </p:blipFill>
        <p:spPr bwMode="auto">
          <a:xfrm>
            <a:off x="0" y="1989138"/>
            <a:ext cx="2857500" cy="2305050"/>
          </a:xfrm>
          <a:prstGeom prst="rect">
            <a:avLst/>
          </a:prstGeom>
          <a:noFill/>
        </p:spPr>
      </p:pic>
      <p:pic>
        <p:nvPicPr>
          <p:cNvPr id="10245" name="Picture 5" descr="swanbody9"/>
          <p:cNvPicPr>
            <a:picLocks noChangeAspect="1" noChangeArrowheads="1"/>
          </p:cNvPicPr>
          <p:nvPr/>
        </p:nvPicPr>
        <p:blipFill>
          <a:blip r:embed="rId3" cstate="print"/>
          <a:srcRect/>
          <a:stretch>
            <a:fillRect/>
          </a:stretch>
        </p:blipFill>
        <p:spPr bwMode="auto">
          <a:xfrm>
            <a:off x="3132138" y="1844675"/>
            <a:ext cx="2571750" cy="2266950"/>
          </a:xfrm>
          <a:prstGeom prst="rect">
            <a:avLst/>
          </a:prstGeom>
          <a:noFill/>
        </p:spPr>
      </p:pic>
      <p:pic>
        <p:nvPicPr>
          <p:cNvPr id="10246" name="Picture 6" descr="swanbody10"/>
          <p:cNvPicPr>
            <a:picLocks noChangeAspect="1" noChangeArrowheads="1"/>
          </p:cNvPicPr>
          <p:nvPr/>
        </p:nvPicPr>
        <p:blipFill>
          <a:blip r:embed="rId4" cstate="print"/>
          <a:srcRect/>
          <a:stretch>
            <a:fillRect/>
          </a:stretch>
        </p:blipFill>
        <p:spPr bwMode="auto">
          <a:xfrm>
            <a:off x="6419850" y="1773238"/>
            <a:ext cx="2724150" cy="2533650"/>
          </a:xfrm>
          <a:prstGeom prst="rect">
            <a:avLst/>
          </a:prstGeom>
          <a:noFill/>
        </p:spPr>
      </p:pic>
      <p:pic>
        <p:nvPicPr>
          <p:cNvPr id="10247" name="Picture 7" descr="swanbody11"/>
          <p:cNvPicPr>
            <a:picLocks noChangeAspect="1" noChangeArrowheads="1"/>
          </p:cNvPicPr>
          <p:nvPr/>
        </p:nvPicPr>
        <p:blipFill>
          <a:blip r:embed="rId5" cstate="print"/>
          <a:srcRect/>
          <a:stretch>
            <a:fillRect/>
          </a:stretch>
        </p:blipFill>
        <p:spPr bwMode="auto">
          <a:xfrm>
            <a:off x="0" y="4133850"/>
            <a:ext cx="2571750" cy="2724150"/>
          </a:xfrm>
          <a:prstGeom prst="rect">
            <a:avLst/>
          </a:prstGeom>
          <a:noFill/>
        </p:spPr>
      </p:pic>
      <p:pic>
        <p:nvPicPr>
          <p:cNvPr id="10248" name="Picture 8" descr="swanbody12"/>
          <p:cNvPicPr>
            <a:picLocks noChangeAspect="1" noChangeArrowheads="1"/>
          </p:cNvPicPr>
          <p:nvPr/>
        </p:nvPicPr>
        <p:blipFill>
          <a:blip r:embed="rId6" cstate="print"/>
          <a:srcRect/>
          <a:stretch>
            <a:fillRect/>
          </a:stretch>
        </p:blipFill>
        <p:spPr bwMode="auto">
          <a:xfrm>
            <a:off x="2916238" y="3886200"/>
            <a:ext cx="2571750" cy="2971800"/>
          </a:xfrm>
          <a:prstGeom prst="rect">
            <a:avLst/>
          </a:prstGeom>
          <a:noFill/>
        </p:spPr>
      </p:pic>
      <p:pic>
        <p:nvPicPr>
          <p:cNvPr id="10249" name="Picture 9" descr="swanbody13"/>
          <p:cNvPicPr>
            <a:picLocks noChangeAspect="1" noChangeArrowheads="1"/>
          </p:cNvPicPr>
          <p:nvPr/>
        </p:nvPicPr>
        <p:blipFill>
          <a:blip r:embed="rId7" cstate="print"/>
          <a:srcRect/>
          <a:stretch>
            <a:fillRect/>
          </a:stretch>
        </p:blipFill>
        <p:spPr bwMode="auto">
          <a:xfrm>
            <a:off x="6084888" y="4029075"/>
            <a:ext cx="2571750" cy="2828925"/>
          </a:xfrm>
          <a:prstGeom prst="rect">
            <a:avLst/>
          </a:prstGeom>
          <a:noFill/>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330</TotalTime>
  <Words>383</Words>
  <Application>Microsoft Office PowerPoint</Application>
  <PresentationFormat>Экран (4:3)</PresentationFormat>
  <Paragraphs>18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Презентация PowerPoint</vt:lpstr>
      <vt:lpstr>   Потрясающе красивый и невероятно простой для складывания бумажный лебедь оригами. Сперва придется запастись треугольными модулями, из которых и будет состоять наш лебедь.Всего модулей  необходимо около 500.  </vt:lpstr>
      <vt:lpstr>Порядок создания лебедя из треугольных модулей:  </vt:lpstr>
      <vt:lpstr>2. Теперь начинаем соединять модули вместе. Вставляем уголки первых двух модулей в кармашки третьего,  получаем один базовый элемент</vt:lpstr>
      <vt:lpstr>Презентация PowerPoint</vt:lpstr>
      <vt:lpstr>Презентация PowerPoint</vt:lpstr>
      <vt:lpstr>Презентация PowerPoint</vt:lpstr>
      <vt:lpstr>6. Если заготовку лебедя перевернуть, то он будет выглядеть так</vt:lpstr>
      <vt:lpstr>Презентация PowerPoint</vt:lpstr>
      <vt:lpstr>8. Аналогичным образом делаем лебедю хвост</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cp:revision>
  <dcterms:created xsi:type="dcterms:W3CDTF">2011-02-07T12:43:32Z</dcterms:created>
  <dcterms:modified xsi:type="dcterms:W3CDTF">2013-06-17T11:04:34Z</dcterms:modified>
</cp:coreProperties>
</file>