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9"/>
  </p:notesMasterIdLst>
  <p:sldIdLst>
    <p:sldId id="259" r:id="rId2"/>
    <p:sldId id="257" r:id="rId3"/>
    <p:sldId id="260" r:id="rId4"/>
    <p:sldId id="262" r:id="rId5"/>
    <p:sldId id="261" r:id="rId6"/>
    <p:sldId id="264" r:id="rId7"/>
    <p:sldId id="256" r:id="rId8"/>
    <p:sldId id="267" r:id="rId9"/>
    <p:sldId id="265" r:id="rId10"/>
    <p:sldId id="266" r:id="rId11"/>
    <p:sldId id="269" r:id="rId12"/>
    <p:sldId id="268" r:id="rId13"/>
    <p:sldId id="263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5E4878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B5771-8F5D-454D-A963-FC112C0A353C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C422F-6B0F-44C5-9400-7A01DC059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422F-6B0F-44C5-9400-7A01DC05925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7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422F-6B0F-44C5-9400-7A01DC05925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7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422F-6B0F-44C5-9400-7A01DC05925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5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CC16A-F931-4EAB-B540-D308F297ABBA}" type="slidenum">
              <a:rPr lang="ru-RU"/>
              <a:pPr/>
              <a:t>17</a:t>
            </a:fld>
            <a:endParaRPr lang="ru-RU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Л.С. Атанасян.   Геометрия 10-11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971600" y="404664"/>
            <a:ext cx="80010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solidFill>
                  <a:srgbClr val="5E4878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Симметрия</a:t>
            </a:r>
            <a:r>
              <a:rPr lang="ru-RU" sz="4400" b="1" i="1" dirty="0">
                <a:solidFill>
                  <a:srgbClr val="5E4878"/>
                </a:solidFill>
                <a:latin typeface="Times New Roman" pitchFamily="18" charset="0"/>
                <a:cs typeface="Times New Roman" pitchFamily="18" charset="0"/>
              </a:rPr>
              <a:t>, как бы широко  или узко мы ни понимали это слово, есть идея, с помощью которой человек веками пытался объяснить и создать порядок, красоту и совершенство”, – </a:t>
            </a: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писал немецкий математик Герман Вейль.</a:t>
            </a:r>
          </a:p>
        </p:txBody>
      </p:sp>
    </p:spTree>
    <p:extLst>
      <p:ext uri="{BB962C8B-B14F-4D97-AF65-F5344CB8AC3E}">
        <p14:creationId xmlns:p14="http://schemas.microsoft.com/office/powerpoint/2010/main" val="18427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исследовать свойства 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точек 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зависимости от их расположения относительно прямой.</a:t>
            </a:r>
            <a:b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835696" y="3068960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940152" y="3068960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95936" y="1628800"/>
            <a:ext cx="0" cy="41764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3648" y="251129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852" y="2473957"/>
            <a:ext cx="6174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1302574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stCxn id="4" idx="6"/>
            <a:endCxn id="5" idx="2"/>
          </p:cNvCxnSpPr>
          <p:nvPr/>
        </p:nvCxnSpPr>
        <p:spPr>
          <a:xfrm>
            <a:off x="2123728" y="3212976"/>
            <a:ext cx="38164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2555776" y="3012566"/>
            <a:ext cx="2736304" cy="344426"/>
            <a:chOff x="2555776" y="3012566"/>
            <a:chExt cx="2736304" cy="34442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2555776" y="3012566"/>
              <a:ext cx="216024" cy="3444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2771800" y="3012566"/>
              <a:ext cx="216024" cy="3444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4860032" y="3012566"/>
              <a:ext cx="216024" cy="3444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5076056" y="3012566"/>
              <a:ext cx="216024" cy="3444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996114" y="2606514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35896" y="2927098"/>
            <a:ext cx="360040" cy="285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AutoShape 2" descr="http://shop.sibverk.ru/image/trumb/350x350/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4" descr="http://shop.sibverk.ru/image/trumb/350x350/32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User\Desktop\32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88972" y="1135666"/>
            <a:ext cx="2181623" cy="21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4568707" y="4388057"/>
            <a:ext cx="25010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4000" b="1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АМ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2" descr="http://shop.sibverk.ru/image/trumb/350x350/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4" descr="http://shop.sibverk.ru/image/trumb/350x350/32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968236" y="2924944"/>
            <a:ext cx="4259948" cy="3198750"/>
            <a:chOff x="1403648" y="1302574"/>
            <a:chExt cx="5586681" cy="4502690"/>
          </a:xfrm>
        </p:grpSpPr>
        <p:sp>
          <p:nvSpPr>
            <p:cNvPr id="4" name="Овал 3"/>
            <p:cNvSpPr/>
            <p:nvPr/>
          </p:nvSpPr>
          <p:spPr>
            <a:xfrm>
              <a:off x="1835696" y="3068960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5940152" y="3068960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3995936" y="1628800"/>
              <a:ext cx="0" cy="4176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403648" y="2511299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72852" y="2473957"/>
              <a:ext cx="61747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11960" y="1302574"/>
              <a:ext cx="32733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i="1" dirty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>
              <a:stCxn id="4" idx="6"/>
              <a:endCxn id="5" idx="2"/>
            </p:cNvCxnSpPr>
            <p:nvPr/>
          </p:nvCxnSpPr>
          <p:spPr>
            <a:xfrm>
              <a:off x="2123728" y="3212976"/>
              <a:ext cx="38164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/>
          </p:nvGrpSpPr>
          <p:grpSpPr>
            <a:xfrm>
              <a:off x="2555776" y="3012566"/>
              <a:ext cx="2736304" cy="344426"/>
              <a:chOff x="2555776" y="3012566"/>
              <a:chExt cx="2736304" cy="344426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 flipH="1">
                <a:off x="2555776" y="3012566"/>
                <a:ext cx="216024" cy="3444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H="1">
                <a:off x="2771800" y="3012566"/>
                <a:ext cx="216024" cy="3444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4860032" y="3012566"/>
                <a:ext cx="216024" cy="3444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5076056" y="3012566"/>
                <a:ext cx="216024" cy="3444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3996113" y="2606514"/>
              <a:ext cx="685754" cy="736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635896" y="2927098"/>
              <a:ext cx="360040" cy="2858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568707" y="4388057"/>
              <a:ext cx="2367551" cy="1343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itchFamily="18" charset="0"/>
                  <a:cs typeface="Times New Roman" pitchFamily="18" charset="0"/>
                </a:rPr>
                <a:t>АА</a:t>
              </a:r>
              <a:r>
                <a:rPr lang="ru-RU" sz="2800" b="1" i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i="1" dirty="0">
                  <a:latin typeface="Times New Roman" pitchFamily="18" charset="0"/>
                  <a:cs typeface="Times New Roman" pitchFamily="18" charset="0"/>
                  <a:sym typeface="Symbol"/>
                </a:rPr>
                <a:t></a:t>
              </a:r>
              <a:r>
                <a:rPr lang="ru-RU" sz="2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; </a:t>
              </a:r>
              <a:endParaRPr lang="en-US" sz="2800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АМ </a:t>
              </a:r>
              <a:r>
                <a:rPr lang="ru-RU" sz="2800" b="1" i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i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690211" y="343151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определение симметричных точек, относительно прямой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64246" y="1455538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Точки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называются симметричными относительно прямой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если отрезок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800" b="1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перпендикулярен прямой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делится ею пополам.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559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764704"/>
            <a:ext cx="78488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Алгоритм построения симметричных точек относительно прямой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через данную точку прямую, перпендикулярную оси симметрии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От точки пересечения перпендикуляра с осью отложить отрезок, равный отрезку соединяющему точку пересечения с данной точкой.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07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547664" y="2698016"/>
            <a:ext cx="58326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249253" y="285870"/>
            <a:ext cx="2207653" cy="1588410"/>
            <a:chOff x="3249253" y="930094"/>
            <a:chExt cx="2207653" cy="158841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3249253" y="950458"/>
              <a:ext cx="22076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3249253" y="930094"/>
              <a:ext cx="2207653" cy="158841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249253" y="2498140"/>
              <a:ext cx="22076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оле 5"/>
          <p:cNvSpPr txBox="1"/>
          <p:nvPr/>
        </p:nvSpPr>
        <p:spPr>
          <a:xfrm>
            <a:off x="6911509" y="2218187"/>
            <a:ext cx="442582" cy="600633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i="1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1400" b="1">
              <a:effectLst/>
              <a:ea typeface="Calibri"/>
              <a:cs typeface="Times New Roman"/>
            </a:endParaRPr>
          </a:p>
        </p:txBody>
      </p:sp>
      <p:grpSp>
        <p:nvGrpSpPr>
          <p:cNvPr id="12" name="Группа 11"/>
          <p:cNvGrpSpPr/>
          <p:nvPr/>
        </p:nvGrpSpPr>
        <p:grpSpPr>
          <a:xfrm rot="10800000">
            <a:off x="3235933" y="3463006"/>
            <a:ext cx="2207653" cy="1547682"/>
            <a:chOff x="3249253" y="950458"/>
            <a:chExt cx="2207653" cy="1547682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3249253" y="950458"/>
              <a:ext cx="22076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 flipH="1" flipV="1">
              <a:off x="3249253" y="950458"/>
              <a:ext cx="2194332" cy="15476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249253" y="2498140"/>
              <a:ext cx="22076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единительная линия 19"/>
          <p:cNvCxnSpPr/>
          <p:nvPr/>
        </p:nvCxnSpPr>
        <p:spPr>
          <a:xfrm>
            <a:off x="5447218" y="1853916"/>
            <a:ext cx="0" cy="160909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364088" y="338221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423792" y="14188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4902" y="140286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27576" y="4462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43808" y="5068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13162" y="4749079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23582" y="312060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99479" y="4749079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83958" y="3659466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228416" y="340008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332362" y="496639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216152" y="49386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275856" y="1870046"/>
            <a:ext cx="0" cy="160909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273123" y="312292"/>
            <a:ext cx="0" cy="462638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422241" y="313580"/>
            <a:ext cx="0" cy="462638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685760"/>
              </p:ext>
            </p:extLst>
          </p:nvPr>
        </p:nvGraphicFramePr>
        <p:xfrm>
          <a:off x="197234" y="5272299"/>
          <a:ext cx="6037835" cy="1362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Формула" r:id="rId3" imgW="2311200" imgH="457200" progId="Equation.3">
                  <p:embed/>
                </p:oleObj>
              </mc:Choice>
              <mc:Fallback>
                <p:oleObj name="Формула" r:id="rId3" imgW="2311200" imgH="4572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34" y="5272299"/>
                        <a:ext cx="6037835" cy="1362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6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404664"/>
            <a:ext cx="151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№638(б)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987824" y="1844824"/>
            <a:ext cx="3816424" cy="24482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203848" y="1988840"/>
            <a:ext cx="1800200" cy="43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92291" y="133019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3033" y="19432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32040" y="191683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31840" y="234888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е 5"/>
          <p:cNvSpPr txBox="1"/>
          <p:nvPr/>
        </p:nvSpPr>
        <p:spPr>
          <a:xfrm>
            <a:off x="6992345" y="1544507"/>
            <a:ext cx="442582" cy="600633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i="1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1400" b="1">
              <a:effectLst/>
              <a:ea typeface="Calibri"/>
              <a:cs typeface="Times New Roman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004048" y="1988840"/>
            <a:ext cx="936104" cy="144016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03848" y="2420888"/>
            <a:ext cx="1512168" cy="244827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716016" y="3392996"/>
            <a:ext cx="1224137" cy="14761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5823846" y="335699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44008" y="479715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967862" y="316739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67462" y="4957037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5215805" y="2217148"/>
            <a:ext cx="476586" cy="923820"/>
            <a:chOff x="5215805" y="2217148"/>
            <a:chExt cx="476586" cy="923820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5215805" y="2217148"/>
              <a:ext cx="112279" cy="3477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5580112" y="2793212"/>
              <a:ext cx="112279" cy="3477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3419872" y="2708920"/>
            <a:ext cx="984759" cy="1724292"/>
            <a:chOff x="3419872" y="2708920"/>
            <a:chExt cx="984759" cy="1724292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4139952" y="3933056"/>
              <a:ext cx="112279" cy="3477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4292352" y="4085456"/>
              <a:ext cx="112279" cy="3477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3419872" y="2708920"/>
              <a:ext cx="112279" cy="3477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3572272" y="2861320"/>
              <a:ext cx="112279" cy="3477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50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4" name="Freeform 64"/>
          <p:cNvSpPr>
            <a:spLocks/>
          </p:cNvSpPr>
          <p:nvPr/>
        </p:nvSpPr>
        <p:spPr bwMode="auto">
          <a:xfrm>
            <a:off x="609600" y="1993900"/>
            <a:ext cx="2057400" cy="2286000"/>
          </a:xfrm>
          <a:custGeom>
            <a:avLst/>
            <a:gdLst>
              <a:gd name="T0" fmla="*/ 0 w 1296"/>
              <a:gd name="T1" fmla="*/ 1440 h 1440"/>
              <a:gd name="T2" fmla="*/ 1296 w 1296"/>
              <a:gd name="T3" fmla="*/ 864 h 1440"/>
              <a:gd name="T4" fmla="*/ 624 w 1296"/>
              <a:gd name="T5" fmla="*/ 0 h 1440"/>
              <a:gd name="T6" fmla="*/ 0 w 1296"/>
              <a:gd name="T7" fmla="*/ 144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6" h="1440">
                <a:moveTo>
                  <a:pt x="0" y="1440"/>
                </a:moveTo>
                <a:lnTo>
                  <a:pt x="1296" y="864"/>
                </a:lnTo>
                <a:lnTo>
                  <a:pt x="624" y="0"/>
                </a:lnTo>
                <a:lnTo>
                  <a:pt x="0" y="1440"/>
                </a:lnTo>
                <a:close/>
              </a:path>
            </a:pathLst>
          </a:custGeom>
          <a:ln>
            <a:headEnd type="none" w="lg" len="lg"/>
            <a:tailEnd type="non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798724" name="Line 4"/>
          <p:cNvSpPr>
            <a:spLocks noChangeShapeType="1"/>
          </p:cNvSpPr>
          <p:nvPr/>
        </p:nvSpPr>
        <p:spPr bwMode="auto">
          <a:xfrm>
            <a:off x="3886200" y="1219200"/>
            <a:ext cx="0" cy="350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728" name="Line 8"/>
          <p:cNvSpPr>
            <a:spLocks noChangeShapeType="1"/>
          </p:cNvSpPr>
          <p:nvPr/>
        </p:nvSpPr>
        <p:spPr bwMode="auto">
          <a:xfrm>
            <a:off x="1600200" y="19954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9876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701776"/>
              </p:ext>
            </p:extLst>
          </p:nvPr>
        </p:nvGraphicFramePr>
        <p:xfrm>
          <a:off x="498732" y="5013176"/>
          <a:ext cx="602773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Формула" r:id="rId4" imgW="1726920" imgH="215640" progId="Equation.3">
                  <p:embed/>
                </p:oleObj>
              </mc:Choice>
              <mc:Fallback>
                <p:oleObj name="Формула" r:id="rId4" imgW="1726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32" y="5013176"/>
                        <a:ext cx="6027737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5" name="Text Box 45"/>
          <p:cNvSpPr txBox="1">
            <a:spLocks noChangeArrowheads="1"/>
          </p:cNvSpPr>
          <p:nvPr/>
        </p:nvSpPr>
        <p:spPr bwMode="auto">
          <a:xfrm>
            <a:off x="250825" y="83403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Построить треугольник А</a:t>
            </a:r>
            <a:r>
              <a:rPr lang="ru-RU" sz="2400" b="1" cap="all" baseline="-25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cap="all" baseline="-25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cap="all" baseline="-25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симметричный треугольнику АВС относительно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прямой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75" name="Text Box 55"/>
          <p:cNvSpPr txBox="1">
            <a:spLocks noChangeArrowheads="1"/>
          </p:cNvSpPr>
          <p:nvPr/>
        </p:nvSpPr>
        <p:spPr bwMode="auto">
          <a:xfrm>
            <a:off x="4553631" y="100647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Прямая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ось симметрии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78" name="Text Box 58"/>
          <p:cNvSpPr txBox="1">
            <a:spLocks noChangeArrowheads="1"/>
          </p:cNvSpPr>
          <p:nvPr/>
        </p:nvSpPr>
        <p:spPr bwMode="auto">
          <a:xfrm>
            <a:off x="1143000" y="1524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98782" name="Text Box 62"/>
          <p:cNvSpPr txBox="1">
            <a:spLocks noChangeArrowheads="1"/>
          </p:cNvSpPr>
          <p:nvPr/>
        </p:nvSpPr>
        <p:spPr bwMode="auto">
          <a:xfrm>
            <a:off x="2514600" y="2971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98783" name="Text Box 63"/>
          <p:cNvSpPr txBox="1">
            <a:spLocks noChangeArrowheads="1"/>
          </p:cNvSpPr>
          <p:nvPr/>
        </p:nvSpPr>
        <p:spPr bwMode="auto">
          <a:xfrm>
            <a:off x="304800" y="4267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graphicFrame>
        <p:nvGraphicFramePr>
          <p:cNvPr id="798787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804446"/>
              </p:ext>
            </p:extLst>
          </p:nvPr>
        </p:nvGraphicFramePr>
        <p:xfrm>
          <a:off x="898236" y="5733256"/>
          <a:ext cx="41656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Формула" r:id="rId6" imgW="1193760" imgH="215640" progId="Equation.3">
                  <p:embed/>
                </p:oleObj>
              </mc:Choice>
              <mc:Fallback>
                <p:oleObj name="Формула" r:id="rId6" imgW="1193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236" y="5733256"/>
                        <a:ext cx="41656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8" name="Freeform 68"/>
          <p:cNvSpPr>
            <a:spLocks/>
          </p:cNvSpPr>
          <p:nvPr/>
        </p:nvSpPr>
        <p:spPr bwMode="auto">
          <a:xfrm flipH="1">
            <a:off x="533400" y="1981200"/>
            <a:ext cx="2057400" cy="2286000"/>
          </a:xfrm>
          <a:custGeom>
            <a:avLst/>
            <a:gdLst>
              <a:gd name="T0" fmla="*/ 0 w 1296"/>
              <a:gd name="T1" fmla="*/ 1440 h 1440"/>
              <a:gd name="T2" fmla="*/ 1296 w 1296"/>
              <a:gd name="T3" fmla="*/ 864 h 1440"/>
              <a:gd name="T4" fmla="*/ 624 w 1296"/>
              <a:gd name="T5" fmla="*/ 0 h 1440"/>
              <a:gd name="T6" fmla="*/ 0 w 1296"/>
              <a:gd name="T7" fmla="*/ 144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6" h="1440">
                <a:moveTo>
                  <a:pt x="0" y="1440"/>
                </a:moveTo>
                <a:lnTo>
                  <a:pt x="1296" y="864"/>
                </a:lnTo>
                <a:lnTo>
                  <a:pt x="624" y="0"/>
                </a:lnTo>
                <a:lnTo>
                  <a:pt x="0" y="1440"/>
                </a:lnTo>
                <a:close/>
              </a:path>
            </a:pathLst>
          </a:custGeom>
          <a:ln>
            <a:headEnd type="none" w="lg" len="lg"/>
            <a:tailEnd type="non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798827" name="Group 107"/>
          <p:cNvGrpSpPr>
            <a:grpSpLocks/>
          </p:cNvGrpSpPr>
          <p:nvPr/>
        </p:nvGrpSpPr>
        <p:grpSpPr bwMode="auto">
          <a:xfrm>
            <a:off x="3886200" y="1676400"/>
            <a:ext cx="2895600" cy="457200"/>
            <a:chOff x="2448" y="1056"/>
            <a:chExt cx="1824" cy="288"/>
          </a:xfrm>
        </p:grpSpPr>
        <p:sp>
          <p:nvSpPr>
            <p:cNvPr id="798779" name="Text Box 59"/>
            <p:cNvSpPr txBox="1">
              <a:spLocks noChangeArrowheads="1"/>
            </p:cNvSpPr>
            <p:nvPr/>
          </p:nvSpPr>
          <p:spPr bwMode="auto">
            <a:xfrm>
              <a:off x="3888" y="105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А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798786" name="Line 66"/>
            <p:cNvSpPr>
              <a:spLocks noChangeShapeType="1"/>
            </p:cNvSpPr>
            <p:nvPr/>
          </p:nvSpPr>
          <p:spPr bwMode="auto">
            <a:xfrm>
              <a:off x="2448" y="125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8794" name="Oval 74"/>
            <p:cNvSpPr>
              <a:spLocks noChangeArrowheads="1"/>
            </p:cNvSpPr>
            <p:nvPr/>
          </p:nvSpPr>
          <p:spPr bwMode="auto">
            <a:xfrm>
              <a:off x="3880" y="1232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98829" name="Group 109"/>
          <p:cNvGrpSpPr>
            <a:grpSpLocks/>
          </p:cNvGrpSpPr>
          <p:nvPr/>
        </p:nvGrpSpPr>
        <p:grpSpPr bwMode="auto">
          <a:xfrm>
            <a:off x="3886200" y="2819400"/>
            <a:ext cx="1295400" cy="571500"/>
            <a:chOff x="2448" y="1776"/>
            <a:chExt cx="816" cy="360"/>
          </a:xfrm>
        </p:grpSpPr>
        <p:sp>
          <p:nvSpPr>
            <p:cNvPr id="798733" name="Line 13"/>
            <p:cNvSpPr>
              <a:spLocks noChangeShapeType="1"/>
            </p:cNvSpPr>
            <p:nvPr/>
          </p:nvSpPr>
          <p:spPr bwMode="auto">
            <a:xfrm>
              <a:off x="2448" y="2105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8780" name="Text Box 60"/>
            <p:cNvSpPr txBox="1">
              <a:spLocks noChangeArrowheads="1"/>
            </p:cNvSpPr>
            <p:nvPr/>
          </p:nvSpPr>
          <p:spPr bwMode="auto">
            <a:xfrm>
              <a:off x="2880" y="177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С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798795" name="Oval 75"/>
            <p:cNvSpPr>
              <a:spLocks noChangeArrowheads="1"/>
            </p:cNvSpPr>
            <p:nvPr/>
          </p:nvSpPr>
          <p:spPr bwMode="auto">
            <a:xfrm>
              <a:off x="3208" y="2088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98831" name="Group 111"/>
          <p:cNvGrpSpPr>
            <a:grpSpLocks/>
          </p:cNvGrpSpPr>
          <p:nvPr/>
        </p:nvGrpSpPr>
        <p:grpSpPr bwMode="auto">
          <a:xfrm>
            <a:off x="3886200" y="4191000"/>
            <a:ext cx="3835400" cy="457200"/>
            <a:chOff x="2448" y="2640"/>
            <a:chExt cx="2416" cy="288"/>
          </a:xfrm>
        </p:grpSpPr>
        <p:sp>
          <p:nvSpPr>
            <p:cNvPr id="798735" name="Line 15"/>
            <p:cNvSpPr>
              <a:spLocks noChangeShapeType="1"/>
            </p:cNvSpPr>
            <p:nvPr/>
          </p:nvSpPr>
          <p:spPr bwMode="auto">
            <a:xfrm flipV="1">
              <a:off x="2448" y="2680"/>
              <a:ext cx="2064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8781" name="Text Box 61"/>
            <p:cNvSpPr txBox="1">
              <a:spLocks noChangeArrowheads="1"/>
            </p:cNvSpPr>
            <p:nvPr/>
          </p:nvSpPr>
          <p:spPr bwMode="auto">
            <a:xfrm>
              <a:off x="4480" y="264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798796" name="Oval 76"/>
            <p:cNvSpPr>
              <a:spLocks noChangeArrowheads="1"/>
            </p:cNvSpPr>
            <p:nvPr/>
          </p:nvSpPr>
          <p:spPr bwMode="auto">
            <a:xfrm>
              <a:off x="4512" y="2664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98797" name="Oval 77"/>
          <p:cNvSpPr>
            <a:spLocks noChangeArrowheads="1"/>
          </p:cNvSpPr>
          <p:nvPr/>
        </p:nvSpPr>
        <p:spPr bwMode="auto">
          <a:xfrm>
            <a:off x="584200" y="4241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798" name="Oval 78"/>
          <p:cNvSpPr>
            <a:spLocks noChangeArrowheads="1"/>
          </p:cNvSpPr>
          <p:nvPr/>
        </p:nvSpPr>
        <p:spPr bwMode="auto">
          <a:xfrm>
            <a:off x="2616200" y="33147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799" name="Oval 79"/>
          <p:cNvSpPr>
            <a:spLocks noChangeArrowheads="1"/>
          </p:cNvSpPr>
          <p:nvPr/>
        </p:nvSpPr>
        <p:spPr bwMode="auto">
          <a:xfrm>
            <a:off x="1562100" y="1955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98834" name="Group 114"/>
          <p:cNvGrpSpPr>
            <a:grpSpLocks/>
          </p:cNvGrpSpPr>
          <p:nvPr/>
        </p:nvGrpSpPr>
        <p:grpSpPr bwMode="auto">
          <a:xfrm>
            <a:off x="2667000" y="1811338"/>
            <a:ext cx="2576513" cy="347662"/>
            <a:chOff x="1680" y="1141"/>
            <a:chExt cx="1623" cy="219"/>
          </a:xfrm>
        </p:grpSpPr>
        <p:grpSp>
          <p:nvGrpSpPr>
            <p:cNvPr id="798801" name="Group 81"/>
            <p:cNvGrpSpPr>
              <a:grpSpLocks/>
            </p:cNvGrpSpPr>
            <p:nvPr/>
          </p:nvGrpSpPr>
          <p:grpSpPr bwMode="auto">
            <a:xfrm rot="-1178052">
              <a:off x="1680" y="1152"/>
              <a:ext cx="88" cy="208"/>
              <a:chOff x="1488" y="2112"/>
              <a:chExt cx="88" cy="208"/>
            </a:xfrm>
          </p:grpSpPr>
          <p:sp>
            <p:nvSpPr>
              <p:cNvPr id="798802" name="Line 82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803" name="Line 83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8804" name="Group 84"/>
            <p:cNvGrpSpPr>
              <a:grpSpLocks/>
            </p:cNvGrpSpPr>
            <p:nvPr/>
          </p:nvGrpSpPr>
          <p:grpSpPr bwMode="auto">
            <a:xfrm rot="-1178052">
              <a:off x="3215" y="1141"/>
              <a:ext cx="88" cy="208"/>
              <a:chOff x="1488" y="2112"/>
              <a:chExt cx="88" cy="208"/>
            </a:xfrm>
          </p:grpSpPr>
          <p:sp>
            <p:nvSpPr>
              <p:cNvPr id="798805" name="Line 85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806" name="Line 86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98832" name="Group 112"/>
          <p:cNvGrpSpPr>
            <a:grpSpLocks/>
          </p:cNvGrpSpPr>
          <p:nvPr/>
        </p:nvGrpSpPr>
        <p:grpSpPr bwMode="auto">
          <a:xfrm>
            <a:off x="3200400" y="3213100"/>
            <a:ext cx="1295400" cy="279400"/>
            <a:chOff x="2016" y="2024"/>
            <a:chExt cx="816" cy="176"/>
          </a:xfrm>
        </p:grpSpPr>
        <p:sp>
          <p:nvSpPr>
            <p:cNvPr id="798811" name="Freeform 91"/>
            <p:cNvSpPr>
              <a:spLocks/>
            </p:cNvSpPr>
            <p:nvPr/>
          </p:nvSpPr>
          <p:spPr bwMode="auto">
            <a:xfrm rot="1778705">
              <a:off x="2016" y="2024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8812" name="Freeform 92"/>
            <p:cNvSpPr>
              <a:spLocks/>
            </p:cNvSpPr>
            <p:nvPr/>
          </p:nvSpPr>
          <p:spPr bwMode="auto">
            <a:xfrm rot="1778705">
              <a:off x="2784" y="2040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98833" name="Group 113"/>
          <p:cNvGrpSpPr>
            <a:grpSpLocks/>
          </p:cNvGrpSpPr>
          <p:nvPr/>
        </p:nvGrpSpPr>
        <p:grpSpPr bwMode="auto">
          <a:xfrm>
            <a:off x="2236788" y="4113213"/>
            <a:ext cx="3362325" cy="336550"/>
            <a:chOff x="1409" y="2591"/>
            <a:chExt cx="2118" cy="212"/>
          </a:xfrm>
        </p:grpSpPr>
        <p:grpSp>
          <p:nvGrpSpPr>
            <p:cNvPr id="798817" name="Group 97"/>
            <p:cNvGrpSpPr>
              <a:grpSpLocks/>
            </p:cNvGrpSpPr>
            <p:nvPr/>
          </p:nvGrpSpPr>
          <p:grpSpPr bwMode="auto">
            <a:xfrm>
              <a:off x="1409" y="2591"/>
              <a:ext cx="119" cy="211"/>
              <a:chOff x="1409" y="2591"/>
              <a:chExt cx="119" cy="211"/>
            </a:xfrm>
          </p:grpSpPr>
          <p:grpSp>
            <p:nvGrpSpPr>
              <p:cNvPr id="798813" name="Group 93"/>
              <p:cNvGrpSpPr>
                <a:grpSpLocks/>
              </p:cNvGrpSpPr>
              <p:nvPr/>
            </p:nvGrpSpPr>
            <p:grpSpPr bwMode="auto">
              <a:xfrm rot="-1178052">
                <a:off x="1440" y="2592"/>
                <a:ext cx="88" cy="208"/>
                <a:chOff x="1488" y="2112"/>
                <a:chExt cx="88" cy="208"/>
              </a:xfrm>
            </p:grpSpPr>
            <p:sp>
              <p:nvSpPr>
                <p:cNvPr id="798814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1488" y="2112"/>
                  <a:ext cx="48" cy="192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8815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1528" y="2128"/>
                  <a:ext cx="48" cy="192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98816" name="Freeform 96"/>
              <p:cNvSpPr>
                <a:spLocks/>
              </p:cNvSpPr>
              <p:nvPr/>
            </p:nvSpPr>
            <p:spPr bwMode="auto">
              <a:xfrm>
                <a:off x="1409" y="2591"/>
                <a:ext cx="19" cy="211"/>
              </a:xfrm>
              <a:custGeom>
                <a:avLst/>
                <a:gdLst>
                  <a:gd name="T0" fmla="*/ 0 w 19"/>
                  <a:gd name="T1" fmla="*/ 0 h 211"/>
                  <a:gd name="T2" fmla="*/ 19 w 19"/>
                  <a:gd name="T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211">
                    <a:moveTo>
                      <a:pt x="0" y="0"/>
                    </a:moveTo>
                    <a:lnTo>
                      <a:pt x="19" y="211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8818" name="Group 98"/>
            <p:cNvGrpSpPr>
              <a:grpSpLocks/>
            </p:cNvGrpSpPr>
            <p:nvPr/>
          </p:nvGrpSpPr>
          <p:grpSpPr bwMode="auto">
            <a:xfrm>
              <a:off x="3408" y="2592"/>
              <a:ext cx="119" cy="211"/>
              <a:chOff x="1409" y="2591"/>
              <a:chExt cx="119" cy="211"/>
            </a:xfrm>
          </p:grpSpPr>
          <p:grpSp>
            <p:nvGrpSpPr>
              <p:cNvPr id="798819" name="Group 99"/>
              <p:cNvGrpSpPr>
                <a:grpSpLocks/>
              </p:cNvGrpSpPr>
              <p:nvPr/>
            </p:nvGrpSpPr>
            <p:grpSpPr bwMode="auto">
              <a:xfrm rot="-1178052">
                <a:off x="1440" y="2592"/>
                <a:ext cx="88" cy="208"/>
                <a:chOff x="1488" y="2112"/>
                <a:chExt cx="88" cy="208"/>
              </a:xfrm>
            </p:grpSpPr>
            <p:sp>
              <p:nvSpPr>
                <p:cNvPr id="798820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1488" y="2112"/>
                  <a:ext cx="48" cy="192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8821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1528" y="2128"/>
                  <a:ext cx="48" cy="192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98822" name="Freeform 102"/>
              <p:cNvSpPr>
                <a:spLocks/>
              </p:cNvSpPr>
              <p:nvPr/>
            </p:nvSpPr>
            <p:spPr bwMode="auto">
              <a:xfrm>
                <a:off x="1409" y="2591"/>
                <a:ext cx="19" cy="211"/>
              </a:xfrm>
              <a:custGeom>
                <a:avLst/>
                <a:gdLst>
                  <a:gd name="T0" fmla="*/ 0 w 19"/>
                  <a:gd name="T1" fmla="*/ 0 h 211"/>
                  <a:gd name="T2" fmla="*/ 19 w 19"/>
                  <a:gd name="T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211">
                    <a:moveTo>
                      <a:pt x="0" y="0"/>
                    </a:moveTo>
                    <a:lnTo>
                      <a:pt x="19" y="211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98826" name="Group 106"/>
          <p:cNvGrpSpPr>
            <a:grpSpLocks/>
          </p:cNvGrpSpPr>
          <p:nvPr/>
        </p:nvGrpSpPr>
        <p:grpSpPr bwMode="auto">
          <a:xfrm>
            <a:off x="1600200" y="1765300"/>
            <a:ext cx="2286000" cy="230188"/>
            <a:chOff x="1008" y="1112"/>
            <a:chExt cx="1440" cy="145"/>
          </a:xfrm>
        </p:grpSpPr>
        <p:sp>
          <p:nvSpPr>
            <p:cNvPr id="798729" name="Line 9"/>
            <p:cNvSpPr>
              <a:spLocks noChangeShapeType="1"/>
            </p:cNvSpPr>
            <p:nvPr/>
          </p:nvSpPr>
          <p:spPr bwMode="auto">
            <a:xfrm>
              <a:off x="1008" y="1257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8823" name="Freeform 103"/>
            <p:cNvSpPr>
              <a:spLocks/>
            </p:cNvSpPr>
            <p:nvPr/>
          </p:nvSpPr>
          <p:spPr bwMode="auto">
            <a:xfrm>
              <a:off x="2304" y="1112"/>
              <a:ext cx="144" cy="144"/>
            </a:xfrm>
            <a:custGeom>
              <a:avLst/>
              <a:gdLst>
                <a:gd name="T0" fmla="*/ 0 w 144"/>
                <a:gd name="T1" fmla="*/ 144 h 144"/>
                <a:gd name="T2" fmla="*/ 0 w 144"/>
                <a:gd name="T3" fmla="*/ 0 h 144"/>
                <a:gd name="T4" fmla="*/ 144 w 144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44">
                  <a:moveTo>
                    <a:pt x="0" y="144"/>
                  </a:move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98828" name="Group 108"/>
          <p:cNvGrpSpPr>
            <a:grpSpLocks/>
          </p:cNvGrpSpPr>
          <p:nvPr/>
        </p:nvGrpSpPr>
        <p:grpSpPr bwMode="auto">
          <a:xfrm>
            <a:off x="2667000" y="3111500"/>
            <a:ext cx="1219200" cy="241300"/>
            <a:chOff x="1680" y="1960"/>
            <a:chExt cx="768" cy="152"/>
          </a:xfrm>
        </p:grpSpPr>
        <p:sp>
          <p:nvSpPr>
            <p:cNvPr id="798732" name="Freeform 12"/>
            <p:cNvSpPr>
              <a:spLocks/>
            </p:cNvSpPr>
            <p:nvPr/>
          </p:nvSpPr>
          <p:spPr bwMode="auto">
            <a:xfrm>
              <a:off x="1680" y="2106"/>
              <a:ext cx="768" cy="6"/>
            </a:xfrm>
            <a:custGeom>
              <a:avLst/>
              <a:gdLst>
                <a:gd name="T0" fmla="*/ 0 w 768"/>
                <a:gd name="T1" fmla="*/ 6 h 6"/>
                <a:gd name="T2" fmla="*/ 768 w 768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8" h="6">
                  <a:moveTo>
                    <a:pt x="0" y="6"/>
                  </a:moveTo>
                  <a:lnTo>
                    <a:pt x="7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8824" name="Freeform 104"/>
            <p:cNvSpPr>
              <a:spLocks/>
            </p:cNvSpPr>
            <p:nvPr/>
          </p:nvSpPr>
          <p:spPr bwMode="auto">
            <a:xfrm>
              <a:off x="2304" y="1960"/>
              <a:ext cx="144" cy="144"/>
            </a:xfrm>
            <a:custGeom>
              <a:avLst/>
              <a:gdLst>
                <a:gd name="T0" fmla="*/ 0 w 144"/>
                <a:gd name="T1" fmla="*/ 144 h 144"/>
                <a:gd name="T2" fmla="*/ 0 w 144"/>
                <a:gd name="T3" fmla="*/ 0 h 144"/>
                <a:gd name="T4" fmla="*/ 144 w 144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44">
                  <a:moveTo>
                    <a:pt x="0" y="144"/>
                  </a:move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98830" name="Group 110"/>
          <p:cNvGrpSpPr>
            <a:grpSpLocks/>
          </p:cNvGrpSpPr>
          <p:nvPr/>
        </p:nvGrpSpPr>
        <p:grpSpPr bwMode="auto">
          <a:xfrm>
            <a:off x="609600" y="4038600"/>
            <a:ext cx="3276600" cy="242888"/>
            <a:chOff x="384" y="2544"/>
            <a:chExt cx="2064" cy="153"/>
          </a:xfrm>
        </p:grpSpPr>
        <p:sp>
          <p:nvSpPr>
            <p:cNvPr id="798734" name="Line 14"/>
            <p:cNvSpPr>
              <a:spLocks noChangeShapeType="1"/>
            </p:cNvSpPr>
            <p:nvPr/>
          </p:nvSpPr>
          <p:spPr bwMode="auto">
            <a:xfrm>
              <a:off x="384" y="2697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8825" name="Freeform 105"/>
            <p:cNvSpPr>
              <a:spLocks/>
            </p:cNvSpPr>
            <p:nvPr/>
          </p:nvSpPr>
          <p:spPr bwMode="auto">
            <a:xfrm>
              <a:off x="2304" y="2544"/>
              <a:ext cx="144" cy="144"/>
            </a:xfrm>
            <a:custGeom>
              <a:avLst/>
              <a:gdLst>
                <a:gd name="T0" fmla="*/ 0 w 144"/>
                <a:gd name="T1" fmla="*/ 144 h 144"/>
                <a:gd name="T2" fmla="*/ 0 w 144"/>
                <a:gd name="T3" fmla="*/ 0 h 144"/>
                <a:gd name="T4" fmla="*/ 144 w 144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44">
                  <a:moveTo>
                    <a:pt x="0" y="144"/>
                  </a:move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8835" name="Text Box 115"/>
          <p:cNvSpPr txBox="1">
            <a:spLocks noChangeArrowheads="1"/>
          </p:cNvSpPr>
          <p:nvPr/>
        </p:nvSpPr>
        <p:spPr bwMode="auto">
          <a:xfrm>
            <a:off x="3746500" y="9144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8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8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8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8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8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9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9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9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9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9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9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4 4.44444E-6 L 0.50278 4.44444E-6 " pathEditMode="relative" rAng="0" ptsTypes="AAA">
                                      <p:cBhvr>
                                        <p:cTn id="98" dur="2000" fill="hold"/>
                                        <p:tgtEl>
                                          <p:spTgt spid="798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8" grpId="0" animBg="1"/>
      <p:bldP spid="79878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Freeform 2"/>
          <p:cNvSpPr>
            <a:spLocks/>
          </p:cNvSpPr>
          <p:nvPr/>
        </p:nvSpPr>
        <p:spPr bwMode="auto">
          <a:xfrm>
            <a:off x="3086100" y="1371600"/>
            <a:ext cx="3390900" cy="4737100"/>
          </a:xfrm>
          <a:custGeom>
            <a:avLst/>
            <a:gdLst>
              <a:gd name="T0" fmla="*/ 2136 w 2136"/>
              <a:gd name="T1" fmla="*/ 0 h 2984"/>
              <a:gd name="T2" fmla="*/ 0 w 2136"/>
              <a:gd name="T3" fmla="*/ 2984 h 29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36" h="2984">
                <a:moveTo>
                  <a:pt x="2136" y="0"/>
                </a:moveTo>
                <a:lnTo>
                  <a:pt x="0" y="2984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6915" name="Line 3"/>
          <p:cNvSpPr>
            <a:spLocks noChangeShapeType="1"/>
          </p:cNvSpPr>
          <p:nvPr/>
        </p:nvSpPr>
        <p:spPr bwMode="auto">
          <a:xfrm>
            <a:off x="1600200" y="19954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6938" name="Text Box 26"/>
          <p:cNvSpPr txBox="1">
            <a:spLocks noChangeArrowheads="1"/>
          </p:cNvSpPr>
          <p:nvPr/>
        </p:nvSpPr>
        <p:spPr bwMode="auto">
          <a:xfrm>
            <a:off x="6477000" y="1050925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6939" name="Text Box 27"/>
          <p:cNvSpPr txBox="1">
            <a:spLocks noChangeArrowheads="1"/>
          </p:cNvSpPr>
          <p:nvPr/>
        </p:nvSpPr>
        <p:spPr bwMode="auto">
          <a:xfrm>
            <a:off x="5867400" y="2057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806940" name="Text Box 28"/>
          <p:cNvSpPr txBox="1">
            <a:spLocks noChangeArrowheads="1"/>
          </p:cNvSpPr>
          <p:nvPr/>
        </p:nvSpPr>
        <p:spPr bwMode="auto">
          <a:xfrm>
            <a:off x="1066800" y="3124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806941" name="Freeform 29"/>
          <p:cNvSpPr>
            <a:spLocks/>
          </p:cNvSpPr>
          <p:nvPr/>
        </p:nvSpPr>
        <p:spPr bwMode="auto">
          <a:xfrm>
            <a:off x="1714500" y="2314575"/>
            <a:ext cx="4097338" cy="1403350"/>
          </a:xfrm>
          <a:custGeom>
            <a:avLst/>
            <a:gdLst>
              <a:gd name="T0" fmla="*/ 0 w 2581"/>
              <a:gd name="T1" fmla="*/ 694 h 884"/>
              <a:gd name="T2" fmla="*/ 1936 w 2581"/>
              <a:gd name="T3" fmla="*/ 884 h 884"/>
              <a:gd name="T4" fmla="*/ 2581 w 2581"/>
              <a:gd name="T5" fmla="*/ 0 h 884"/>
              <a:gd name="T6" fmla="*/ 0 w 2581"/>
              <a:gd name="T7" fmla="*/ 694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1" h="884">
                <a:moveTo>
                  <a:pt x="0" y="694"/>
                </a:moveTo>
                <a:lnTo>
                  <a:pt x="1936" y="884"/>
                </a:lnTo>
                <a:lnTo>
                  <a:pt x="2581" y="0"/>
                </a:lnTo>
                <a:lnTo>
                  <a:pt x="0" y="69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72000"/>
                </a:schemeClr>
              </a:gs>
              <a:gs pos="100000">
                <a:srgbClr val="0099CC">
                  <a:alpha val="78000"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06944" name="Group 32"/>
          <p:cNvGrpSpPr>
            <a:grpSpLocks/>
          </p:cNvGrpSpPr>
          <p:nvPr/>
        </p:nvGrpSpPr>
        <p:grpSpPr bwMode="auto">
          <a:xfrm rot="2144919">
            <a:off x="2438400" y="4724400"/>
            <a:ext cx="2743200" cy="347663"/>
            <a:chOff x="1680" y="1141"/>
            <a:chExt cx="1623" cy="219"/>
          </a:xfrm>
        </p:grpSpPr>
        <p:grpSp>
          <p:nvGrpSpPr>
            <p:cNvPr id="806945" name="Group 33"/>
            <p:cNvGrpSpPr>
              <a:grpSpLocks/>
            </p:cNvGrpSpPr>
            <p:nvPr/>
          </p:nvGrpSpPr>
          <p:grpSpPr bwMode="auto">
            <a:xfrm rot="-1178052">
              <a:off x="1680" y="1152"/>
              <a:ext cx="88" cy="208"/>
              <a:chOff x="1488" y="2112"/>
              <a:chExt cx="88" cy="208"/>
            </a:xfrm>
          </p:grpSpPr>
          <p:sp>
            <p:nvSpPr>
              <p:cNvPr id="806946" name="Line 34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947" name="Line 35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6948" name="Group 36"/>
            <p:cNvGrpSpPr>
              <a:grpSpLocks/>
            </p:cNvGrpSpPr>
            <p:nvPr/>
          </p:nvGrpSpPr>
          <p:grpSpPr bwMode="auto">
            <a:xfrm rot="-1178052">
              <a:off x="3215" y="1141"/>
              <a:ext cx="88" cy="208"/>
              <a:chOff x="1488" y="2112"/>
              <a:chExt cx="88" cy="208"/>
            </a:xfrm>
          </p:grpSpPr>
          <p:sp>
            <p:nvSpPr>
              <p:cNvPr id="806949" name="Line 37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950" name="Line 38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06957" name="Text Box 45"/>
          <p:cNvSpPr txBox="1">
            <a:spLocks noChangeArrowheads="1"/>
          </p:cNvSpPr>
          <p:nvPr/>
        </p:nvSpPr>
        <p:spPr bwMode="auto">
          <a:xfrm>
            <a:off x="3048000" y="57912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3600" i="1">
              <a:solidFill>
                <a:srgbClr val="FF0000"/>
              </a:solidFill>
            </a:endParaRPr>
          </a:p>
        </p:txBody>
      </p:sp>
      <p:grpSp>
        <p:nvGrpSpPr>
          <p:cNvPr id="806977" name="Group 65"/>
          <p:cNvGrpSpPr>
            <a:grpSpLocks/>
          </p:cNvGrpSpPr>
          <p:nvPr/>
        </p:nvGrpSpPr>
        <p:grpSpPr bwMode="auto">
          <a:xfrm>
            <a:off x="1752600" y="3429000"/>
            <a:ext cx="2266950" cy="1549400"/>
            <a:chOff x="1104" y="2160"/>
            <a:chExt cx="1428" cy="976"/>
          </a:xfrm>
        </p:grpSpPr>
        <p:sp>
          <p:nvSpPr>
            <p:cNvPr id="806959" name="Freeform 47"/>
            <p:cNvSpPr>
              <a:spLocks/>
            </p:cNvSpPr>
            <p:nvPr/>
          </p:nvSpPr>
          <p:spPr bwMode="auto">
            <a:xfrm>
              <a:off x="1104" y="2160"/>
              <a:ext cx="1344" cy="976"/>
            </a:xfrm>
            <a:custGeom>
              <a:avLst/>
              <a:gdLst>
                <a:gd name="T0" fmla="*/ 0 w 1344"/>
                <a:gd name="T1" fmla="*/ 0 h 976"/>
                <a:gd name="T2" fmla="*/ 1344 w 1344"/>
                <a:gd name="T3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44" h="976">
                  <a:moveTo>
                    <a:pt x="0" y="0"/>
                  </a:moveTo>
                  <a:lnTo>
                    <a:pt x="1344" y="9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6960" name="Freeform 48"/>
            <p:cNvSpPr>
              <a:spLocks/>
            </p:cNvSpPr>
            <p:nvPr/>
          </p:nvSpPr>
          <p:spPr bwMode="auto">
            <a:xfrm>
              <a:off x="2344" y="2944"/>
              <a:ext cx="188" cy="126"/>
            </a:xfrm>
            <a:custGeom>
              <a:avLst/>
              <a:gdLst>
                <a:gd name="T0" fmla="*/ 0 w 188"/>
                <a:gd name="T1" fmla="*/ 126 h 126"/>
                <a:gd name="T2" fmla="*/ 82 w 188"/>
                <a:gd name="T3" fmla="*/ 0 h 126"/>
                <a:gd name="T4" fmla="*/ 188 w 188"/>
                <a:gd name="T5" fmla="*/ 7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126">
                  <a:moveTo>
                    <a:pt x="0" y="126"/>
                  </a:moveTo>
                  <a:lnTo>
                    <a:pt x="82" y="0"/>
                  </a:lnTo>
                  <a:lnTo>
                    <a:pt x="188" y="72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06966" name="Oval 54"/>
          <p:cNvSpPr>
            <a:spLocks noChangeArrowheads="1"/>
          </p:cNvSpPr>
          <p:nvPr/>
        </p:nvSpPr>
        <p:spPr bwMode="auto">
          <a:xfrm>
            <a:off x="1689100" y="337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06975" name="Freeform 63"/>
          <p:cNvSpPr>
            <a:spLocks/>
          </p:cNvSpPr>
          <p:nvPr/>
        </p:nvSpPr>
        <p:spPr bwMode="auto">
          <a:xfrm>
            <a:off x="3873500" y="4978400"/>
            <a:ext cx="2133600" cy="1549400"/>
          </a:xfrm>
          <a:custGeom>
            <a:avLst/>
            <a:gdLst>
              <a:gd name="T0" fmla="*/ 0 w 1344"/>
              <a:gd name="T1" fmla="*/ 0 h 976"/>
              <a:gd name="T2" fmla="*/ 1344 w 1344"/>
              <a:gd name="T3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44" h="976">
                <a:moveTo>
                  <a:pt x="0" y="0"/>
                </a:moveTo>
                <a:lnTo>
                  <a:pt x="1344" y="97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06979" name="Group 67"/>
          <p:cNvGrpSpPr>
            <a:grpSpLocks/>
          </p:cNvGrpSpPr>
          <p:nvPr/>
        </p:nvGrpSpPr>
        <p:grpSpPr bwMode="auto">
          <a:xfrm>
            <a:off x="5969000" y="6172200"/>
            <a:ext cx="660400" cy="457200"/>
            <a:chOff x="3760" y="3888"/>
            <a:chExt cx="416" cy="288"/>
          </a:xfrm>
        </p:grpSpPr>
        <p:sp>
          <p:nvSpPr>
            <p:cNvPr id="806968" name="Text Box 56"/>
            <p:cNvSpPr txBox="1">
              <a:spLocks noChangeArrowheads="1"/>
            </p:cNvSpPr>
            <p:nvPr/>
          </p:nvSpPr>
          <p:spPr bwMode="auto">
            <a:xfrm>
              <a:off x="3792" y="388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806942" name="Oval 30"/>
            <p:cNvSpPr>
              <a:spLocks noChangeArrowheads="1"/>
            </p:cNvSpPr>
            <p:nvPr/>
          </p:nvSpPr>
          <p:spPr bwMode="auto">
            <a:xfrm>
              <a:off x="3760" y="4088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06978" name="Freeform 66"/>
          <p:cNvSpPr>
            <a:spLocks/>
          </p:cNvSpPr>
          <p:nvPr/>
        </p:nvSpPr>
        <p:spPr bwMode="auto">
          <a:xfrm rot="4329738" flipH="1">
            <a:off x="1701006" y="2261394"/>
            <a:ext cx="4097338" cy="1403350"/>
          </a:xfrm>
          <a:custGeom>
            <a:avLst/>
            <a:gdLst>
              <a:gd name="T0" fmla="*/ 0 w 2581"/>
              <a:gd name="T1" fmla="*/ 694 h 884"/>
              <a:gd name="T2" fmla="*/ 1936 w 2581"/>
              <a:gd name="T3" fmla="*/ 884 h 884"/>
              <a:gd name="T4" fmla="*/ 2581 w 2581"/>
              <a:gd name="T5" fmla="*/ 0 h 884"/>
              <a:gd name="T6" fmla="*/ 0 w 2581"/>
              <a:gd name="T7" fmla="*/ 694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1" h="884">
                <a:moveTo>
                  <a:pt x="0" y="694"/>
                </a:moveTo>
                <a:lnTo>
                  <a:pt x="1936" y="884"/>
                </a:lnTo>
                <a:lnTo>
                  <a:pt x="2581" y="0"/>
                </a:lnTo>
                <a:lnTo>
                  <a:pt x="0" y="69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72000"/>
                </a:schemeClr>
              </a:gs>
              <a:gs pos="100000">
                <a:srgbClr val="0099CC">
                  <a:alpha val="78000"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6965" name="Text Box 53"/>
          <p:cNvSpPr txBox="1">
            <a:spLocks noChangeArrowheads="1"/>
          </p:cNvSpPr>
          <p:nvPr/>
        </p:nvSpPr>
        <p:spPr bwMode="auto">
          <a:xfrm>
            <a:off x="4191000" y="365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806969" name="Oval 57"/>
          <p:cNvSpPr>
            <a:spLocks noChangeArrowheads="1"/>
          </p:cNvSpPr>
          <p:nvPr/>
        </p:nvSpPr>
        <p:spPr bwMode="auto">
          <a:xfrm>
            <a:off x="5778500" y="22733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06976" name="Oval 64"/>
          <p:cNvSpPr>
            <a:spLocks noChangeArrowheads="1"/>
          </p:cNvSpPr>
          <p:nvPr/>
        </p:nvSpPr>
        <p:spPr bwMode="auto">
          <a:xfrm>
            <a:off x="4749800" y="36957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3870325" y="274725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№6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(б)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69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6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69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6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69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6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69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69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175 0.17778 L 0.22066 0.22223 " pathEditMode="relative" rAng="0" ptsTypes="AAA">
                                      <p:cBhvr>
                                        <p:cTn id="54" dur="2000" fill="hold"/>
                                        <p:tgtEl>
                                          <p:spTgt spid="806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75" grpId="0" animBg="1"/>
      <p:bldP spid="806978" grpId="0" animBg="1"/>
      <p:bldP spid="80697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636" name="Picture 12" descr="krokodil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97100"/>
            <a:ext cx="254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4637" name="Picture 13" descr="krokodil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9800"/>
            <a:ext cx="254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4638" name="Group 14"/>
          <p:cNvGrpSpPr>
            <a:grpSpLocks/>
          </p:cNvGrpSpPr>
          <p:nvPr/>
        </p:nvGrpSpPr>
        <p:grpSpPr bwMode="auto">
          <a:xfrm>
            <a:off x="4419600" y="1600200"/>
            <a:ext cx="381000" cy="3187700"/>
            <a:chOff x="2784" y="1016"/>
            <a:chExt cx="240" cy="2008"/>
          </a:xfrm>
        </p:grpSpPr>
        <p:sp>
          <p:nvSpPr>
            <p:cNvPr id="794639" name="Freeform 15"/>
            <p:cNvSpPr>
              <a:spLocks/>
            </p:cNvSpPr>
            <p:nvPr/>
          </p:nvSpPr>
          <p:spPr bwMode="auto">
            <a:xfrm>
              <a:off x="2816" y="1160"/>
              <a:ext cx="1" cy="1864"/>
            </a:xfrm>
            <a:custGeom>
              <a:avLst/>
              <a:gdLst>
                <a:gd name="T0" fmla="*/ 0 w 1"/>
                <a:gd name="T1" fmla="*/ 0 h 1864"/>
                <a:gd name="T2" fmla="*/ 0 w 1"/>
                <a:gd name="T3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864">
                  <a:moveTo>
                    <a:pt x="0" y="0"/>
                  </a:moveTo>
                  <a:lnTo>
                    <a:pt x="0" y="1864"/>
                  </a:ln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4640" name="Text Box 16"/>
            <p:cNvSpPr txBox="1">
              <a:spLocks noChangeArrowheads="1"/>
            </p:cNvSpPr>
            <p:nvPr/>
          </p:nvSpPr>
          <p:spPr bwMode="auto">
            <a:xfrm>
              <a:off x="2784" y="1016"/>
              <a:ext cx="2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6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</a:t>
              </a:r>
              <a:endParaRPr lang="ru-RU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94641" name="Group 17"/>
          <p:cNvGrpSpPr>
            <a:grpSpLocks/>
          </p:cNvGrpSpPr>
          <p:nvPr/>
        </p:nvGrpSpPr>
        <p:grpSpPr bwMode="auto">
          <a:xfrm>
            <a:off x="3200400" y="1676400"/>
            <a:ext cx="3048000" cy="685800"/>
            <a:chOff x="2016" y="1064"/>
            <a:chExt cx="1920" cy="432"/>
          </a:xfrm>
        </p:grpSpPr>
        <p:sp>
          <p:nvSpPr>
            <p:cNvPr id="794642" name="Freeform 18"/>
            <p:cNvSpPr>
              <a:spLocks/>
            </p:cNvSpPr>
            <p:nvPr/>
          </p:nvSpPr>
          <p:spPr bwMode="auto">
            <a:xfrm>
              <a:off x="2144" y="1448"/>
              <a:ext cx="1376" cy="8"/>
            </a:xfrm>
            <a:custGeom>
              <a:avLst/>
              <a:gdLst>
                <a:gd name="T0" fmla="*/ 0 w 1376"/>
                <a:gd name="T1" fmla="*/ 0 h 8"/>
                <a:gd name="T2" fmla="*/ 1376 w 1376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6" h="8">
                  <a:moveTo>
                    <a:pt x="0" y="0"/>
                  </a:moveTo>
                  <a:lnTo>
                    <a:pt x="1376" y="8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4643" name="Text Box 19"/>
            <p:cNvSpPr txBox="1">
              <a:spLocks noChangeArrowheads="1"/>
            </p:cNvSpPr>
            <p:nvPr/>
          </p:nvSpPr>
          <p:spPr bwMode="auto">
            <a:xfrm>
              <a:off x="2016" y="1131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94644" name="Text Box 20"/>
            <p:cNvSpPr txBox="1">
              <a:spLocks noChangeArrowheads="1"/>
            </p:cNvSpPr>
            <p:nvPr/>
          </p:nvSpPr>
          <p:spPr bwMode="auto">
            <a:xfrm>
              <a:off x="3312" y="1064"/>
              <a:ext cx="6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US" sz="3200" b="1" i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94645" name="Group 21"/>
          <p:cNvGrpSpPr>
            <a:grpSpLocks/>
          </p:cNvGrpSpPr>
          <p:nvPr/>
        </p:nvGrpSpPr>
        <p:grpSpPr bwMode="auto">
          <a:xfrm>
            <a:off x="2971800" y="3459163"/>
            <a:ext cx="3124200" cy="625475"/>
            <a:chOff x="1872" y="2187"/>
            <a:chExt cx="1968" cy="394"/>
          </a:xfrm>
        </p:grpSpPr>
        <p:sp>
          <p:nvSpPr>
            <p:cNvPr id="794646" name="Freeform 22"/>
            <p:cNvSpPr>
              <a:spLocks/>
            </p:cNvSpPr>
            <p:nvPr/>
          </p:nvSpPr>
          <p:spPr bwMode="auto">
            <a:xfrm>
              <a:off x="1952" y="2264"/>
              <a:ext cx="1736" cy="1"/>
            </a:xfrm>
            <a:custGeom>
              <a:avLst/>
              <a:gdLst>
                <a:gd name="T0" fmla="*/ 0 w 1736"/>
                <a:gd name="T1" fmla="*/ 0 h 1"/>
                <a:gd name="T2" fmla="*/ 1736 w 173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36" h="1">
                  <a:moveTo>
                    <a:pt x="0" y="0"/>
                  </a:moveTo>
                  <a:lnTo>
                    <a:pt x="1736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4647" name="Text Box 23"/>
            <p:cNvSpPr txBox="1">
              <a:spLocks noChangeArrowheads="1"/>
            </p:cNvSpPr>
            <p:nvPr/>
          </p:nvSpPr>
          <p:spPr bwMode="auto">
            <a:xfrm>
              <a:off x="1872" y="2216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endPara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94648" name="Text Box 24"/>
            <p:cNvSpPr txBox="1">
              <a:spLocks noChangeArrowheads="1"/>
            </p:cNvSpPr>
            <p:nvPr/>
          </p:nvSpPr>
          <p:spPr bwMode="auto">
            <a:xfrm>
              <a:off x="3456" y="2187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sz="3200" b="1" i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94649" name="Group 25"/>
          <p:cNvGrpSpPr>
            <a:grpSpLocks/>
          </p:cNvGrpSpPr>
          <p:nvPr/>
        </p:nvGrpSpPr>
        <p:grpSpPr bwMode="auto">
          <a:xfrm>
            <a:off x="1295400" y="4038600"/>
            <a:ext cx="6477000" cy="579438"/>
            <a:chOff x="816" y="2552"/>
            <a:chExt cx="4080" cy="365"/>
          </a:xfrm>
        </p:grpSpPr>
        <p:sp>
          <p:nvSpPr>
            <p:cNvPr id="794650" name="Freeform 26"/>
            <p:cNvSpPr>
              <a:spLocks/>
            </p:cNvSpPr>
            <p:nvPr/>
          </p:nvSpPr>
          <p:spPr bwMode="auto">
            <a:xfrm>
              <a:off x="1120" y="2752"/>
              <a:ext cx="3400" cy="8"/>
            </a:xfrm>
            <a:custGeom>
              <a:avLst/>
              <a:gdLst>
                <a:gd name="T0" fmla="*/ 0 w 3400"/>
                <a:gd name="T1" fmla="*/ 0 h 8"/>
                <a:gd name="T2" fmla="*/ 3400 w 3400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00" h="8">
                  <a:moveTo>
                    <a:pt x="0" y="0"/>
                  </a:moveTo>
                  <a:lnTo>
                    <a:pt x="3400" y="8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4651" name="Text Box 27"/>
            <p:cNvSpPr txBox="1">
              <a:spLocks noChangeArrowheads="1"/>
            </p:cNvSpPr>
            <p:nvPr/>
          </p:nvSpPr>
          <p:spPr bwMode="auto">
            <a:xfrm>
              <a:off x="816" y="2552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endPara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94652" name="Text Box 28"/>
            <p:cNvSpPr txBox="1">
              <a:spLocks noChangeArrowheads="1"/>
            </p:cNvSpPr>
            <p:nvPr/>
          </p:nvSpPr>
          <p:spPr bwMode="auto">
            <a:xfrm>
              <a:off x="4512" y="2552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r>
                <a:rPr lang="en-US" sz="3200" b="1" i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94658" name="Group 34"/>
          <p:cNvGrpSpPr>
            <a:grpSpLocks/>
          </p:cNvGrpSpPr>
          <p:nvPr/>
        </p:nvGrpSpPr>
        <p:grpSpPr bwMode="auto">
          <a:xfrm>
            <a:off x="3505200" y="2197100"/>
            <a:ext cx="1828800" cy="2286000"/>
            <a:chOff x="2208" y="1536"/>
            <a:chExt cx="1152" cy="1440"/>
          </a:xfrm>
        </p:grpSpPr>
        <p:sp>
          <p:nvSpPr>
            <p:cNvPr id="794659" name="Line 35"/>
            <p:cNvSpPr>
              <a:spLocks noChangeShapeType="1"/>
            </p:cNvSpPr>
            <p:nvPr/>
          </p:nvSpPr>
          <p:spPr bwMode="auto">
            <a:xfrm>
              <a:off x="2448" y="1536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4660" name="Line 36"/>
            <p:cNvSpPr>
              <a:spLocks noChangeShapeType="1"/>
            </p:cNvSpPr>
            <p:nvPr/>
          </p:nvSpPr>
          <p:spPr bwMode="auto">
            <a:xfrm>
              <a:off x="3168" y="1536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94661" name="Group 37"/>
            <p:cNvGrpSpPr>
              <a:grpSpLocks/>
            </p:cNvGrpSpPr>
            <p:nvPr/>
          </p:nvGrpSpPr>
          <p:grpSpPr bwMode="auto">
            <a:xfrm>
              <a:off x="2304" y="2352"/>
              <a:ext cx="96" cy="144"/>
              <a:chOff x="2304" y="2352"/>
              <a:chExt cx="96" cy="144"/>
            </a:xfrm>
          </p:grpSpPr>
          <p:sp>
            <p:nvSpPr>
              <p:cNvPr id="794662" name="Line 38"/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663" name="Line 39"/>
              <p:cNvSpPr>
                <a:spLocks noChangeShapeType="1"/>
              </p:cNvSpPr>
              <p:nvPr/>
            </p:nvSpPr>
            <p:spPr bwMode="auto">
              <a:xfrm>
                <a:off x="2352" y="2352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4664" name="Group 40"/>
            <p:cNvGrpSpPr>
              <a:grpSpLocks/>
            </p:cNvGrpSpPr>
            <p:nvPr/>
          </p:nvGrpSpPr>
          <p:grpSpPr bwMode="auto">
            <a:xfrm>
              <a:off x="3216" y="2352"/>
              <a:ext cx="96" cy="144"/>
              <a:chOff x="2304" y="2352"/>
              <a:chExt cx="96" cy="144"/>
            </a:xfrm>
          </p:grpSpPr>
          <p:sp>
            <p:nvSpPr>
              <p:cNvPr id="794665" name="Line 41"/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666" name="Line 42"/>
              <p:cNvSpPr>
                <a:spLocks noChangeShapeType="1"/>
              </p:cNvSpPr>
              <p:nvPr/>
            </p:nvSpPr>
            <p:spPr bwMode="auto">
              <a:xfrm>
                <a:off x="2352" y="2352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4667" name="Group 43"/>
            <p:cNvGrpSpPr>
              <a:grpSpLocks/>
            </p:cNvGrpSpPr>
            <p:nvPr/>
          </p:nvGrpSpPr>
          <p:grpSpPr bwMode="auto">
            <a:xfrm>
              <a:off x="2208" y="2832"/>
              <a:ext cx="144" cy="144"/>
              <a:chOff x="2208" y="2832"/>
              <a:chExt cx="144" cy="144"/>
            </a:xfrm>
          </p:grpSpPr>
          <p:grpSp>
            <p:nvGrpSpPr>
              <p:cNvPr id="794668" name="Group 44"/>
              <p:cNvGrpSpPr>
                <a:grpSpLocks/>
              </p:cNvGrpSpPr>
              <p:nvPr/>
            </p:nvGrpSpPr>
            <p:grpSpPr bwMode="auto">
              <a:xfrm>
                <a:off x="2208" y="2832"/>
                <a:ext cx="96" cy="144"/>
                <a:chOff x="2304" y="2352"/>
                <a:chExt cx="96" cy="144"/>
              </a:xfrm>
            </p:grpSpPr>
            <p:sp>
              <p:nvSpPr>
                <p:cNvPr id="794669" name="Line 45"/>
                <p:cNvSpPr>
                  <a:spLocks noChangeShapeType="1"/>
                </p:cNvSpPr>
                <p:nvPr/>
              </p:nvSpPr>
              <p:spPr bwMode="auto">
                <a:xfrm>
                  <a:off x="2304" y="2352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4670" name="Line 46"/>
                <p:cNvSpPr>
                  <a:spLocks noChangeShapeType="1"/>
                </p:cNvSpPr>
                <p:nvPr/>
              </p:nvSpPr>
              <p:spPr bwMode="auto">
                <a:xfrm>
                  <a:off x="2352" y="2352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94671" name="Line 47"/>
              <p:cNvSpPr>
                <a:spLocks noChangeShapeType="1"/>
              </p:cNvSpPr>
              <p:nvPr/>
            </p:nvSpPr>
            <p:spPr bwMode="auto">
              <a:xfrm>
                <a:off x="2304" y="2832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4672" name="Group 48"/>
            <p:cNvGrpSpPr>
              <a:grpSpLocks/>
            </p:cNvGrpSpPr>
            <p:nvPr/>
          </p:nvGrpSpPr>
          <p:grpSpPr bwMode="auto">
            <a:xfrm>
              <a:off x="3216" y="2832"/>
              <a:ext cx="144" cy="144"/>
              <a:chOff x="2208" y="2832"/>
              <a:chExt cx="144" cy="144"/>
            </a:xfrm>
          </p:grpSpPr>
          <p:grpSp>
            <p:nvGrpSpPr>
              <p:cNvPr id="794673" name="Group 49"/>
              <p:cNvGrpSpPr>
                <a:grpSpLocks/>
              </p:cNvGrpSpPr>
              <p:nvPr/>
            </p:nvGrpSpPr>
            <p:grpSpPr bwMode="auto">
              <a:xfrm>
                <a:off x="2208" y="2832"/>
                <a:ext cx="96" cy="144"/>
                <a:chOff x="2304" y="2352"/>
                <a:chExt cx="96" cy="144"/>
              </a:xfrm>
            </p:grpSpPr>
            <p:sp>
              <p:nvSpPr>
                <p:cNvPr id="794674" name="Line 50"/>
                <p:cNvSpPr>
                  <a:spLocks noChangeShapeType="1"/>
                </p:cNvSpPr>
                <p:nvPr/>
              </p:nvSpPr>
              <p:spPr bwMode="auto">
                <a:xfrm>
                  <a:off x="2304" y="2352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4675" name="Line 51"/>
                <p:cNvSpPr>
                  <a:spLocks noChangeShapeType="1"/>
                </p:cNvSpPr>
                <p:nvPr/>
              </p:nvSpPr>
              <p:spPr bwMode="auto">
                <a:xfrm>
                  <a:off x="2352" y="2352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94676" name="Line 52"/>
              <p:cNvSpPr>
                <a:spLocks noChangeShapeType="1"/>
              </p:cNvSpPr>
              <p:nvPr/>
            </p:nvSpPr>
            <p:spPr bwMode="auto">
              <a:xfrm>
                <a:off x="2304" y="2832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94677" name="Freeform 53"/>
            <p:cNvSpPr>
              <a:spLocks/>
            </p:cNvSpPr>
            <p:nvPr/>
          </p:nvSpPr>
          <p:spPr bwMode="auto">
            <a:xfrm>
              <a:off x="2734" y="1596"/>
              <a:ext cx="80" cy="84"/>
            </a:xfrm>
            <a:custGeom>
              <a:avLst/>
              <a:gdLst>
                <a:gd name="T0" fmla="*/ 0 w 80"/>
                <a:gd name="T1" fmla="*/ 0 h 84"/>
                <a:gd name="T2" fmla="*/ 2 w 80"/>
                <a:gd name="T3" fmla="*/ 84 h 84"/>
                <a:gd name="T4" fmla="*/ 80 w 80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84">
                  <a:moveTo>
                    <a:pt x="0" y="0"/>
                  </a:moveTo>
                  <a:lnTo>
                    <a:pt x="2" y="84"/>
                  </a:lnTo>
                  <a:lnTo>
                    <a:pt x="80" y="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4678" name="Freeform 54"/>
            <p:cNvSpPr>
              <a:spLocks/>
            </p:cNvSpPr>
            <p:nvPr/>
          </p:nvSpPr>
          <p:spPr bwMode="auto">
            <a:xfrm>
              <a:off x="2736" y="2400"/>
              <a:ext cx="80" cy="84"/>
            </a:xfrm>
            <a:custGeom>
              <a:avLst/>
              <a:gdLst>
                <a:gd name="T0" fmla="*/ 0 w 80"/>
                <a:gd name="T1" fmla="*/ 0 h 84"/>
                <a:gd name="T2" fmla="*/ 2 w 80"/>
                <a:gd name="T3" fmla="*/ 84 h 84"/>
                <a:gd name="T4" fmla="*/ 80 w 80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84">
                  <a:moveTo>
                    <a:pt x="0" y="0"/>
                  </a:moveTo>
                  <a:lnTo>
                    <a:pt x="2" y="84"/>
                  </a:lnTo>
                  <a:lnTo>
                    <a:pt x="80" y="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4679" name="Freeform 55"/>
            <p:cNvSpPr>
              <a:spLocks/>
            </p:cNvSpPr>
            <p:nvPr/>
          </p:nvSpPr>
          <p:spPr bwMode="auto">
            <a:xfrm>
              <a:off x="2736" y="2892"/>
              <a:ext cx="80" cy="84"/>
            </a:xfrm>
            <a:custGeom>
              <a:avLst/>
              <a:gdLst>
                <a:gd name="T0" fmla="*/ 0 w 80"/>
                <a:gd name="T1" fmla="*/ 0 h 84"/>
                <a:gd name="T2" fmla="*/ 2 w 80"/>
                <a:gd name="T3" fmla="*/ 84 h 84"/>
                <a:gd name="T4" fmla="*/ 80 w 80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84">
                  <a:moveTo>
                    <a:pt x="0" y="0"/>
                  </a:moveTo>
                  <a:lnTo>
                    <a:pt x="2" y="84"/>
                  </a:lnTo>
                  <a:lnTo>
                    <a:pt x="80" y="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481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9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9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9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9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9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4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4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симметрии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Центральная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46"/>
          <p:cNvGrpSpPr>
            <a:grpSpLocks/>
          </p:cNvGrpSpPr>
          <p:nvPr/>
        </p:nvGrpSpPr>
        <p:grpSpPr bwMode="auto">
          <a:xfrm>
            <a:off x="5076056" y="1864967"/>
            <a:ext cx="2952327" cy="2797401"/>
            <a:chOff x="5286380" y="2857496"/>
            <a:chExt cx="3295044" cy="3748443"/>
          </a:xfrm>
        </p:grpSpPr>
        <p:sp>
          <p:nvSpPr>
            <p:cNvPr id="5" name="Полилиния 4"/>
            <p:cNvSpPr/>
            <p:nvPr/>
          </p:nvSpPr>
          <p:spPr bwMode="auto">
            <a:xfrm rot="20463425">
              <a:off x="5286380" y="2857496"/>
              <a:ext cx="1769423" cy="2042556"/>
            </a:xfrm>
            <a:custGeom>
              <a:avLst/>
              <a:gdLst>
                <a:gd name="connsiteX0" fmla="*/ 0 w 1769423"/>
                <a:gd name="connsiteY0" fmla="*/ 1151907 h 2042556"/>
                <a:gd name="connsiteX1" fmla="*/ 35626 w 1769423"/>
                <a:gd name="connsiteY1" fmla="*/ 71252 h 2042556"/>
                <a:gd name="connsiteX2" fmla="*/ 700644 w 1769423"/>
                <a:gd name="connsiteY2" fmla="*/ 0 h 2042556"/>
                <a:gd name="connsiteX3" fmla="*/ 665018 w 1769423"/>
                <a:gd name="connsiteY3" fmla="*/ 463138 h 2042556"/>
                <a:gd name="connsiteX4" fmla="*/ 1235034 w 1769423"/>
                <a:gd name="connsiteY4" fmla="*/ 118753 h 2042556"/>
                <a:gd name="connsiteX5" fmla="*/ 1056904 w 1769423"/>
                <a:gd name="connsiteY5" fmla="*/ 676894 h 2042556"/>
                <a:gd name="connsiteX6" fmla="*/ 1769423 w 1769423"/>
                <a:gd name="connsiteY6" fmla="*/ 961901 h 2042556"/>
                <a:gd name="connsiteX7" fmla="*/ 522514 w 1769423"/>
                <a:gd name="connsiteY7" fmla="*/ 997527 h 2042556"/>
                <a:gd name="connsiteX8" fmla="*/ 534390 w 1769423"/>
                <a:gd name="connsiteY8" fmla="*/ 2042556 h 2042556"/>
                <a:gd name="connsiteX9" fmla="*/ 0 w 1769423"/>
                <a:gd name="connsiteY9" fmla="*/ 1151907 h 204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9423" h="2042556">
                  <a:moveTo>
                    <a:pt x="0" y="1151907"/>
                  </a:moveTo>
                  <a:lnTo>
                    <a:pt x="35626" y="71252"/>
                  </a:lnTo>
                  <a:lnTo>
                    <a:pt x="700644" y="0"/>
                  </a:lnTo>
                  <a:lnTo>
                    <a:pt x="665018" y="463138"/>
                  </a:lnTo>
                  <a:lnTo>
                    <a:pt x="1235034" y="118753"/>
                  </a:lnTo>
                  <a:lnTo>
                    <a:pt x="1056904" y="676894"/>
                  </a:lnTo>
                  <a:lnTo>
                    <a:pt x="1769423" y="961901"/>
                  </a:lnTo>
                  <a:lnTo>
                    <a:pt x="522514" y="997527"/>
                  </a:lnTo>
                  <a:lnTo>
                    <a:pt x="534390" y="2042556"/>
                  </a:lnTo>
                  <a:lnTo>
                    <a:pt x="0" y="1151907"/>
                  </a:lnTo>
                  <a:close/>
                </a:path>
              </a:pathLst>
            </a:custGeom>
            <a:solidFill>
              <a:srgbClr val="9999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 bwMode="auto">
            <a:xfrm rot="20318577" flipH="1" flipV="1">
              <a:off x="6812001" y="4563383"/>
              <a:ext cx="1769423" cy="2042556"/>
            </a:xfrm>
            <a:custGeom>
              <a:avLst/>
              <a:gdLst>
                <a:gd name="connsiteX0" fmla="*/ 0 w 1769423"/>
                <a:gd name="connsiteY0" fmla="*/ 1151907 h 2042556"/>
                <a:gd name="connsiteX1" fmla="*/ 35626 w 1769423"/>
                <a:gd name="connsiteY1" fmla="*/ 71252 h 2042556"/>
                <a:gd name="connsiteX2" fmla="*/ 700644 w 1769423"/>
                <a:gd name="connsiteY2" fmla="*/ 0 h 2042556"/>
                <a:gd name="connsiteX3" fmla="*/ 665018 w 1769423"/>
                <a:gd name="connsiteY3" fmla="*/ 463138 h 2042556"/>
                <a:gd name="connsiteX4" fmla="*/ 1235034 w 1769423"/>
                <a:gd name="connsiteY4" fmla="*/ 118753 h 2042556"/>
                <a:gd name="connsiteX5" fmla="*/ 1056904 w 1769423"/>
                <a:gd name="connsiteY5" fmla="*/ 676894 h 2042556"/>
                <a:gd name="connsiteX6" fmla="*/ 1769423 w 1769423"/>
                <a:gd name="connsiteY6" fmla="*/ 961901 h 2042556"/>
                <a:gd name="connsiteX7" fmla="*/ 522514 w 1769423"/>
                <a:gd name="connsiteY7" fmla="*/ 997527 h 2042556"/>
                <a:gd name="connsiteX8" fmla="*/ 534390 w 1769423"/>
                <a:gd name="connsiteY8" fmla="*/ 2042556 h 2042556"/>
                <a:gd name="connsiteX9" fmla="*/ 0 w 1769423"/>
                <a:gd name="connsiteY9" fmla="*/ 1151907 h 204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9423" h="2042556">
                  <a:moveTo>
                    <a:pt x="0" y="1151907"/>
                  </a:moveTo>
                  <a:lnTo>
                    <a:pt x="35626" y="71252"/>
                  </a:lnTo>
                  <a:lnTo>
                    <a:pt x="700644" y="0"/>
                  </a:lnTo>
                  <a:lnTo>
                    <a:pt x="665018" y="463138"/>
                  </a:lnTo>
                  <a:lnTo>
                    <a:pt x="1235034" y="118753"/>
                  </a:lnTo>
                  <a:lnTo>
                    <a:pt x="1056904" y="676894"/>
                  </a:lnTo>
                  <a:lnTo>
                    <a:pt x="1769423" y="961901"/>
                  </a:lnTo>
                  <a:lnTo>
                    <a:pt x="522514" y="997527"/>
                  </a:lnTo>
                  <a:lnTo>
                    <a:pt x="534390" y="2042556"/>
                  </a:lnTo>
                  <a:lnTo>
                    <a:pt x="0" y="115190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7" name="Прямая соединительная линия 33"/>
            <p:cNvCxnSpPr>
              <a:cxnSpLocks noChangeShapeType="1"/>
            </p:cNvCxnSpPr>
            <p:nvPr/>
          </p:nvCxnSpPr>
          <p:spPr bwMode="auto">
            <a:xfrm>
              <a:off x="5831880" y="3978834"/>
              <a:ext cx="2210807" cy="149604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Прямая соединительная линия 35"/>
            <p:cNvCxnSpPr>
              <a:cxnSpLocks noChangeShapeType="1"/>
            </p:cNvCxnSpPr>
            <p:nvPr/>
          </p:nvCxnSpPr>
          <p:spPr bwMode="auto">
            <a:xfrm rot="5400000">
              <a:off x="5726268" y="4703221"/>
              <a:ext cx="2427044" cy="9082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Прямая соединительная линия 37"/>
            <p:cNvCxnSpPr>
              <a:cxnSpLocks noChangeShapeType="1"/>
            </p:cNvCxnSpPr>
            <p:nvPr/>
          </p:nvCxnSpPr>
          <p:spPr bwMode="auto">
            <a:xfrm flipV="1">
              <a:off x="6171276" y="4505935"/>
              <a:ext cx="1479773" cy="45253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Прямая соединительная линия 40"/>
            <p:cNvCxnSpPr>
              <a:cxnSpLocks noChangeShapeType="1"/>
            </p:cNvCxnSpPr>
            <p:nvPr/>
          </p:nvCxnSpPr>
          <p:spPr bwMode="auto">
            <a:xfrm>
              <a:off x="5376699" y="4289529"/>
              <a:ext cx="3096399" cy="85128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Прямая соединительная линия 43"/>
            <p:cNvCxnSpPr>
              <a:cxnSpLocks noChangeShapeType="1"/>
            </p:cNvCxnSpPr>
            <p:nvPr/>
          </p:nvCxnSpPr>
          <p:spPr bwMode="auto">
            <a:xfrm rot="16200000" flipH="1">
              <a:off x="5127837" y="3981498"/>
              <a:ext cx="3649859" cy="149272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" name="Группа 30"/>
          <p:cNvGrpSpPr/>
          <p:nvPr/>
        </p:nvGrpSpPr>
        <p:grpSpPr>
          <a:xfrm>
            <a:off x="496498" y="2863232"/>
            <a:ext cx="5457122" cy="3093068"/>
            <a:chOff x="-1663700" y="457200"/>
            <a:chExt cx="11544300" cy="5499100"/>
          </a:xfrm>
        </p:grpSpPr>
        <p:pic>
          <p:nvPicPr>
            <p:cNvPr id="32" name="Picture 38" descr="1caply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63700" y="457200"/>
              <a:ext cx="6350000" cy="438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Группа 32"/>
            <p:cNvGrpSpPr/>
            <p:nvPr/>
          </p:nvGrpSpPr>
          <p:grpSpPr>
            <a:xfrm>
              <a:off x="609600" y="1219200"/>
              <a:ext cx="9271000" cy="4737100"/>
              <a:chOff x="609600" y="1219200"/>
              <a:chExt cx="9271000" cy="4737100"/>
            </a:xfrm>
          </p:grpSpPr>
          <p:pic>
            <p:nvPicPr>
              <p:cNvPr id="34" name="Picture 37" descr="1caplya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0600" y="1574800"/>
                <a:ext cx="6350000" cy="438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16"/>
              <p:cNvSpPr>
                <a:spLocks noChangeArrowheads="1"/>
              </p:cNvSpPr>
              <p:nvPr/>
            </p:nvSpPr>
            <p:spPr bwMode="auto">
              <a:xfrm rot="17221912">
                <a:off x="608013" y="3849687"/>
                <a:ext cx="76200" cy="73025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17"/>
              <p:cNvSpPr>
                <a:spLocks noChangeArrowheads="1"/>
              </p:cNvSpPr>
              <p:nvPr/>
            </p:nvSpPr>
            <p:spPr bwMode="auto">
              <a:xfrm rot="17221912">
                <a:off x="1901826" y="4584700"/>
                <a:ext cx="76200" cy="73025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Oval 18"/>
              <p:cNvSpPr>
                <a:spLocks noChangeArrowheads="1"/>
              </p:cNvSpPr>
              <p:nvPr/>
            </p:nvSpPr>
            <p:spPr bwMode="auto">
              <a:xfrm rot="17221912">
                <a:off x="2998788" y="1220787"/>
                <a:ext cx="76200" cy="73025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8" name="Group 42"/>
              <p:cNvGrpSpPr>
                <a:grpSpLocks/>
              </p:cNvGrpSpPr>
              <p:nvPr/>
            </p:nvGrpSpPr>
            <p:grpSpPr bwMode="auto">
              <a:xfrm>
                <a:off x="2514600" y="1828800"/>
                <a:ext cx="3189288" cy="2682875"/>
                <a:chOff x="1584" y="1152"/>
                <a:chExt cx="2009" cy="1690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-2895359">
                  <a:off x="2023" y="713"/>
                  <a:ext cx="456" cy="1333"/>
                </a:xfrm>
                <a:custGeom>
                  <a:avLst/>
                  <a:gdLst>
                    <a:gd name="T0" fmla="*/ 456 w 456"/>
                    <a:gd name="T1" fmla="*/ 0 h 2048"/>
                    <a:gd name="T2" fmla="*/ 0 w 456"/>
                    <a:gd name="T3" fmla="*/ 2048 h 2048"/>
                    <a:gd name="T4" fmla="*/ 0 60000 65536"/>
                    <a:gd name="T5" fmla="*/ 0 60000 65536"/>
                    <a:gd name="T6" fmla="*/ 0 w 456"/>
                    <a:gd name="T7" fmla="*/ 0 h 2048"/>
                    <a:gd name="T8" fmla="*/ 456 w 456"/>
                    <a:gd name="T9" fmla="*/ 2048 h 204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56" h="2048">
                      <a:moveTo>
                        <a:pt x="456" y="0"/>
                      </a:moveTo>
                      <a:lnTo>
                        <a:pt x="0" y="2048"/>
                      </a:lnTo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prstDash val="dash"/>
                  <a:round/>
                  <a:headEnd type="none" w="lg" len="lg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Freeform 21"/>
                <p:cNvSpPr>
                  <a:spLocks/>
                </p:cNvSpPr>
                <p:nvPr/>
              </p:nvSpPr>
              <p:spPr bwMode="auto">
                <a:xfrm rot="-2895359">
                  <a:off x="2698" y="1947"/>
                  <a:ext cx="456" cy="1334"/>
                </a:xfrm>
                <a:custGeom>
                  <a:avLst/>
                  <a:gdLst>
                    <a:gd name="T0" fmla="*/ 456 w 456"/>
                    <a:gd name="T1" fmla="*/ 0 h 2048"/>
                    <a:gd name="T2" fmla="*/ 0 w 456"/>
                    <a:gd name="T3" fmla="*/ 2048 h 2048"/>
                    <a:gd name="T4" fmla="*/ 0 60000 65536"/>
                    <a:gd name="T5" fmla="*/ 0 60000 65536"/>
                    <a:gd name="T6" fmla="*/ 0 w 456"/>
                    <a:gd name="T7" fmla="*/ 0 h 2048"/>
                    <a:gd name="T8" fmla="*/ 456 w 456"/>
                    <a:gd name="T9" fmla="*/ 2048 h 204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56" h="2048">
                      <a:moveTo>
                        <a:pt x="456" y="0"/>
                      </a:moveTo>
                      <a:lnTo>
                        <a:pt x="0" y="2048"/>
                      </a:lnTo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prstDash val="dash"/>
                  <a:round/>
                  <a:headEnd type="none" w="lg" len="lg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" name="Group 23"/>
              <p:cNvGrpSpPr>
                <a:grpSpLocks/>
              </p:cNvGrpSpPr>
              <p:nvPr/>
            </p:nvGrpSpPr>
            <p:grpSpPr bwMode="auto">
              <a:xfrm rot="17221912">
                <a:off x="2196307" y="1531143"/>
                <a:ext cx="3962400" cy="3351213"/>
                <a:chOff x="632" y="1136"/>
                <a:chExt cx="2496" cy="2111"/>
              </a:xfrm>
            </p:grpSpPr>
            <p:grpSp>
              <p:nvGrpSpPr>
                <p:cNvPr id="46" name="Group 24"/>
                <p:cNvGrpSpPr>
                  <a:grpSpLocks/>
                </p:cNvGrpSpPr>
                <p:nvPr/>
              </p:nvGrpSpPr>
              <p:grpSpPr bwMode="auto">
                <a:xfrm>
                  <a:off x="632" y="1136"/>
                  <a:ext cx="2488" cy="2088"/>
                  <a:chOff x="632" y="1136"/>
                  <a:chExt cx="2488" cy="2088"/>
                </a:xfrm>
              </p:grpSpPr>
              <p:sp>
                <p:nvSpPr>
                  <p:cNvPr id="48" name="Freeform 25"/>
                  <p:cNvSpPr>
                    <a:spLocks/>
                  </p:cNvSpPr>
                  <p:nvPr/>
                </p:nvSpPr>
                <p:spPr bwMode="auto">
                  <a:xfrm>
                    <a:off x="632" y="1136"/>
                    <a:ext cx="1240" cy="1021"/>
                  </a:xfrm>
                  <a:custGeom>
                    <a:avLst/>
                    <a:gdLst>
                      <a:gd name="T0" fmla="*/ 0 w 1240"/>
                      <a:gd name="T1" fmla="*/ 0 h 1021"/>
                      <a:gd name="T2" fmla="*/ 1240 w 1240"/>
                      <a:gd name="T3" fmla="*/ 1021 h 1021"/>
                      <a:gd name="T4" fmla="*/ 0 60000 65536"/>
                      <a:gd name="T5" fmla="*/ 0 60000 65536"/>
                      <a:gd name="T6" fmla="*/ 0 w 1240"/>
                      <a:gd name="T7" fmla="*/ 0 h 1021"/>
                      <a:gd name="T8" fmla="*/ 1240 w 1240"/>
                      <a:gd name="T9" fmla="*/ 1021 h 102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240" h="1021">
                        <a:moveTo>
                          <a:pt x="0" y="0"/>
                        </a:moveTo>
                        <a:lnTo>
                          <a:pt x="1240" y="1021"/>
                        </a:lnTo>
                      </a:path>
                    </a:pathLst>
                  </a:custGeom>
                  <a:noFill/>
                  <a:ln w="9525">
                    <a:solidFill>
                      <a:schemeClr val="tx2"/>
                    </a:solidFill>
                    <a:prstDash val="dash"/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" name="Freeform 26"/>
                  <p:cNvSpPr>
                    <a:spLocks/>
                  </p:cNvSpPr>
                  <p:nvPr/>
                </p:nvSpPr>
                <p:spPr bwMode="auto">
                  <a:xfrm>
                    <a:off x="1880" y="2164"/>
                    <a:ext cx="1240" cy="1060"/>
                  </a:xfrm>
                  <a:custGeom>
                    <a:avLst/>
                    <a:gdLst>
                      <a:gd name="T0" fmla="*/ 0 w 1240"/>
                      <a:gd name="T1" fmla="*/ 0 h 1104"/>
                      <a:gd name="T2" fmla="*/ 1240 w 1240"/>
                      <a:gd name="T3" fmla="*/ 1104 h 1104"/>
                      <a:gd name="T4" fmla="*/ 0 60000 65536"/>
                      <a:gd name="T5" fmla="*/ 0 60000 65536"/>
                      <a:gd name="T6" fmla="*/ 0 w 1240"/>
                      <a:gd name="T7" fmla="*/ 0 h 1104"/>
                      <a:gd name="T8" fmla="*/ 1240 w 1240"/>
                      <a:gd name="T9" fmla="*/ 1104 h 110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240" h="1104">
                        <a:moveTo>
                          <a:pt x="0" y="0"/>
                        </a:moveTo>
                        <a:lnTo>
                          <a:pt x="1240" y="1104"/>
                        </a:lnTo>
                      </a:path>
                    </a:pathLst>
                  </a:custGeom>
                  <a:noFill/>
                  <a:ln w="9525">
                    <a:solidFill>
                      <a:schemeClr val="tx2"/>
                    </a:solidFill>
                    <a:prstDash val="dash"/>
                    <a:round/>
                    <a:headEnd type="none" w="lg" len="lg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7" name="Oval 27"/>
                <p:cNvSpPr>
                  <a:spLocks noChangeArrowheads="1"/>
                </p:cNvSpPr>
                <p:nvPr/>
              </p:nvSpPr>
              <p:spPr bwMode="auto">
                <a:xfrm>
                  <a:off x="3080" y="3201"/>
                  <a:ext cx="48" cy="46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0" name="Group 35"/>
              <p:cNvGrpSpPr>
                <a:grpSpLocks/>
              </p:cNvGrpSpPr>
              <p:nvPr/>
            </p:nvGrpSpPr>
            <p:grpSpPr bwMode="auto">
              <a:xfrm rot="20000988">
                <a:off x="742950" y="2259013"/>
                <a:ext cx="6772275" cy="1906587"/>
                <a:chOff x="468" y="1423"/>
                <a:chExt cx="4266" cy="1201"/>
              </a:xfrm>
            </p:grpSpPr>
            <p:sp>
              <p:nvSpPr>
                <p:cNvPr id="43" name="Freeform 13"/>
                <p:cNvSpPr>
                  <a:spLocks/>
                </p:cNvSpPr>
                <p:nvPr/>
              </p:nvSpPr>
              <p:spPr bwMode="auto">
                <a:xfrm>
                  <a:off x="468" y="1423"/>
                  <a:ext cx="2132" cy="593"/>
                </a:xfrm>
                <a:custGeom>
                  <a:avLst/>
                  <a:gdLst>
                    <a:gd name="T0" fmla="*/ 0 w 2132"/>
                    <a:gd name="T1" fmla="*/ 0 h 593"/>
                    <a:gd name="T2" fmla="*/ 2132 w 2132"/>
                    <a:gd name="T3" fmla="*/ 593 h 593"/>
                    <a:gd name="T4" fmla="*/ 0 60000 65536"/>
                    <a:gd name="T5" fmla="*/ 0 60000 65536"/>
                    <a:gd name="T6" fmla="*/ 0 w 2132"/>
                    <a:gd name="T7" fmla="*/ 0 h 593"/>
                    <a:gd name="T8" fmla="*/ 2132 w 2132"/>
                    <a:gd name="T9" fmla="*/ 593 h 59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32" h="593">
                      <a:moveTo>
                        <a:pt x="0" y="0"/>
                      </a:moveTo>
                      <a:lnTo>
                        <a:pt x="2132" y="593"/>
                      </a:lnTo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prstDash val="dash"/>
                  <a:round/>
                  <a:headEnd type="none" w="lg" len="lg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Oval 15"/>
                <p:cNvSpPr>
                  <a:spLocks noChangeArrowheads="1"/>
                </p:cNvSpPr>
                <p:nvPr/>
              </p:nvSpPr>
              <p:spPr bwMode="auto">
                <a:xfrm rot="-4378088">
                  <a:off x="4687" y="2577"/>
                  <a:ext cx="48" cy="46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Freeform 34"/>
                <p:cNvSpPr>
                  <a:spLocks/>
                </p:cNvSpPr>
                <p:nvPr/>
              </p:nvSpPr>
              <p:spPr bwMode="auto">
                <a:xfrm>
                  <a:off x="2592" y="2016"/>
                  <a:ext cx="2132" cy="593"/>
                </a:xfrm>
                <a:custGeom>
                  <a:avLst/>
                  <a:gdLst>
                    <a:gd name="T0" fmla="*/ 0 w 2132"/>
                    <a:gd name="T1" fmla="*/ 0 h 593"/>
                    <a:gd name="T2" fmla="*/ 2132 w 2132"/>
                    <a:gd name="T3" fmla="*/ 593 h 593"/>
                    <a:gd name="T4" fmla="*/ 0 60000 65536"/>
                    <a:gd name="T5" fmla="*/ 0 60000 65536"/>
                    <a:gd name="T6" fmla="*/ 0 w 2132"/>
                    <a:gd name="T7" fmla="*/ 0 h 593"/>
                    <a:gd name="T8" fmla="*/ 2132 w 2132"/>
                    <a:gd name="T9" fmla="*/ 593 h 59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32" h="593">
                      <a:moveTo>
                        <a:pt x="0" y="0"/>
                      </a:moveTo>
                      <a:lnTo>
                        <a:pt x="2132" y="593"/>
                      </a:lnTo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prstDash val="dash"/>
                  <a:round/>
                  <a:headEnd type="none" w="lg" len="lg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1" name="Oval 29"/>
              <p:cNvSpPr>
                <a:spLocks noChangeArrowheads="1"/>
              </p:cNvSpPr>
              <p:nvPr/>
            </p:nvSpPr>
            <p:spPr bwMode="auto">
              <a:xfrm rot="17221912">
                <a:off x="4094957" y="3169443"/>
                <a:ext cx="76200" cy="74613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 rot="17221912">
                <a:off x="5157788" y="5119687"/>
                <a:ext cx="76200" cy="73025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00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симметрии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Осевая 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21" descr="8227174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8" y="3618820"/>
            <a:ext cx="3562710" cy="252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3972082" y="1179728"/>
            <a:ext cx="5178889" cy="3169987"/>
            <a:chOff x="1295400" y="1600200"/>
            <a:chExt cx="6477000" cy="3187700"/>
          </a:xfrm>
        </p:grpSpPr>
        <p:pic>
          <p:nvPicPr>
            <p:cNvPr id="54" name="Picture 12" descr="krokodil0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197100"/>
              <a:ext cx="2540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3" descr="krokodil0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2209800"/>
              <a:ext cx="2540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6" name="Group 14"/>
            <p:cNvGrpSpPr>
              <a:grpSpLocks/>
            </p:cNvGrpSpPr>
            <p:nvPr/>
          </p:nvGrpSpPr>
          <p:grpSpPr bwMode="auto">
            <a:xfrm>
              <a:off x="4419600" y="1600200"/>
              <a:ext cx="381000" cy="3187700"/>
              <a:chOff x="2784" y="1016"/>
              <a:chExt cx="240" cy="2008"/>
            </a:xfrm>
          </p:grpSpPr>
          <p:sp>
            <p:nvSpPr>
              <p:cNvPr id="91" name="Freeform 15"/>
              <p:cNvSpPr>
                <a:spLocks/>
              </p:cNvSpPr>
              <p:nvPr/>
            </p:nvSpPr>
            <p:spPr bwMode="auto">
              <a:xfrm>
                <a:off x="2816" y="1160"/>
                <a:ext cx="1" cy="1864"/>
              </a:xfrm>
              <a:custGeom>
                <a:avLst/>
                <a:gdLst>
                  <a:gd name="T0" fmla="*/ 0 w 1"/>
                  <a:gd name="T1" fmla="*/ 0 h 1864"/>
                  <a:gd name="T2" fmla="*/ 0 w 1"/>
                  <a:gd name="T3" fmla="*/ 1864 h 1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864">
                    <a:moveTo>
                      <a:pt x="0" y="0"/>
                    </a:moveTo>
                    <a:lnTo>
                      <a:pt x="0" y="1864"/>
                    </a:ln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Text Box 16"/>
              <p:cNvSpPr txBox="1">
                <a:spLocks noChangeArrowheads="1"/>
              </p:cNvSpPr>
              <p:nvPr/>
            </p:nvSpPr>
            <p:spPr bwMode="auto">
              <a:xfrm>
                <a:off x="2784" y="1016"/>
                <a:ext cx="24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36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</a:t>
                </a:r>
                <a:endParaRPr lang="ru-RU" sz="36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57" name="Group 17"/>
            <p:cNvGrpSpPr>
              <a:grpSpLocks/>
            </p:cNvGrpSpPr>
            <p:nvPr/>
          </p:nvGrpSpPr>
          <p:grpSpPr bwMode="auto">
            <a:xfrm>
              <a:off x="3200400" y="1676400"/>
              <a:ext cx="3048000" cy="685800"/>
              <a:chOff x="2016" y="1064"/>
              <a:chExt cx="1920" cy="432"/>
            </a:xfrm>
          </p:grpSpPr>
          <p:sp>
            <p:nvSpPr>
              <p:cNvPr id="88" name="Freeform 18"/>
              <p:cNvSpPr>
                <a:spLocks/>
              </p:cNvSpPr>
              <p:nvPr/>
            </p:nvSpPr>
            <p:spPr bwMode="auto">
              <a:xfrm>
                <a:off x="2144" y="1448"/>
                <a:ext cx="1376" cy="8"/>
              </a:xfrm>
              <a:custGeom>
                <a:avLst/>
                <a:gdLst>
                  <a:gd name="T0" fmla="*/ 0 w 1376"/>
                  <a:gd name="T1" fmla="*/ 0 h 8"/>
                  <a:gd name="T2" fmla="*/ 1376 w 1376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76" h="8">
                    <a:moveTo>
                      <a:pt x="0" y="0"/>
                    </a:moveTo>
                    <a:lnTo>
                      <a:pt x="1376" y="8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Text Box 19"/>
              <p:cNvSpPr txBox="1">
                <a:spLocks noChangeArrowheads="1"/>
              </p:cNvSpPr>
              <p:nvPr/>
            </p:nvSpPr>
            <p:spPr bwMode="auto">
              <a:xfrm>
                <a:off x="2016" y="1131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32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endParaRPr lang="ru-RU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0" name="Text Box 20"/>
              <p:cNvSpPr txBox="1">
                <a:spLocks noChangeArrowheads="1"/>
              </p:cNvSpPr>
              <p:nvPr/>
            </p:nvSpPr>
            <p:spPr bwMode="auto">
              <a:xfrm>
                <a:off x="3312" y="1064"/>
                <a:ext cx="62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32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r>
                  <a:rPr lang="en-US" sz="3200" b="1" i="1" baseline="-25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58" name="Group 21"/>
            <p:cNvGrpSpPr>
              <a:grpSpLocks/>
            </p:cNvGrpSpPr>
            <p:nvPr/>
          </p:nvGrpSpPr>
          <p:grpSpPr bwMode="auto">
            <a:xfrm>
              <a:off x="2971800" y="3459163"/>
              <a:ext cx="3124200" cy="625475"/>
              <a:chOff x="1872" y="2187"/>
              <a:chExt cx="1968" cy="394"/>
            </a:xfrm>
          </p:grpSpPr>
          <p:sp>
            <p:nvSpPr>
              <p:cNvPr id="85" name="Freeform 22"/>
              <p:cNvSpPr>
                <a:spLocks/>
              </p:cNvSpPr>
              <p:nvPr/>
            </p:nvSpPr>
            <p:spPr bwMode="auto">
              <a:xfrm>
                <a:off x="1952" y="2264"/>
                <a:ext cx="1736" cy="1"/>
              </a:xfrm>
              <a:custGeom>
                <a:avLst/>
                <a:gdLst>
                  <a:gd name="T0" fmla="*/ 0 w 1736"/>
                  <a:gd name="T1" fmla="*/ 0 h 1"/>
                  <a:gd name="T2" fmla="*/ 1736 w 1736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6" h="1">
                    <a:moveTo>
                      <a:pt x="0" y="0"/>
                    </a:moveTo>
                    <a:lnTo>
                      <a:pt x="1736" y="0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Text Box 23"/>
              <p:cNvSpPr txBox="1">
                <a:spLocks noChangeArrowheads="1"/>
              </p:cNvSpPr>
              <p:nvPr/>
            </p:nvSpPr>
            <p:spPr bwMode="auto">
              <a:xfrm>
                <a:off x="1872" y="2216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32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</a:t>
                </a:r>
                <a:endParaRPr lang="ru-RU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87" name="Text Box 24"/>
              <p:cNvSpPr txBox="1">
                <a:spLocks noChangeArrowheads="1"/>
              </p:cNvSpPr>
              <p:nvPr/>
            </p:nvSpPr>
            <p:spPr bwMode="auto">
              <a:xfrm>
                <a:off x="3456" y="2187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32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</a:t>
                </a:r>
                <a:r>
                  <a:rPr lang="en-US" sz="3200" b="1" i="1" baseline="-25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59" name="Group 25"/>
            <p:cNvGrpSpPr>
              <a:grpSpLocks/>
            </p:cNvGrpSpPr>
            <p:nvPr/>
          </p:nvGrpSpPr>
          <p:grpSpPr bwMode="auto">
            <a:xfrm>
              <a:off x="1295400" y="4038600"/>
              <a:ext cx="6477000" cy="579438"/>
              <a:chOff x="816" y="2552"/>
              <a:chExt cx="4080" cy="365"/>
            </a:xfrm>
          </p:grpSpPr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1120" y="2752"/>
                <a:ext cx="3400" cy="8"/>
              </a:xfrm>
              <a:custGeom>
                <a:avLst/>
                <a:gdLst>
                  <a:gd name="T0" fmla="*/ 0 w 3400"/>
                  <a:gd name="T1" fmla="*/ 0 h 8"/>
                  <a:gd name="T2" fmla="*/ 3400 w 3400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400" h="8">
                    <a:moveTo>
                      <a:pt x="0" y="0"/>
                    </a:moveTo>
                    <a:lnTo>
                      <a:pt x="3400" y="8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Text Box 27"/>
              <p:cNvSpPr txBox="1">
                <a:spLocks noChangeArrowheads="1"/>
              </p:cNvSpPr>
              <p:nvPr/>
            </p:nvSpPr>
            <p:spPr bwMode="auto">
              <a:xfrm>
                <a:off x="816" y="255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32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  <a:endParaRPr lang="ru-RU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84" name="Text Box 28"/>
              <p:cNvSpPr txBox="1">
                <a:spLocks noChangeArrowheads="1"/>
              </p:cNvSpPr>
              <p:nvPr/>
            </p:nvSpPr>
            <p:spPr bwMode="auto">
              <a:xfrm>
                <a:off x="4512" y="255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32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  <a:r>
                  <a:rPr lang="en-US" sz="3200" b="1" i="1" baseline="-25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60" name="Group 34"/>
            <p:cNvGrpSpPr>
              <a:grpSpLocks/>
            </p:cNvGrpSpPr>
            <p:nvPr/>
          </p:nvGrpSpPr>
          <p:grpSpPr bwMode="auto">
            <a:xfrm>
              <a:off x="3505200" y="2197100"/>
              <a:ext cx="1828800" cy="2286000"/>
              <a:chOff x="2208" y="1536"/>
              <a:chExt cx="1152" cy="1440"/>
            </a:xfrm>
          </p:grpSpPr>
          <p:sp>
            <p:nvSpPr>
              <p:cNvPr id="61" name="Line 35"/>
              <p:cNvSpPr>
                <a:spLocks noChangeShapeType="1"/>
              </p:cNvSpPr>
              <p:nvPr/>
            </p:nvSpPr>
            <p:spPr bwMode="auto">
              <a:xfrm>
                <a:off x="2448" y="1536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Line 36"/>
              <p:cNvSpPr>
                <a:spLocks noChangeShapeType="1"/>
              </p:cNvSpPr>
              <p:nvPr/>
            </p:nvSpPr>
            <p:spPr bwMode="auto">
              <a:xfrm>
                <a:off x="3168" y="1536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3" name="Group 37"/>
              <p:cNvGrpSpPr>
                <a:grpSpLocks/>
              </p:cNvGrpSpPr>
              <p:nvPr/>
            </p:nvGrpSpPr>
            <p:grpSpPr bwMode="auto">
              <a:xfrm>
                <a:off x="2304" y="2352"/>
                <a:ext cx="96" cy="144"/>
                <a:chOff x="2304" y="2352"/>
                <a:chExt cx="96" cy="144"/>
              </a:xfrm>
            </p:grpSpPr>
            <p:sp>
              <p:nvSpPr>
                <p:cNvPr id="80" name="Line 38"/>
                <p:cNvSpPr>
                  <a:spLocks noChangeShapeType="1"/>
                </p:cNvSpPr>
                <p:nvPr/>
              </p:nvSpPr>
              <p:spPr bwMode="auto">
                <a:xfrm>
                  <a:off x="2304" y="2352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" name="Line 39"/>
                <p:cNvSpPr>
                  <a:spLocks noChangeShapeType="1"/>
                </p:cNvSpPr>
                <p:nvPr/>
              </p:nvSpPr>
              <p:spPr bwMode="auto">
                <a:xfrm>
                  <a:off x="2352" y="2352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4" name="Group 40"/>
              <p:cNvGrpSpPr>
                <a:grpSpLocks/>
              </p:cNvGrpSpPr>
              <p:nvPr/>
            </p:nvGrpSpPr>
            <p:grpSpPr bwMode="auto">
              <a:xfrm>
                <a:off x="3216" y="2352"/>
                <a:ext cx="96" cy="144"/>
                <a:chOff x="2304" y="2352"/>
                <a:chExt cx="96" cy="144"/>
              </a:xfrm>
            </p:grpSpPr>
            <p:sp>
              <p:nvSpPr>
                <p:cNvPr id="78" name="Line 41"/>
                <p:cNvSpPr>
                  <a:spLocks noChangeShapeType="1"/>
                </p:cNvSpPr>
                <p:nvPr/>
              </p:nvSpPr>
              <p:spPr bwMode="auto">
                <a:xfrm>
                  <a:off x="2304" y="2352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" name="Line 42"/>
                <p:cNvSpPr>
                  <a:spLocks noChangeShapeType="1"/>
                </p:cNvSpPr>
                <p:nvPr/>
              </p:nvSpPr>
              <p:spPr bwMode="auto">
                <a:xfrm>
                  <a:off x="2352" y="2352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5" name="Group 43"/>
              <p:cNvGrpSpPr>
                <a:grpSpLocks/>
              </p:cNvGrpSpPr>
              <p:nvPr/>
            </p:nvGrpSpPr>
            <p:grpSpPr bwMode="auto">
              <a:xfrm>
                <a:off x="2208" y="2832"/>
                <a:ext cx="144" cy="144"/>
                <a:chOff x="2208" y="2832"/>
                <a:chExt cx="144" cy="144"/>
              </a:xfrm>
            </p:grpSpPr>
            <p:grpSp>
              <p:nvGrpSpPr>
                <p:cNvPr id="74" name="Group 44"/>
                <p:cNvGrpSpPr>
                  <a:grpSpLocks/>
                </p:cNvGrpSpPr>
                <p:nvPr/>
              </p:nvGrpSpPr>
              <p:grpSpPr bwMode="auto">
                <a:xfrm>
                  <a:off x="2208" y="2832"/>
                  <a:ext cx="96" cy="144"/>
                  <a:chOff x="2304" y="2352"/>
                  <a:chExt cx="96" cy="144"/>
                </a:xfrm>
              </p:grpSpPr>
              <p:sp>
                <p:nvSpPr>
                  <p:cNvPr id="76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2352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2352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5" name="Line 47"/>
                <p:cNvSpPr>
                  <a:spLocks noChangeShapeType="1"/>
                </p:cNvSpPr>
                <p:nvPr/>
              </p:nvSpPr>
              <p:spPr bwMode="auto">
                <a:xfrm>
                  <a:off x="2304" y="2832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6" name="Group 48"/>
              <p:cNvGrpSpPr>
                <a:grpSpLocks/>
              </p:cNvGrpSpPr>
              <p:nvPr/>
            </p:nvGrpSpPr>
            <p:grpSpPr bwMode="auto">
              <a:xfrm>
                <a:off x="3216" y="2832"/>
                <a:ext cx="144" cy="144"/>
                <a:chOff x="2208" y="2832"/>
                <a:chExt cx="144" cy="144"/>
              </a:xfrm>
            </p:grpSpPr>
            <p:grpSp>
              <p:nvGrpSpPr>
                <p:cNvPr id="70" name="Group 49"/>
                <p:cNvGrpSpPr>
                  <a:grpSpLocks/>
                </p:cNvGrpSpPr>
                <p:nvPr/>
              </p:nvGrpSpPr>
              <p:grpSpPr bwMode="auto">
                <a:xfrm>
                  <a:off x="2208" y="2832"/>
                  <a:ext cx="96" cy="144"/>
                  <a:chOff x="2304" y="2352"/>
                  <a:chExt cx="96" cy="144"/>
                </a:xfrm>
              </p:grpSpPr>
              <p:sp>
                <p:nvSpPr>
                  <p:cNvPr id="72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2352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2352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1" name="Line 52"/>
                <p:cNvSpPr>
                  <a:spLocks noChangeShapeType="1"/>
                </p:cNvSpPr>
                <p:nvPr/>
              </p:nvSpPr>
              <p:spPr bwMode="auto">
                <a:xfrm>
                  <a:off x="2304" y="2832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" name="Freeform 53"/>
              <p:cNvSpPr>
                <a:spLocks/>
              </p:cNvSpPr>
              <p:nvPr/>
            </p:nvSpPr>
            <p:spPr bwMode="auto">
              <a:xfrm>
                <a:off x="2734" y="1596"/>
                <a:ext cx="80" cy="84"/>
              </a:xfrm>
              <a:custGeom>
                <a:avLst/>
                <a:gdLst>
                  <a:gd name="T0" fmla="*/ 0 w 80"/>
                  <a:gd name="T1" fmla="*/ 0 h 84"/>
                  <a:gd name="T2" fmla="*/ 2 w 80"/>
                  <a:gd name="T3" fmla="*/ 84 h 84"/>
                  <a:gd name="T4" fmla="*/ 80 w 80"/>
                  <a:gd name="T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84">
                    <a:moveTo>
                      <a:pt x="0" y="0"/>
                    </a:moveTo>
                    <a:lnTo>
                      <a:pt x="2" y="84"/>
                    </a:lnTo>
                    <a:lnTo>
                      <a:pt x="80" y="8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54"/>
              <p:cNvSpPr>
                <a:spLocks/>
              </p:cNvSpPr>
              <p:nvPr/>
            </p:nvSpPr>
            <p:spPr bwMode="auto">
              <a:xfrm>
                <a:off x="2736" y="2400"/>
                <a:ext cx="80" cy="84"/>
              </a:xfrm>
              <a:custGeom>
                <a:avLst/>
                <a:gdLst>
                  <a:gd name="T0" fmla="*/ 0 w 80"/>
                  <a:gd name="T1" fmla="*/ 0 h 84"/>
                  <a:gd name="T2" fmla="*/ 2 w 80"/>
                  <a:gd name="T3" fmla="*/ 84 h 84"/>
                  <a:gd name="T4" fmla="*/ 80 w 80"/>
                  <a:gd name="T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84">
                    <a:moveTo>
                      <a:pt x="0" y="0"/>
                    </a:moveTo>
                    <a:lnTo>
                      <a:pt x="2" y="84"/>
                    </a:lnTo>
                    <a:lnTo>
                      <a:pt x="80" y="8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55"/>
              <p:cNvSpPr>
                <a:spLocks/>
              </p:cNvSpPr>
              <p:nvPr/>
            </p:nvSpPr>
            <p:spPr bwMode="auto">
              <a:xfrm>
                <a:off x="2736" y="2892"/>
                <a:ext cx="80" cy="84"/>
              </a:xfrm>
              <a:custGeom>
                <a:avLst/>
                <a:gdLst>
                  <a:gd name="T0" fmla="*/ 0 w 80"/>
                  <a:gd name="T1" fmla="*/ 0 h 84"/>
                  <a:gd name="T2" fmla="*/ 2 w 80"/>
                  <a:gd name="T3" fmla="*/ 84 h 84"/>
                  <a:gd name="T4" fmla="*/ 80 w 80"/>
                  <a:gd name="T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84">
                    <a:moveTo>
                      <a:pt x="0" y="0"/>
                    </a:moveTo>
                    <a:lnTo>
                      <a:pt x="2" y="84"/>
                    </a:lnTo>
                    <a:lnTo>
                      <a:pt x="80" y="8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13" name="Прямая соединительная линия 12"/>
          <p:cNvCxnSpPr/>
          <p:nvPr/>
        </p:nvCxnSpPr>
        <p:spPr>
          <a:xfrm>
            <a:off x="2312583" y="3255777"/>
            <a:ext cx="0" cy="32554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26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симметрии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Поворот 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8" descr="http://t0.gstatic.com/images?q=tbn:ANd9GcRTeTQlm1XSzLJeFeFRN8jZgOPNJM4h3Lbv12NdlAZI3zXbVH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268760"/>
            <a:ext cx="3124200" cy="223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7" name="Группа 46"/>
          <p:cNvGrpSpPr/>
          <p:nvPr/>
        </p:nvGrpSpPr>
        <p:grpSpPr>
          <a:xfrm>
            <a:off x="966911" y="3068960"/>
            <a:ext cx="5426075" cy="3408363"/>
            <a:chOff x="2108200" y="2638425"/>
            <a:chExt cx="5426075" cy="3408363"/>
          </a:xfrm>
        </p:grpSpPr>
        <p:pic>
          <p:nvPicPr>
            <p:cNvPr id="48" name="Picture 12" descr="j018616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66654">
              <a:off x="6248400" y="2638425"/>
              <a:ext cx="1285875" cy="184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3" descr="j018616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2108200" y="2722563"/>
              <a:ext cx="1285875" cy="184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Oval 19"/>
            <p:cNvSpPr>
              <a:spLocks noChangeArrowheads="1"/>
            </p:cNvSpPr>
            <p:nvPr/>
          </p:nvSpPr>
          <p:spPr bwMode="auto">
            <a:xfrm>
              <a:off x="4678363" y="5233988"/>
              <a:ext cx="185737" cy="1857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4494213" y="5345113"/>
              <a:ext cx="579437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 b="1"/>
                <a:t>О</a:t>
              </a:r>
            </a:p>
          </p:txBody>
        </p:sp>
        <p:sp>
          <p:nvSpPr>
            <p:cNvPr id="93" name="Arc 21"/>
            <p:cNvSpPr>
              <a:spLocks/>
            </p:cNvSpPr>
            <p:nvPr/>
          </p:nvSpPr>
          <p:spPr bwMode="auto">
            <a:xfrm rot="14120378" flipV="1">
              <a:off x="4555331" y="4409282"/>
              <a:ext cx="515937" cy="635000"/>
            </a:xfrm>
            <a:custGeom>
              <a:avLst/>
              <a:gdLst>
                <a:gd name="T0" fmla="*/ 0 w 21600"/>
                <a:gd name="T1" fmla="*/ 0 h 21600"/>
                <a:gd name="T2" fmla="*/ 515937 w 21600"/>
                <a:gd name="T3" fmla="*/ 635000 h 21600"/>
                <a:gd name="T4" fmla="*/ 0 w 21600"/>
                <a:gd name="T5" fmla="*/ 63500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6633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94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2680337"/>
                </p:ext>
              </p:extLst>
            </p:nvPr>
          </p:nvGraphicFramePr>
          <p:xfrm>
            <a:off x="4556125" y="3948113"/>
            <a:ext cx="620713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Формула" r:id="rId5" imgW="139680" imgH="126720" progId="Equation.3">
                    <p:embed/>
                  </p:oleObj>
                </mc:Choice>
                <mc:Fallback>
                  <p:oleObj name="Формула" r:id="rId5" imgW="13968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125" y="3948113"/>
                          <a:ext cx="620713" cy="565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447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1628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     Виды </a:t>
            </a:r>
            <a:r>
              <a:rPr lang="ru-RU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симметрии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2400" b="1" kern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Параллельный перенос</a:t>
            </a:r>
          </a:p>
        </p:txBody>
      </p:sp>
      <p:sp>
        <p:nvSpPr>
          <p:cNvPr id="4" name="Tree"/>
          <p:cNvSpPr>
            <a:spLocks noEditPoints="1" noChangeArrowheads="1"/>
          </p:cNvSpPr>
          <p:nvPr/>
        </p:nvSpPr>
        <p:spPr bwMode="auto">
          <a:xfrm>
            <a:off x="5292725" y="1447800"/>
            <a:ext cx="1809750" cy="1809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172" name="Tree"/>
          <p:cNvSpPr>
            <a:spLocks noEditPoints="1" noChangeArrowheads="1"/>
          </p:cNvSpPr>
          <p:nvPr/>
        </p:nvSpPr>
        <p:spPr bwMode="auto">
          <a:xfrm>
            <a:off x="7121525" y="3289300"/>
            <a:ext cx="1809750" cy="1809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173" name="Line 35"/>
          <p:cNvSpPr>
            <a:spLocks noChangeShapeType="1"/>
          </p:cNvSpPr>
          <p:nvPr/>
        </p:nvSpPr>
        <p:spPr bwMode="auto">
          <a:xfrm>
            <a:off x="6223000" y="3254375"/>
            <a:ext cx="1841500" cy="185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Tree"/>
          <p:cNvSpPr>
            <a:spLocks noEditPoints="1" noChangeArrowheads="1"/>
          </p:cNvSpPr>
          <p:nvPr/>
        </p:nvSpPr>
        <p:spPr bwMode="auto">
          <a:xfrm>
            <a:off x="5305425" y="1447800"/>
            <a:ext cx="1809750" cy="1809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175" name="AutoShape 4"/>
          <p:cNvSpPr>
            <a:spLocks noChangeArrowheads="1"/>
          </p:cNvSpPr>
          <p:nvPr/>
        </p:nvSpPr>
        <p:spPr bwMode="auto">
          <a:xfrm>
            <a:off x="1042988" y="2997250"/>
            <a:ext cx="1152525" cy="143986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276600" y="2984550"/>
            <a:ext cx="1152525" cy="143986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Line 33"/>
          <p:cNvSpPr>
            <a:spLocks noChangeShapeType="1"/>
          </p:cNvSpPr>
          <p:nvPr/>
        </p:nvSpPr>
        <p:spPr bwMode="auto">
          <a:xfrm flipH="1">
            <a:off x="1587500" y="2997250"/>
            <a:ext cx="2235200" cy="12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Text Box 44"/>
          <p:cNvSpPr txBox="1">
            <a:spLocks noChangeArrowheads="1"/>
          </p:cNvSpPr>
          <p:nvPr/>
        </p:nvSpPr>
        <p:spPr bwMode="auto">
          <a:xfrm>
            <a:off x="1371600" y="3835450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F</a:t>
            </a:r>
            <a:endParaRPr lang="ru-RU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79" name="AutoShape 48"/>
          <p:cNvSpPr>
            <a:spLocks noChangeArrowheads="1"/>
          </p:cNvSpPr>
          <p:nvPr/>
        </p:nvSpPr>
        <p:spPr bwMode="auto">
          <a:xfrm>
            <a:off x="3265488" y="2997250"/>
            <a:ext cx="1152525" cy="143986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Text Box 49"/>
          <p:cNvSpPr txBox="1">
            <a:spLocks noChangeArrowheads="1"/>
          </p:cNvSpPr>
          <p:nvPr/>
        </p:nvSpPr>
        <p:spPr bwMode="auto">
          <a:xfrm>
            <a:off x="3619500" y="3708450"/>
            <a:ext cx="622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ru-RU" sz="3200" b="1" baseline="-2500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ru-RU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5057" name="Picture 1" descr="B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5449888"/>
            <a:ext cx="26416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 descr="B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5446713"/>
            <a:ext cx="26416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B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5446713"/>
            <a:ext cx="26416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" descr="B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49888"/>
            <a:ext cx="26416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B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5449888"/>
            <a:ext cx="26416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 descr="B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788" y="5446713"/>
            <a:ext cx="26416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1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547664" y="3077521"/>
            <a:ext cx="58326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249253" y="692696"/>
            <a:ext cx="2207653" cy="1588410"/>
            <a:chOff x="3249253" y="930094"/>
            <a:chExt cx="2207653" cy="158841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3249253" y="950458"/>
              <a:ext cx="22076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3249253" y="930094"/>
              <a:ext cx="2207653" cy="158841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3249253" y="2498140"/>
              <a:ext cx="22076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оле 5"/>
          <p:cNvSpPr txBox="1"/>
          <p:nvPr/>
        </p:nvSpPr>
        <p:spPr>
          <a:xfrm>
            <a:off x="6911509" y="2218187"/>
            <a:ext cx="442582" cy="600633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i="1">
                <a:effectLst/>
                <a:latin typeface="Times New Roman"/>
                <a:ea typeface="Calibri"/>
                <a:cs typeface="Times New Roman"/>
              </a:rPr>
              <a:t>l</a:t>
            </a:r>
            <a:endParaRPr lang="ru-RU" sz="1400" b="1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78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3" y="692696"/>
            <a:ext cx="3469031" cy="3588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9819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Осевая симметрия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6822">
            <a:off x="2919127" y="4197498"/>
            <a:ext cx="2944638" cy="213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39329">
            <a:off x="3745484" y="1837731"/>
            <a:ext cx="1900864" cy="1676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112" y="1246613"/>
            <a:ext cx="3384376" cy="4104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88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исследовать свойства точек в зависимости от их расположения относительно прямой.</a:t>
            </a:r>
            <a:b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63688" y="3068960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940152" y="3068960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95936" y="1628800"/>
            <a:ext cx="0" cy="41764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3648" y="251129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852" y="2473957"/>
            <a:ext cx="6174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1302574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9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186" y="188640"/>
            <a:ext cx="867645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ПЛАН  ИССЛЕДОВАНИЯ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Соедините симметричные точки, обозначьте точку пересечения отрезка, соединяющего симметричные точки и оси симметрии буквой 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М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Определите взаимное расположение прямой и отрезка, соединяющего точки?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 помощью какого инструмента можно доказать, что прямая и отрезок перпендикулярны?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Проверьте с помощью угольника, что прямая и отрезок перпендикулярны.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Измерьте расстояние от точки пересечения М до точек 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А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и 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А</a:t>
            </a:r>
            <a:r>
              <a:rPr lang="ru-RU" sz="2400" baseline="-250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 помощью, каких инструментов можно проверить равенство отрезков?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Как расположены симметричные точки относительно прямой?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Запишите этот вывод на математическом языке.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Сформулируйте определение симметричных точек, относительно прямой.</a:t>
            </a: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646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т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клетка</Template>
  <TotalTime>446</TotalTime>
  <Words>311</Words>
  <Application>Microsoft Office PowerPoint</Application>
  <PresentationFormat>Экран (4:3)</PresentationFormat>
  <Paragraphs>102</Paragraphs>
  <Slides>17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клетка</vt:lpstr>
      <vt:lpstr>Формула</vt:lpstr>
      <vt:lpstr>Презентация PowerPoint</vt:lpstr>
      <vt:lpstr>Виды симметрии</vt:lpstr>
      <vt:lpstr>Виды симметрии</vt:lpstr>
      <vt:lpstr>Виды симметрии</vt:lpstr>
      <vt:lpstr>Презентация PowerPoint</vt:lpstr>
      <vt:lpstr>Презентация PowerPoint</vt:lpstr>
      <vt:lpstr>Осевая симметрия</vt:lpstr>
      <vt:lpstr>исследовать свойства точек в зависимости от их расположения относительно прямой. </vt:lpstr>
      <vt:lpstr>Презентация PowerPoint</vt:lpstr>
      <vt:lpstr>исследовать свойства  точек в зависимости от их расположения относительно прямой.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Осевая симметрия</dc:title>
  <dc:creator>User</dc:creator>
  <cp:lastModifiedBy>Учитель</cp:lastModifiedBy>
  <cp:revision>21</cp:revision>
  <dcterms:created xsi:type="dcterms:W3CDTF">2013-05-15T19:44:57Z</dcterms:created>
  <dcterms:modified xsi:type="dcterms:W3CDTF">2014-04-07T04:57:04Z</dcterms:modified>
</cp:coreProperties>
</file>