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99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31" autoAdjust="0"/>
    <p:restoredTop sz="94660"/>
  </p:normalViewPr>
  <p:slideViewPr>
    <p:cSldViewPr>
      <p:cViewPr varScale="1">
        <p:scale>
          <a:sx n="99" d="100"/>
          <a:sy n="99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D1C28-A581-4536-BA82-62C35244E7F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874F7-8563-45CE-A627-0193F83D4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874F7-8563-45CE-A627-0193F83D4D5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874F7-8563-45CE-A627-0193F83D4D5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874F7-8563-45CE-A627-0193F83D4D5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874F7-8563-45CE-A627-0193F83D4D5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874F7-8563-45CE-A627-0193F83D4D5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430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30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dirty="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dirty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dirty="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dirty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dirty="0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dirty="0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 dirty="0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lu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466978"/>
            <a:ext cx="7772400" cy="1462088"/>
          </a:xfrm>
        </p:spPr>
        <p:txBody>
          <a:bodyPr/>
          <a:lstStyle/>
          <a:p>
            <a:pPr algn="ctr"/>
            <a:r>
              <a:rPr lang="ru-RU" b="1" dirty="0" smtClean="0"/>
              <a:t>Случайные события и вероятность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5572140"/>
            <a:ext cx="4857784" cy="1042998"/>
          </a:xfrm>
        </p:spPr>
        <p:txBody>
          <a:bodyPr/>
          <a:lstStyle/>
          <a:p>
            <a:r>
              <a:rPr lang="ru-RU" sz="1600" dirty="0" smtClean="0"/>
              <a:t>Подготовила:  учитель математики  </a:t>
            </a:r>
            <a:br>
              <a:rPr lang="ru-RU" sz="1600" dirty="0" smtClean="0"/>
            </a:br>
            <a:r>
              <a:rPr lang="ru-RU" sz="1600" dirty="0" smtClean="0"/>
              <a:t>МОУ «Лицей №15»  им. акад. Ю.Б. Харитона</a:t>
            </a:r>
          </a:p>
          <a:p>
            <a:r>
              <a:rPr lang="ru-RU" sz="1600" dirty="0" smtClean="0"/>
              <a:t>Теленгатор С.В.</a:t>
            </a:r>
          </a:p>
          <a:p>
            <a:endParaRPr lang="ru-RU" sz="16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2428860" y="3643314"/>
            <a:ext cx="487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Справочное пособие для учащихся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89"/>
          <p:cNvGraphicFramePr>
            <a:graphicFrameLocks/>
          </p:cNvGraphicFramePr>
          <p:nvPr/>
        </p:nvGraphicFramePr>
        <p:xfrm>
          <a:off x="642910" y="1098558"/>
          <a:ext cx="8104217" cy="4426364"/>
        </p:xfrm>
        <a:graphic>
          <a:graphicData uri="http://schemas.openxmlformats.org/drawingml/2006/table">
            <a:tbl>
              <a:tblPr/>
              <a:tblGrid>
                <a:gridCol w="1737301"/>
                <a:gridCol w="1691723"/>
                <a:gridCol w="1564322"/>
                <a:gridCol w="1490028"/>
                <a:gridCol w="1620843"/>
              </a:tblGrid>
              <a:tr h="1473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ЭКСПЕРИМЕНТ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ВОЗМОЖНЫХ ИСХОДОВ ЭКСПЕРИМЕНТА 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СОБЫТИЕ 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ИСХОДОВ, БЛАГОПРИЯТ- НЫХ ДЛЯ ЭТОГО  СОБЫТИЯ 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ВЕРОЯТНОСТЬ НАСТУПЛЕНИЯ СОБЫТИЯ 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Р(А)=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000"/>
                      </a:srgbClr>
                    </a:solidFill>
                  </a:tcPr>
                </a:tc>
              </a:tr>
              <a:tr h="905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</a:tr>
              <a:tr h="903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</a:tr>
              <a:tr h="1144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66"/>
          <p:cNvGraphicFramePr>
            <a:graphicFrameLocks noChangeAspect="1"/>
          </p:cNvGraphicFramePr>
          <p:nvPr/>
        </p:nvGraphicFramePr>
        <p:xfrm>
          <a:off x="7888316" y="2714620"/>
          <a:ext cx="307975" cy="792162"/>
        </p:xfrm>
        <a:graphic>
          <a:graphicData uri="http://schemas.openxmlformats.org/presentationml/2006/ole">
            <p:oleObj spid="_x0000_s5122" r:id="rId4" imgW="152334" imgH="393529" progId="Equation.3">
              <p:embed/>
            </p:oleObj>
          </a:graphicData>
        </a:graphic>
      </p:graphicFrame>
      <p:graphicFrame>
        <p:nvGraphicFramePr>
          <p:cNvPr id="6" name="Object 71"/>
          <p:cNvGraphicFramePr>
            <a:graphicFrameLocks noChangeAspect="1"/>
          </p:cNvGraphicFramePr>
          <p:nvPr/>
        </p:nvGraphicFramePr>
        <p:xfrm>
          <a:off x="7815291" y="3578220"/>
          <a:ext cx="493713" cy="842962"/>
        </p:xfrm>
        <a:graphic>
          <a:graphicData uri="http://schemas.openxmlformats.org/presentationml/2006/ole">
            <p:oleObj spid="_x0000_s5123" r:id="rId5" imgW="228501" imgH="393529" progId="Equation.3">
              <p:embed/>
            </p:oleObj>
          </a:graphicData>
        </a:graphic>
      </p:graphicFrame>
      <p:graphicFrame>
        <p:nvGraphicFramePr>
          <p:cNvPr id="7" name="Object 73"/>
          <p:cNvGraphicFramePr>
            <a:graphicFrameLocks noChangeAspect="1"/>
          </p:cNvGraphicFramePr>
          <p:nvPr/>
        </p:nvGraphicFramePr>
        <p:xfrm>
          <a:off x="7599391" y="4586282"/>
          <a:ext cx="935038" cy="892175"/>
        </p:xfrm>
        <a:graphic>
          <a:graphicData uri="http://schemas.openxmlformats.org/presentationml/2006/ole">
            <p:oleObj spid="_x0000_s5124" r:id="rId6" imgW="406048" imgH="393359" progId="Equation.3">
              <p:embed/>
            </p:oleObj>
          </a:graphicData>
        </a:graphic>
      </p:graphicFrame>
      <p:sp>
        <p:nvSpPr>
          <p:cNvPr id="9" name="Text Box 77"/>
          <p:cNvSpPr txBox="1">
            <a:spLocks noChangeArrowheads="1"/>
          </p:cNvSpPr>
          <p:nvPr/>
        </p:nvSpPr>
        <p:spPr bwMode="auto">
          <a:xfrm>
            <a:off x="831879" y="2714620"/>
            <a:ext cx="1655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00FF"/>
                </a:solidFill>
              </a:rPr>
              <a:t>Бросаем монетку</a:t>
            </a:r>
          </a:p>
        </p:txBody>
      </p:sp>
      <p:sp>
        <p:nvSpPr>
          <p:cNvPr id="10" name="Text Box 78"/>
          <p:cNvSpPr txBox="1">
            <a:spLocks noChangeArrowheads="1"/>
          </p:cNvSpPr>
          <p:nvPr/>
        </p:nvSpPr>
        <p:spPr bwMode="auto">
          <a:xfrm>
            <a:off x="3206779" y="2930520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1" name="Text Box 79"/>
          <p:cNvSpPr txBox="1">
            <a:spLocks noChangeArrowheads="1"/>
          </p:cNvSpPr>
          <p:nvPr/>
        </p:nvSpPr>
        <p:spPr bwMode="auto">
          <a:xfrm>
            <a:off x="4287866" y="2714620"/>
            <a:ext cx="1368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b="1"/>
              <a:t>Выпал «орел»</a:t>
            </a:r>
            <a:endParaRPr lang="ru-RU"/>
          </a:p>
        </p:txBody>
      </p:sp>
      <p:sp>
        <p:nvSpPr>
          <p:cNvPr id="12" name="Text Box 80"/>
          <p:cNvSpPr txBox="1">
            <a:spLocks noChangeArrowheads="1"/>
          </p:cNvSpPr>
          <p:nvPr/>
        </p:nvSpPr>
        <p:spPr bwMode="auto">
          <a:xfrm>
            <a:off x="6303991" y="2930520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3" name="Text Box 82"/>
          <p:cNvSpPr txBox="1">
            <a:spLocks noChangeArrowheads="1"/>
          </p:cNvSpPr>
          <p:nvPr/>
        </p:nvSpPr>
        <p:spPr bwMode="auto">
          <a:xfrm>
            <a:off x="642910" y="3513145"/>
            <a:ext cx="1844731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00FF"/>
                </a:solidFill>
              </a:rPr>
              <a:t>Вытягиваем </a:t>
            </a:r>
            <a:r>
              <a:rPr lang="ru-RU" b="1" dirty="0" err="1" smtClean="0">
                <a:solidFill>
                  <a:srgbClr val="0000FF"/>
                </a:solidFill>
              </a:rPr>
              <a:t>экзаменаци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>
                <a:solidFill>
                  <a:srgbClr val="0000FF"/>
                </a:solidFill>
              </a:rPr>
              <a:t>онный</a:t>
            </a:r>
            <a:r>
              <a:rPr lang="ru-RU" b="1" dirty="0">
                <a:solidFill>
                  <a:srgbClr val="0000FF"/>
                </a:solidFill>
              </a:rPr>
              <a:t> билет</a:t>
            </a:r>
          </a:p>
        </p:txBody>
      </p:sp>
      <p:sp>
        <p:nvSpPr>
          <p:cNvPr id="14" name="Text Box 84"/>
          <p:cNvSpPr txBox="1">
            <a:spLocks noChangeArrowheads="1"/>
          </p:cNvSpPr>
          <p:nvPr/>
        </p:nvSpPr>
        <p:spPr bwMode="auto">
          <a:xfrm>
            <a:off x="4214841" y="3578220"/>
            <a:ext cx="1512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b="1"/>
              <a:t>Вытянули билет №5</a:t>
            </a:r>
            <a:endParaRPr lang="ru-RU"/>
          </a:p>
        </p:txBody>
      </p:sp>
      <p:sp>
        <p:nvSpPr>
          <p:cNvPr id="15" name="Text Box 85"/>
          <p:cNvSpPr txBox="1">
            <a:spLocks noChangeArrowheads="1"/>
          </p:cNvSpPr>
          <p:nvPr/>
        </p:nvSpPr>
        <p:spPr bwMode="auto">
          <a:xfrm>
            <a:off x="2630517" y="3794120"/>
            <a:ext cx="144141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000" b="1" dirty="0">
                <a:solidFill>
                  <a:srgbClr val="0000FF"/>
                </a:solidFill>
              </a:rPr>
              <a:t>24</a:t>
            </a:r>
          </a:p>
          <a:p>
            <a:pPr>
              <a:spcBef>
                <a:spcPct val="50000"/>
              </a:spcBef>
            </a:pP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16" name="Text Box 87"/>
          <p:cNvSpPr txBox="1">
            <a:spLocks noChangeArrowheads="1"/>
          </p:cNvSpPr>
          <p:nvPr/>
        </p:nvSpPr>
        <p:spPr bwMode="auto">
          <a:xfrm>
            <a:off x="6303991" y="3794120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</a:rPr>
              <a:t>1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17" name="Text Box 88"/>
          <p:cNvSpPr txBox="1">
            <a:spLocks noChangeArrowheads="1"/>
          </p:cNvSpPr>
          <p:nvPr/>
        </p:nvSpPr>
        <p:spPr bwMode="auto">
          <a:xfrm>
            <a:off x="785786" y="4653187"/>
            <a:ext cx="1728787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b="1" dirty="0">
                <a:solidFill>
                  <a:srgbClr val="0000FF"/>
                </a:solidFill>
              </a:rPr>
              <a:t>Бросаем кубик</a:t>
            </a:r>
          </a:p>
          <a:p>
            <a:pPr>
              <a:spcBef>
                <a:spcPct val="50000"/>
              </a:spcBef>
            </a:pP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8" name="Text Box 90"/>
          <p:cNvSpPr txBox="1">
            <a:spLocks noChangeArrowheads="1"/>
          </p:cNvSpPr>
          <p:nvPr/>
        </p:nvSpPr>
        <p:spPr bwMode="auto">
          <a:xfrm>
            <a:off x="4214841" y="4370382"/>
            <a:ext cx="1512888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b="1" dirty="0"/>
              <a:t>На кубике выпало четное число</a:t>
            </a:r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9" name="Text Box 91"/>
          <p:cNvSpPr txBox="1">
            <a:spLocks noChangeArrowheads="1"/>
          </p:cNvSpPr>
          <p:nvPr/>
        </p:nvSpPr>
        <p:spPr bwMode="auto">
          <a:xfrm>
            <a:off x="3206779" y="4441820"/>
            <a:ext cx="36036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endParaRPr lang="en-US" sz="2000" b="1">
              <a:solidFill>
                <a:srgbClr val="0000FF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ru-RU" sz="2000" b="1">
                <a:solidFill>
                  <a:srgbClr val="0000FF"/>
                </a:solidFill>
              </a:rPr>
              <a:t>6</a:t>
            </a:r>
          </a:p>
          <a:p>
            <a:pPr>
              <a:spcBef>
                <a:spcPct val="50000"/>
              </a:spcBef>
            </a:pPr>
            <a:endParaRPr lang="ru-RU" sz="2000">
              <a:solidFill>
                <a:srgbClr val="0000FF"/>
              </a:solidFill>
            </a:endParaRPr>
          </a:p>
        </p:txBody>
      </p:sp>
      <p:sp>
        <p:nvSpPr>
          <p:cNvPr id="20" name="Text Box 92"/>
          <p:cNvSpPr txBox="1">
            <a:spLocks noChangeArrowheads="1"/>
          </p:cNvSpPr>
          <p:nvPr/>
        </p:nvSpPr>
        <p:spPr bwMode="auto">
          <a:xfrm>
            <a:off x="6303991" y="4441820"/>
            <a:ext cx="360363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b="1">
              <a:solidFill>
                <a:srgbClr val="C00000"/>
              </a:solidFill>
            </a:endParaRPr>
          </a:p>
          <a:p>
            <a:pPr algn="ctr"/>
            <a:r>
              <a:rPr lang="en-US" sz="2000" b="1">
                <a:solidFill>
                  <a:srgbClr val="C00000"/>
                </a:solidFill>
              </a:rPr>
              <a:t>3</a:t>
            </a:r>
            <a:endParaRPr lang="ru-RU" sz="2000" b="1">
              <a:solidFill>
                <a:srgbClr val="C00000"/>
              </a:solidFill>
            </a:endParaRPr>
          </a:p>
          <a:p>
            <a:endParaRPr lang="ru-RU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Documents and Settings\Администратор\Local Settings\Temporary Internet Files\Content.IE5\67Q9ATCD\MC90032583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4643446"/>
            <a:ext cx="1214446" cy="1214446"/>
          </a:xfrm>
          <a:prstGeom prst="rect">
            <a:avLst/>
          </a:prstGeom>
          <a:noFill/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14290"/>
            <a:ext cx="2428892" cy="577870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 №1.</a:t>
            </a: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3994" y="857232"/>
            <a:ext cx="7848600" cy="455612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ru-RU" sz="2400" dirty="0" smtClean="0"/>
              <a:t>Чтобы определить, как часто встречаются в лесопарке деревья разных пород, ребята провели следующие эксперименты. Каждый выбрал свою тропинку и по пути следования записывал породу каждого десятого дерева.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sz="2400" dirty="0" smtClean="0"/>
              <a:t>Результаты были занесены в таблицу: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ru-RU" sz="2400" dirty="0" smtClean="0"/>
          </a:p>
          <a:p>
            <a:pPr marL="0" indent="0">
              <a:lnSpc>
                <a:spcPct val="80000"/>
              </a:lnSpc>
              <a:buFontTx/>
              <a:buNone/>
            </a:pPr>
            <a:endParaRPr lang="ru-RU" sz="2400" dirty="0" smtClean="0"/>
          </a:p>
          <a:p>
            <a:pPr marL="0" indent="0">
              <a:lnSpc>
                <a:spcPct val="80000"/>
              </a:lnSpc>
              <a:buFontTx/>
              <a:buNone/>
            </a:pPr>
            <a:endParaRPr lang="ru-RU" sz="2400" dirty="0" smtClean="0"/>
          </a:p>
          <a:p>
            <a:pPr marL="0" indent="0">
              <a:lnSpc>
                <a:spcPct val="80000"/>
              </a:lnSpc>
              <a:buFontTx/>
              <a:buNone/>
            </a:pPr>
            <a:endParaRPr lang="ru-RU" sz="2400" dirty="0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sz="2400" dirty="0" smtClean="0"/>
              <a:t>Оцените вероятность того, что выбранное наугад в этом парке дерево будет: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sz="2400" dirty="0" smtClean="0"/>
              <a:t>а) сосной;</a:t>
            </a:r>
            <a:br>
              <a:rPr lang="ru-RU" sz="2400" dirty="0" smtClean="0"/>
            </a:br>
            <a:r>
              <a:rPr lang="ru-RU" sz="2400" dirty="0" smtClean="0"/>
              <a:t>б) хвойным;</a:t>
            </a:r>
            <a:br>
              <a:rPr lang="ru-RU" sz="2400" dirty="0" smtClean="0"/>
            </a:br>
            <a:r>
              <a:rPr lang="ru-RU" sz="2400" dirty="0" smtClean="0"/>
              <a:t>в) лиственным.</a:t>
            </a:r>
            <a:endParaRPr lang="ru-RU" sz="2400" b="1" i="1" dirty="0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sz="2400" b="1" i="1" dirty="0" smtClean="0">
                <a:solidFill>
                  <a:schemeClr val="tx2"/>
                </a:solidFill>
              </a:rPr>
              <a:t>Указание.</a:t>
            </a:r>
            <a:r>
              <a:rPr lang="ru-RU" sz="2400" dirty="0" smtClean="0"/>
              <a:t> Ответ запишите в виде десятичной дроби с тремя знаками после запятой.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000099" y="2989584"/>
          <a:ext cx="7858181" cy="10109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29060"/>
                <a:gridCol w="1083887"/>
                <a:gridCol w="1016144"/>
                <a:gridCol w="1016144"/>
                <a:gridCol w="769806"/>
                <a:gridCol w="1020543"/>
                <a:gridCol w="112259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Породы 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Сосна 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Дуб 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Береза 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Ель 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Осина 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Всего 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Число деревьев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315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217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123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67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35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757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928670"/>
            <a:ext cx="8429684" cy="819145"/>
          </a:xfrm>
        </p:spPr>
        <p:txBody>
          <a:bodyPr/>
          <a:lstStyle/>
          <a:p>
            <a:r>
              <a:rPr lang="ru-RU" sz="2800" dirty="0" smtClean="0"/>
              <a:t>а) </a:t>
            </a:r>
            <a:r>
              <a:rPr lang="en-US" sz="2800" dirty="0" smtClean="0"/>
              <a:t>A={</a:t>
            </a:r>
            <a:r>
              <a:rPr lang="ru-RU" sz="2800" dirty="0" smtClean="0"/>
              <a:t>выбранное наугад в парке дерево</a:t>
            </a:r>
            <a:r>
              <a:rPr lang="en-US" sz="2800" dirty="0" smtClean="0"/>
              <a:t> - </a:t>
            </a:r>
            <a:r>
              <a:rPr lang="ru-RU" sz="2800" dirty="0" smtClean="0"/>
              <a:t>сосна</a:t>
            </a:r>
            <a:r>
              <a:rPr lang="en-US" sz="2800" dirty="0" smtClean="0"/>
              <a:t>}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graphicFrame>
        <p:nvGraphicFramePr>
          <p:cNvPr id="39947" name="Object 11"/>
          <p:cNvGraphicFramePr>
            <a:graphicFrameLocks noChangeAspect="1"/>
          </p:cNvGraphicFramePr>
          <p:nvPr>
            <p:ph idx="1"/>
          </p:nvPr>
        </p:nvGraphicFramePr>
        <p:xfrm>
          <a:off x="1643042" y="1857364"/>
          <a:ext cx="6429402" cy="973414"/>
        </p:xfrm>
        <a:graphic>
          <a:graphicData uri="http://schemas.openxmlformats.org/presentationml/2006/ole">
            <p:oleObj spid="_x0000_s7170" name="Формула" r:id="rId3" imgW="2603160" imgH="39348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2928934"/>
            <a:ext cx="8929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б) В</a:t>
            </a: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={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выбранное наугад в парке дерево</a:t>
            </a: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хвойное</a:t>
            </a: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}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798542" y="3598870"/>
          <a:ext cx="8059738" cy="973138"/>
        </p:xfrm>
        <a:graphic>
          <a:graphicData uri="http://schemas.openxmlformats.org/presentationml/2006/ole">
            <p:oleObj spid="_x0000_s7171" name="Формула" r:id="rId4" imgW="3263760" imgH="39348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-71470" y="4763168"/>
            <a:ext cx="9644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в) </a:t>
            </a: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C={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выбранное наугад в парке дерево - лиственное</a:t>
            </a: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}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034" y="214290"/>
            <a:ext cx="1988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Решение:</a:t>
            </a:r>
            <a:endParaRPr lang="ru-RU" sz="2800" b="1" dirty="0">
              <a:solidFill>
                <a:srgbClr val="0000FF"/>
              </a:solidFill>
            </a:endParaRPr>
          </a:p>
        </p:txBody>
      </p:sp>
      <p:graphicFrame>
        <p:nvGraphicFramePr>
          <p:cNvPr id="6" name="Object 11"/>
          <p:cNvGraphicFramePr>
            <a:graphicFrameLocks noChangeAspect="1"/>
          </p:cNvGraphicFramePr>
          <p:nvPr/>
        </p:nvGraphicFramePr>
        <p:xfrm>
          <a:off x="165132" y="5599135"/>
          <a:ext cx="8907462" cy="973137"/>
        </p:xfrm>
        <a:graphic>
          <a:graphicData uri="http://schemas.openxmlformats.org/presentationml/2006/ole">
            <p:oleObj spid="_x0000_s7172" name="Формула" r:id="rId5" imgW="3606480" imgH="393480" progId="Equation.3">
              <p:embed/>
            </p:oleObj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23816"/>
            <a:ext cx="7793037" cy="604854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Самостоятельная работа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oup 395"/>
          <p:cNvGraphicFramePr>
            <a:graphicFrameLocks/>
          </p:cNvGraphicFramePr>
          <p:nvPr/>
        </p:nvGraphicFramePr>
        <p:xfrm>
          <a:off x="642910" y="1071547"/>
          <a:ext cx="7929618" cy="5643601"/>
        </p:xfrm>
        <a:graphic>
          <a:graphicData uri="http://schemas.openxmlformats.org/drawingml/2006/table">
            <a:tbl>
              <a:tblPr/>
              <a:tblGrid>
                <a:gridCol w="1837179"/>
                <a:gridCol w="1837179"/>
                <a:gridCol w="1837179"/>
                <a:gridCol w="2418081"/>
              </a:tblGrid>
              <a:tr h="33592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82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столе 12 кусков пирога. В трех «счастливых» из них запечены призы. Какова вероятность взять «счастливый» кусок пирога?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коробке 24 карандаша, из них 3 красного цвета. Из коробки наугад вынимается карандаш. Какова вероятность того, что он красный?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лотерее 100 билетов, из них 5 выигрышных. Какова вероятность выигрыша?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вазе 7 цветков, из них 3 розы. Из букета наугад вынимается цветок. Какова вероятность того, что это роза?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94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урне 15 белых и 25 черных шаров. Из урны наугад выбирается один шар. Какова вероятность того, что он будет белым?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чисел от 1 до 25 наудачу выбрано число. Какова вероятность того, что оно окажется кратным 5?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корзине лежат 5 яблок и 3 груши. Из корзины наугад вынимается один фрукт. Какова вероятность того, что это яблоко?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корзине 10 яблок, из них 4 червивых. Какова вероятность того, что любое взятое наугад яблоко окажется </a:t>
                      </a: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червивым?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000504"/>
            <a:ext cx="2991019" cy="23860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7793037" cy="676292"/>
          </a:xfrm>
        </p:spPr>
        <p:txBody>
          <a:bodyPr/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</a:rPr>
              <a:t>Определение вероятности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908" y="2167485"/>
            <a:ext cx="9144000" cy="469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В  толковом  словаре  С.И. Ожегова  и Н.Ю. Шведовой:</a:t>
            </a:r>
          </a:p>
          <a:p>
            <a:pPr>
              <a:lnSpc>
                <a:spcPct val="90000"/>
              </a:lnSpc>
            </a:pPr>
            <a:r>
              <a:rPr lang="ru-RU" sz="3200" i="1" dirty="0" smtClean="0">
                <a:solidFill>
                  <a:srgbClr val="1010CA"/>
                </a:solidFill>
                <a:latin typeface="Times New Roman" pitchFamily="18" charset="0"/>
                <a:cs typeface="Times New Roman" pitchFamily="18" charset="0"/>
              </a:rPr>
              <a:t>«Вероятность – возможность исполнения, осуществимости чего-нибудь».</a:t>
            </a:r>
          </a:p>
          <a:p>
            <a:pPr>
              <a:lnSpc>
                <a:spcPct val="90000"/>
              </a:lnSpc>
            </a:pPr>
            <a:endParaRPr lang="ru-RU" sz="2800" dirty="0" smtClean="0">
              <a:solidFill>
                <a:srgbClr val="1010CA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Основатель современной теории вероятностей А.Н.Колмогоров:</a:t>
            </a:r>
          </a:p>
          <a:p>
            <a:pPr>
              <a:lnSpc>
                <a:spcPct val="90000"/>
              </a:lnSpc>
            </a:pPr>
            <a:r>
              <a:rPr lang="ru-RU" sz="2800" i="1" dirty="0" smtClean="0">
                <a:solidFill>
                  <a:srgbClr val="1010CA"/>
                </a:solidFill>
                <a:latin typeface="Times New Roman" pitchFamily="18" charset="0"/>
                <a:cs typeface="Times New Roman" pitchFamily="18" charset="0"/>
              </a:rPr>
              <a:t>«Вероятность математическая – </a:t>
            </a:r>
            <a:br>
              <a:rPr lang="ru-RU" sz="2800" i="1" dirty="0" smtClean="0">
                <a:solidFill>
                  <a:srgbClr val="1010C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1010CA"/>
                </a:solidFill>
                <a:latin typeface="Times New Roman" pitchFamily="18" charset="0"/>
                <a:cs typeface="Times New Roman" pitchFamily="18" charset="0"/>
              </a:rPr>
              <a:t>это числовая характеристика</a:t>
            </a:r>
            <a:br>
              <a:rPr lang="ru-RU" sz="2800" i="1" dirty="0" smtClean="0">
                <a:solidFill>
                  <a:srgbClr val="1010C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1010CA"/>
                </a:solidFill>
                <a:latin typeface="Times New Roman" pitchFamily="18" charset="0"/>
                <a:cs typeface="Times New Roman" pitchFamily="18" charset="0"/>
              </a:rPr>
              <a:t> степени возможности появления </a:t>
            </a:r>
            <a:br>
              <a:rPr lang="ru-RU" sz="2800" i="1" dirty="0" smtClean="0">
                <a:solidFill>
                  <a:srgbClr val="1010C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1010CA"/>
                </a:solidFill>
                <a:latin typeface="Times New Roman" pitchFamily="18" charset="0"/>
                <a:cs typeface="Times New Roman" pitchFamily="18" charset="0"/>
              </a:rPr>
              <a:t>какого-либо определенного события </a:t>
            </a:r>
            <a:br>
              <a:rPr lang="ru-RU" sz="2800" i="1" dirty="0" smtClean="0">
                <a:solidFill>
                  <a:srgbClr val="1010C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1010CA"/>
                </a:solidFill>
                <a:latin typeface="Times New Roman" pitchFamily="18" charset="0"/>
                <a:cs typeface="Times New Roman" pitchFamily="18" charset="0"/>
              </a:rPr>
              <a:t>в тех или иных определенных, могущих</a:t>
            </a:r>
            <a:br>
              <a:rPr lang="ru-RU" sz="2800" i="1" dirty="0" smtClean="0">
                <a:solidFill>
                  <a:srgbClr val="1010C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1010CA"/>
                </a:solidFill>
                <a:latin typeface="Times New Roman" pitchFamily="18" charset="0"/>
                <a:cs typeface="Times New Roman" pitchFamily="18" charset="0"/>
              </a:rPr>
              <a:t> повторяться неограниченное число раз условиях».</a:t>
            </a:r>
          </a:p>
        </p:txBody>
      </p:sp>
      <p:pic>
        <p:nvPicPr>
          <p:cNvPr id="1026" name="Picture 2" descr="C:\Documents and Settings\Администратор\Local Settings\Temporary Internet Files\Content.IE5\HOJZCAT0\MC900292082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214290"/>
            <a:ext cx="1672438" cy="182057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1428728" y="1357298"/>
            <a:ext cx="7072362" cy="1000132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33" y="823905"/>
            <a:ext cx="7793037" cy="1462087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Определение вероятности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428596" y="2928934"/>
            <a:ext cx="2519362" cy="7207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КЛАССИЧЕСКОЕ</a:t>
            </a:r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>
            <a:off x="3267084" y="4143380"/>
            <a:ext cx="2519362" cy="7207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СТАТИСТИЧЕСКОЕ</a:t>
            </a:r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6196041" y="5286388"/>
            <a:ext cx="2519363" cy="7207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solidFill>
                  <a:srgbClr val="006600"/>
                </a:solidFill>
              </a:rPr>
              <a:t>ГЕОМЕТРИЧЕСКОЕ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3000364" y="2428868"/>
            <a:ext cx="1071570" cy="714380"/>
          </a:xfrm>
          <a:prstGeom prst="straightConnector1">
            <a:avLst/>
          </a:prstGeom>
          <a:ln w="38100"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4893471" y="2607463"/>
            <a:ext cx="2714644" cy="2500330"/>
          </a:xfrm>
          <a:prstGeom prst="straightConnector1">
            <a:avLst/>
          </a:prstGeom>
          <a:ln w="38100"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3821107" y="3321843"/>
            <a:ext cx="1500198" cy="1588"/>
          </a:xfrm>
          <a:prstGeom prst="straightConnector1">
            <a:avLst/>
          </a:prstGeom>
          <a:ln w="38100" cmpd="dbl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-428652"/>
            <a:ext cx="8929750" cy="1462087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Классическое определение вероятности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00240"/>
            <a:ext cx="8526492" cy="4114800"/>
          </a:xfrm>
        </p:spPr>
        <p:txBody>
          <a:bodyPr/>
          <a:lstStyle/>
          <a:p>
            <a:r>
              <a:rPr lang="ru-RU" sz="2800" dirty="0" smtClean="0">
                <a:solidFill>
                  <a:srgbClr val="0000FF"/>
                </a:solidFill>
              </a:rPr>
              <a:t>Вероятностью </a:t>
            </a:r>
            <a:r>
              <a:rPr lang="ru-RU" sz="2800" i="1" dirty="0" smtClean="0">
                <a:solidFill>
                  <a:srgbClr val="0000FF"/>
                </a:solidFill>
              </a:rPr>
              <a:t>Р</a:t>
            </a:r>
            <a:r>
              <a:rPr lang="ru-RU" sz="2800" dirty="0" smtClean="0">
                <a:solidFill>
                  <a:srgbClr val="0000FF"/>
                </a:solidFill>
              </a:rPr>
              <a:t> наступления случайного события </a:t>
            </a:r>
            <a:r>
              <a:rPr lang="ru-RU" sz="2800" i="1" dirty="0" smtClean="0">
                <a:solidFill>
                  <a:srgbClr val="0000FF"/>
                </a:solidFill>
              </a:rPr>
              <a:t>А</a:t>
            </a:r>
            <a:r>
              <a:rPr lang="ru-RU" sz="2800" dirty="0" smtClean="0">
                <a:solidFill>
                  <a:srgbClr val="0000FF"/>
                </a:solidFill>
              </a:rPr>
              <a:t> называется отношение</a:t>
            </a:r>
            <a:r>
              <a:rPr lang="en-US" sz="2800" dirty="0" smtClean="0">
                <a:solidFill>
                  <a:srgbClr val="0000FF"/>
                </a:solidFill>
              </a:rPr>
              <a:t>    </a:t>
            </a:r>
            <a:r>
              <a:rPr lang="ru-RU" sz="2800" dirty="0" smtClean="0">
                <a:solidFill>
                  <a:srgbClr val="0000FF"/>
                </a:solidFill>
              </a:rPr>
              <a:t>, где </a:t>
            </a:r>
            <a:r>
              <a:rPr lang="en-US" sz="2800" i="1" dirty="0" smtClean="0">
                <a:solidFill>
                  <a:srgbClr val="0000FF"/>
                </a:solidFill>
              </a:rPr>
              <a:t>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smtClean="0">
                <a:solidFill>
                  <a:srgbClr val="0000FF"/>
                </a:solidFill>
              </a:rPr>
              <a:t>– число всех возможных исходов эксперимента, а </a:t>
            </a:r>
            <a:r>
              <a:rPr lang="en-US" sz="2800" i="1" dirty="0" smtClean="0">
                <a:solidFill>
                  <a:srgbClr val="0000FF"/>
                </a:solidFill>
              </a:rPr>
              <a:t>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ru-RU" sz="2800" dirty="0" smtClean="0">
                <a:solidFill>
                  <a:srgbClr val="0000FF"/>
                </a:solidFill>
              </a:rPr>
              <a:t>– число всех благоприятных исходов:</a:t>
            </a:r>
          </a:p>
          <a:p>
            <a:endParaRPr lang="ru-RU" sz="2800" dirty="0"/>
          </a:p>
        </p:txBody>
      </p:sp>
      <p:graphicFrame>
        <p:nvGraphicFramePr>
          <p:cNvPr id="2051" name="Object 18"/>
          <p:cNvGraphicFramePr>
            <a:graphicFrameLocks noChangeAspect="1"/>
          </p:cNvGraphicFramePr>
          <p:nvPr/>
        </p:nvGraphicFramePr>
        <p:xfrm>
          <a:off x="6357950" y="2285992"/>
          <a:ext cx="382094" cy="785818"/>
        </p:xfrm>
        <a:graphic>
          <a:graphicData uri="http://schemas.openxmlformats.org/presentationml/2006/ole">
            <p:oleObj spid="_x0000_s2051" name="Формула" r:id="rId3" imgW="190440" imgH="393480" progId="Equation.3">
              <p:embed/>
            </p:oleObj>
          </a:graphicData>
        </a:graphic>
      </p:graphicFrame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3714744" y="4000504"/>
            <a:ext cx="1800225" cy="1071563"/>
          </a:xfrm>
          <a:prstGeom prst="rect">
            <a:avLst/>
          </a:prstGeom>
          <a:noFill/>
        </p:spPr>
      </p:pic>
      <p:pic>
        <p:nvPicPr>
          <p:cNvPr id="7" name="Picture 7" descr="Dice-0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569928">
            <a:off x="6854398" y="5516525"/>
            <a:ext cx="1521251" cy="98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71934" y="2143116"/>
            <a:ext cx="4500594" cy="40005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85992"/>
            <a:ext cx="3027362" cy="40322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4214810" y="2928934"/>
            <a:ext cx="43195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1010CA"/>
                </a:solidFill>
              </a:rPr>
              <a:t>Классическое определение вероятности было впервые дано в работах французского математика Лапласа.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14414" y="785794"/>
            <a:ext cx="72866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3600" b="1" dirty="0" err="1">
                <a:solidFill>
                  <a:srgbClr val="C00000"/>
                </a:solidFill>
              </a:rPr>
              <a:t>Пьер-Симо́н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Лапла́с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0000FF"/>
                </a:solidFill>
              </a:rPr>
              <a:t>(23.3.1749, </a:t>
            </a:r>
            <a:r>
              <a:rPr lang="ru-RU" sz="1800" b="1" dirty="0" err="1" smtClean="0">
                <a:solidFill>
                  <a:srgbClr val="0000FF"/>
                </a:solidFill>
              </a:rPr>
              <a:t>Бомон-ан-Ож</a:t>
            </a:r>
            <a:r>
              <a:rPr lang="ru-RU" sz="1800" b="1" dirty="0" smtClean="0">
                <a:solidFill>
                  <a:srgbClr val="0000FF"/>
                </a:solidFill>
              </a:rPr>
              <a:t>, Нормандия, — 5.3.1827, Париж)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Задача ГИА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785926"/>
            <a:ext cx="7772400" cy="4857784"/>
          </a:xfrm>
        </p:spPr>
        <p:txBody>
          <a:bodyPr/>
          <a:lstStyle/>
          <a:p>
            <a:r>
              <a:rPr lang="ru-RU" sz="2400" dirty="0" smtClean="0">
                <a:solidFill>
                  <a:srgbClr val="0000FF"/>
                </a:solidFill>
              </a:rPr>
              <a:t>На 100 электрических лампочек в среднем приходится 25 бракованных. Какова вероятность купить исправную лампочку?</a:t>
            </a:r>
          </a:p>
          <a:p>
            <a:endParaRPr lang="ru-RU" sz="2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ru-RU" sz="2400" dirty="0" smtClean="0"/>
              <a:t>Опыт имеет 100 равновозможных </a:t>
            </a:r>
          </a:p>
          <a:p>
            <a:pPr>
              <a:buNone/>
            </a:pPr>
            <a:r>
              <a:rPr lang="ru-RU" sz="2400" dirty="0" smtClean="0"/>
              <a:t>исходов, т.е.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/>
              <a:t> = 100.</a:t>
            </a:r>
          </a:p>
          <a:p>
            <a:pPr>
              <a:buNone/>
            </a:pPr>
            <a:r>
              <a:rPr lang="ru-RU" sz="2400" dirty="0" smtClean="0"/>
              <a:t>Число благоприятных исходов 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2400" dirty="0" smtClean="0"/>
              <a:t>= 100 – 25 = 75.</a:t>
            </a:r>
          </a:p>
          <a:p>
            <a:pPr>
              <a:buNone/>
            </a:pPr>
            <a:r>
              <a:rPr lang="ru-RU" sz="2400" dirty="0" smtClean="0"/>
              <a:t>Вероятность того, что лампочка </a:t>
            </a:r>
          </a:p>
          <a:p>
            <a:pPr>
              <a:buNone/>
            </a:pPr>
            <a:r>
              <a:rPr lang="ru-RU" sz="2400" dirty="0" smtClean="0"/>
              <a:t>будет исправной</a:t>
            </a:r>
          </a:p>
          <a:p>
            <a:pPr>
              <a:buNone/>
            </a:pPr>
            <a:endParaRPr lang="ru-RU" sz="2400" dirty="0">
              <a:solidFill>
                <a:srgbClr val="0000FF"/>
              </a:solidFill>
            </a:endParaRPr>
          </a:p>
        </p:txBody>
      </p:sp>
      <p:pic>
        <p:nvPicPr>
          <p:cNvPr id="3074" name="Picture 2" descr="C:\Documents and Settings\Администратор\Local Settings\Temporary Internet Files\Content.IE5\HOJZCAT0\MC90043733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7708" y="3000372"/>
            <a:ext cx="3346324" cy="3343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500430" y="5857875"/>
          <a:ext cx="2736858" cy="785813"/>
        </p:xfrm>
        <a:graphic>
          <a:graphicData uri="http://schemas.openxmlformats.org/presentationml/2006/ole">
            <p:oleObj spid="_x0000_s3075" name="Формула" r:id="rId5" imgW="1295280" imgH="393480" progId="Equation.3">
              <p:embed/>
            </p:oleObj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428992" y="1714488"/>
            <a:ext cx="5500726" cy="485778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3500430" y="1785926"/>
            <a:ext cx="5454658" cy="3571900"/>
          </a:xfrm>
        </p:spPr>
        <p:txBody>
          <a:bodyPr>
            <a:noAutofit/>
          </a:bodyPr>
          <a:lstStyle/>
          <a:p>
            <a:r>
              <a:rPr lang="ru-RU" sz="1800" dirty="0" smtClean="0"/>
              <a:t>Великий французский философ и математик вошел в историю теории вероятностей со своей знаменитой ошибкой, суть которой в том, что он неверно определил </a:t>
            </a:r>
            <a:r>
              <a:rPr lang="ru-RU" sz="1800" dirty="0" err="1" smtClean="0"/>
              <a:t>равновозможность</a:t>
            </a:r>
            <a:r>
              <a:rPr lang="ru-RU" sz="1800" dirty="0" smtClean="0"/>
              <a:t> исходов в опыте всего с двумя монетами! </a:t>
            </a:r>
          </a:p>
          <a:p>
            <a:endParaRPr lang="ru-RU" sz="1800" dirty="0" smtClean="0"/>
          </a:p>
          <a:p>
            <a:r>
              <a:rPr lang="ru-RU" sz="1800" dirty="0" smtClean="0"/>
              <a:t>В одной из статей, написанных для знаменитой Французской энциклопедии, Даламбер приводит такое рассуждение: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"Бросают две одинаковые монеты. Какова вероятность того, что выпадут два орла? У этого опыта три равновозможных исхода: выпадут два орла, выпадет орел и решка, выпадут две решки. Значит, искомая вероятность будет 1/3" </a:t>
            </a:r>
          </a:p>
          <a:p>
            <a:pPr>
              <a:buNone/>
            </a:pPr>
            <a:endParaRPr lang="ru-RU" sz="1800" dirty="0" smtClean="0">
              <a:solidFill>
                <a:srgbClr val="0000FF"/>
              </a:solidFill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690" y="2426440"/>
            <a:ext cx="2605112" cy="33600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</a:rPr>
              <a:t>Жан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Лерон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Даламбер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dirty="0" smtClean="0">
                <a:solidFill>
                  <a:srgbClr val="0000FF"/>
                </a:solidFill>
              </a:rPr>
              <a:t>(1717 -1783)</a:t>
            </a:r>
            <a:endParaRPr lang="ru-RU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274638" indent="0">
              <a:buFontTx/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Подбрасываем две одинаковые монеты. Какова вероятность того, что они упадут на одну и ту же сторону?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71472" y="1896327"/>
            <a:ext cx="3670301" cy="424731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269875" indent="-269875"/>
            <a:r>
              <a:rPr lang="ru-RU" sz="2000" b="1" dirty="0">
                <a:solidFill>
                  <a:srgbClr val="0000FF"/>
                </a:solidFill>
              </a:rPr>
              <a:t>Решение Даламбера:</a:t>
            </a:r>
            <a:r>
              <a:rPr lang="ru-RU" sz="2000" dirty="0">
                <a:solidFill>
                  <a:srgbClr val="0000FF"/>
                </a:solidFill>
              </a:rPr>
              <a:t> </a:t>
            </a:r>
          </a:p>
          <a:p>
            <a:pPr marL="269875" indent="-269875"/>
            <a:r>
              <a:rPr lang="ru-RU" sz="2000" i="1" dirty="0"/>
              <a:t>Опыт имеет т</a:t>
            </a:r>
            <a:r>
              <a:rPr lang="ru-RU" sz="2000" i="1" u="sng" dirty="0"/>
              <a:t>ри</a:t>
            </a:r>
            <a:endParaRPr lang="en-US" sz="2000" i="1" u="sng" dirty="0"/>
          </a:p>
          <a:p>
            <a:pPr marL="269875" indent="-269875"/>
            <a:r>
              <a:rPr lang="ru-RU" sz="2000" i="1" dirty="0"/>
              <a:t>равновозможных исхода:</a:t>
            </a:r>
          </a:p>
          <a:p>
            <a:pPr marL="269875" indent="-269875"/>
            <a:r>
              <a:rPr lang="ru-RU" sz="2000" dirty="0">
                <a:solidFill>
                  <a:srgbClr val="0000FF"/>
                </a:solidFill>
              </a:rPr>
              <a:t>1) обе монеты упадут на «орла»;</a:t>
            </a:r>
          </a:p>
          <a:p>
            <a:pPr marL="269875" indent="-269875"/>
            <a:r>
              <a:rPr lang="ru-RU" sz="2000" dirty="0">
                <a:solidFill>
                  <a:srgbClr val="0000FF"/>
                </a:solidFill>
              </a:rPr>
              <a:t>2) обе монеты упадут на «решку»;</a:t>
            </a:r>
          </a:p>
          <a:p>
            <a:pPr marL="269875" indent="-269875"/>
            <a:r>
              <a:rPr lang="ru-RU" sz="2000" dirty="0">
                <a:solidFill>
                  <a:srgbClr val="0000FF"/>
                </a:solidFill>
              </a:rPr>
              <a:t>3) одна из монет упадет на «орла», другая на  «решку».</a:t>
            </a:r>
          </a:p>
          <a:p>
            <a:pPr marL="269875" indent="-269875"/>
            <a:r>
              <a:rPr lang="ru-RU" sz="2000" i="1" dirty="0"/>
              <a:t>Из них благоприятными </a:t>
            </a:r>
            <a:endParaRPr lang="en-US" sz="2000" i="1" dirty="0"/>
          </a:p>
          <a:p>
            <a:pPr marL="269875" indent="-269875"/>
            <a:r>
              <a:rPr lang="ru-RU" sz="2000" i="1" dirty="0"/>
              <a:t>будут </a:t>
            </a:r>
            <a:r>
              <a:rPr lang="ru-RU" sz="2000" i="1" u="sng" dirty="0"/>
              <a:t>два исхода</a:t>
            </a:r>
            <a:r>
              <a:rPr lang="ru-RU" sz="2000" i="1" dirty="0"/>
              <a:t>.</a:t>
            </a:r>
          </a:p>
          <a:p>
            <a:pPr marL="269875" indent="-269875">
              <a:spcBef>
                <a:spcPct val="50000"/>
              </a:spcBef>
            </a:pPr>
            <a:endParaRPr lang="ru-RU" sz="2000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857752" y="1928802"/>
            <a:ext cx="4286248" cy="39395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269875" indent="-269875"/>
            <a:r>
              <a:rPr lang="ru-RU" sz="2000" b="1" dirty="0">
                <a:solidFill>
                  <a:srgbClr val="0000FF"/>
                </a:solidFill>
              </a:rPr>
              <a:t>Правильное решение:</a:t>
            </a:r>
            <a:r>
              <a:rPr lang="ru-RU" sz="2000" dirty="0">
                <a:solidFill>
                  <a:srgbClr val="0000FF"/>
                </a:solidFill>
              </a:rPr>
              <a:t> </a:t>
            </a:r>
          </a:p>
          <a:p>
            <a:pPr marL="269875" indent="-269875"/>
            <a:r>
              <a:rPr lang="ru-RU" sz="2000" i="1" dirty="0"/>
              <a:t>Опыт имеет </a:t>
            </a:r>
            <a:r>
              <a:rPr lang="ru-RU" sz="2000" i="1" u="sng" dirty="0"/>
              <a:t>четыре</a:t>
            </a:r>
            <a:endParaRPr lang="en-US" sz="2000" i="1" u="sng" dirty="0"/>
          </a:p>
          <a:p>
            <a:pPr marL="269875" indent="-269875"/>
            <a:r>
              <a:rPr lang="ru-RU" sz="2000" b="1" dirty="0"/>
              <a:t> </a:t>
            </a:r>
            <a:r>
              <a:rPr lang="ru-RU" sz="2000" i="1" dirty="0"/>
              <a:t>равновозможных исхода:</a:t>
            </a:r>
          </a:p>
          <a:p>
            <a:pPr marL="269875" indent="-269875"/>
            <a:r>
              <a:rPr lang="ru-RU" sz="2000" dirty="0">
                <a:solidFill>
                  <a:srgbClr val="0000FF"/>
                </a:solidFill>
              </a:rPr>
              <a:t>1) обе монеты упадут на «орла»;</a:t>
            </a:r>
          </a:p>
          <a:p>
            <a:pPr marL="269875" indent="-269875"/>
            <a:r>
              <a:rPr lang="ru-RU" sz="2000" dirty="0">
                <a:solidFill>
                  <a:srgbClr val="0000FF"/>
                </a:solidFill>
              </a:rPr>
              <a:t>2) обе монеты упадут на «решку»;</a:t>
            </a:r>
          </a:p>
          <a:p>
            <a:pPr marL="269875" indent="-269875"/>
            <a:r>
              <a:rPr lang="ru-RU" sz="2000" dirty="0">
                <a:solidFill>
                  <a:srgbClr val="0000FF"/>
                </a:solidFill>
              </a:rPr>
              <a:t>3) первая монета упадет на «орла», вторая на «решку»;</a:t>
            </a:r>
          </a:p>
          <a:p>
            <a:pPr marL="269875" indent="-269875"/>
            <a:r>
              <a:rPr lang="ru-RU" sz="2000" dirty="0">
                <a:solidFill>
                  <a:srgbClr val="0000FF"/>
                </a:solidFill>
              </a:rPr>
              <a:t>4) первая монета упадет на «решку», вторая на «орла».</a:t>
            </a:r>
          </a:p>
          <a:p>
            <a:pPr marL="269875" indent="-269875"/>
            <a:r>
              <a:rPr lang="ru-RU" sz="2000" i="1" dirty="0"/>
              <a:t>Из них благоприятными будут</a:t>
            </a:r>
            <a:endParaRPr lang="en-US" sz="2000" i="1" dirty="0"/>
          </a:p>
          <a:p>
            <a:pPr marL="269875" indent="-269875"/>
            <a:r>
              <a:rPr lang="ru-RU" sz="2000" i="1" dirty="0"/>
              <a:t> </a:t>
            </a:r>
            <a:r>
              <a:rPr lang="ru-RU" sz="2000" i="1" u="sng" dirty="0"/>
              <a:t>два исхода</a:t>
            </a:r>
            <a:r>
              <a:rPr lang="ru-RU" sz="2000" i="1" dirty="0"/>
              <a:t>.</a:t>
            </a:r>
          </a:p>
          <a:p>
            <a:pPr marL="269875" indent="-269875">
              <a:spcBef>
                <a:spcPct val="50000"/>
              </a:spcBef>
            </a:pPr>
            <a:endParaRPr lang="ru-RU" sz="2000" i="1" dirty="0"/>
          </a:p>
        </p:txBody>
      </p:sp>
      <p:graphicFrame>
        <p:nvGraphicFramePr>
          <p:cNvPr id="39947" name="Object 11"/>
          <p:cNvGraphicFramePr>
            <a:graphicFrameLocks noChangeAspect="1"/>
          </p:cNvGraphicFramePr>
          <p:nvPr/>
        </p:nvGraphicFramePr>
        <p:xfrm>
          <a:off x="357274" y="5786454"/>
          <a:ext cx="3533690" cy="836612"/>
        </p:xfrm>
        <a:graphic>
          <a:graphicData uri="http://schemas.openxmlformats.org/presentationml/2006/ole">
            <p:oleObj spid="_x0000_s4098" name="Формула" r:id="rId3" imgW="1650960" imgH="393480" progId="Equation.3">
              <p:embed/>
            </p:oleObj>
          </a:graphicData>
        </a:graphic>
      </p:graphicFrame>
      <p:graphicFrame>
        <p:nvGraphicFramePr>
          <p:cNvPr id="39949" name="Object 13"/>
          <p:cNvGraphicFramePr>
            <a:graphicFrameLocks noChangeAspect="1"/>
          </p:cNvGraphicFramePr>
          <p:nvPr/>
        </p:nvGraphicFramePr>
        <p:xfrm>
          <a:off x="4500562" y="5746789"/>
          <a:ext cx="4486759" cy="896921"/>
        </p:xfrm>
        <a:graphic>
          <a:graphicData uri="http://schemas.openxmlformats.org/presentationml/2006/ole">
            <p:oleObj spid="_x0000_s4099" r:id="rId4" imgW="1955800" imgH="393700" progId="Equation.3">
              <p:embed/>
            </p:oleObj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rgbClr val="2C65A4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«Выбор перчаток»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dirty="0" smtClean="0"/>
              <a:t>В коробке лежат 3 пары одинаковых перчаток. </a:t>
            </a:r>
            <a:br>
              <a:rPr lang="ru-RU" sz="2400" dirty="0" smtClean="0"/>
            </a:br>
            <a:r>
              <a:rPr lang="ru-RU" sz="2400" dirty="0" smtClean="0"/>
              <a:t>Из нее, не глядя, вынимаются две перчатки. Перечислите все равновозможные исходы.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2928934"/>
            <a:ext cx="5643602" cy="642942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Какой вариант решения правильный:</a:t>
            </a:r>
          </a:p>
          <a:p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785926"/>
            <a:ext cx="6643734" cy="10302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142976" y="3357562"/>
            <a:ext cx="3600450" cy="20621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rgbClr val="0000FF"/>
                </a:solidFill>
              </a:rPr>
              <a:t>1вариант</a:t>
            </a:r>
            <a:r>
              <a:rPr lang="ru-RU" sz="2000" b="1" dirty="0">
                <a:solidFill>
                  <a:srgbClr val="0000FF"/>
                </a:solidFill>
              </a:rPr>
              <a:t>:</a:t>
            </a:r>
            <a:r>
              <a:rPr lang="ru-RU" sz="2000" dirty="0">
                <a:solidFill>
                  <a:srgbClr val="0000FF"/>
                </a:solidFill>
              </a:rPr>
              <a:t>                                </a:t>
            </a:r>
            <a:r>
              <a:rPr lang="ru-RU" sz="1800" dirty="0"/>
              <a:t>3 исхода:                                         1) «обе перчатки на левую руку»,                                         2) «обе перчатки на правую руку»,                                         3) «перчатки на разные руки».</a:t>
            </a:r>
            <a:r>
              <a:rPr lang="ru-RU" dirty="0"/>
              <a:t> 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932363" y="3286124"/>
            <a:ext cx="3600450" cy="2893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rgbClr val="0000FF"/>
                </a:solidFill>
              </a:rPr>
              <a:t>2 </a:t>
            </a:r>
            <a:r>
              <a:rPr lang="ru-RU" sz="2000" b="1" dirty="0">
                <a:solidFill>
                  <a:srgbClr val="0000FF"/>
                </a:solidFill>
              </a:rPr>
              <a:t>вариант:</a:t>
            </a:r>
            <a:r>
              <a:rPr lang="ru-RU" sz="2000" dirty="0">
                <a:solidFill>
                  <a:srgbClr val="0000FF"/>
                </a:solidFill>
              </a:rPr>
              <a:t>                                </a:t>
            </a:r>
            <a:r>
              <a:rPr lang="ru-RU" sz="1800" dirty="0"/>
              <a:t>4 исхода:                                         1) «обе перчатки на левую руку»,                                         2) «обе перчатки на правую руку»,                                         3) «первая перчатка на левую руку, вторая на правую»,              4) «первая перчатка на правую руку, вторая на левую».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939829" y="6092825"/>
            <a:ext cx="770413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Правило: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природа различает все предметы, даже если внешне       </a:t>
            </a:r>
            <a:b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они для нас неотличимы.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</TotalTime>
  <Words>843</Words>
  <PresentationFormat>Экран (4:3)</PresentationFormat>
  <Paragraphs>128</Paragraphs>
  <Slides>13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Палитра</vt:lpstr>
      <vt:lpstr>Формула</vt:lpstr>
      <vt:lpstr>Microsoft Equation 3.0</vt:lpstr>
      <vt:lpstr>Случайные события и вероятность </vt:lpstr>
      <vt:lpstr>Определение вероятности</vt:lpstr>
      <vt:lpstr>Определение вероятности</vt:lpstr>
      <vt:lpstr>Классическое определение вероятности</vt:lpstr>
      <vt:lpstr>Пьер-Симо́н Лапла́с (23.3.1749, Бомон-ан-Ож, Нормандия, — 5.3.1827, Париж) </vt:lpstr>
      <vt:lpstr>Задача ГИА</vt:lpstr>
      <vt:lpstr>Жан Лерон Даламбер  (1717 -1783)</vt:lpstr>
      <vt:lpstr>Подбрасываем две одинаковые монеты. Какова вероятность того, что они упадут на одну и ту же сторону?</vt:lpstr>
      <vt:lpstr> «Выбор перчаток»  В коробке лежат 3 пары одинаковых перчаток.  Из нее, не глядя, вынимаются две перчатки. Перечислите все равновозможные исходы.</vt:lpstr>
      <vt:lpstr>Слайд 10</vt:lpstr>
      <vt:lpstr>Задача №1. </vt:lpstr>
      <vt:lpstr>а) A={выбранное наугад в парке дерево - сосна} </vt:lpstr>
      <vt:lpstr>Самостоятельная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Boss</cp:lastModifiedBy>
  <cp:revision>33</cp:revision>
  <dcterms:modified xsi:type="dcterms:W3CDTF">2010-11-25T13:28:53Z</dcterms:modified>
</cp:coreProperties>
</file>