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71" r:id="rId14"/>
    <p:sldId id="267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5" r:id="rId33"/>
    <p:sldId id="294" r:id="rId34"/>
    <p:sldId id="296" r:id="rId35"/>
    <p:sldId id="297" r:id="rId36"/>
    <p:sldId id="298" r:id="rId37"/>
    <p:sldId id="272" r:id="rId38"/>
    <p:sldId id="284" r:id="rId39"/>
    <p:sldId id="293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27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652" autoAdjust="0"/>
  </p:normalViewPr>
  <p:slideViewPr>
    <p:cSldViewPr>
      <p:cViewPr varScale="1">
        <p:scale>
          <a:sx n="98" d="100"/>
          <a:sy n="98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Рост учащихся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1255889874710478E-2"/>
          <c:y val="0.13093350658624828"/>
          <c:w val="0.7074367922564655"/>
          <c:h val="0.70159543821423764"/>
        </c:manualLayout>
      </c:layout>
      <c:pie3DChart>
        <c:varyColors val="1"/>
        <c:ser>
          <c:idx val="0"/>
          <c:order val="0"/>
          <c:tx>
            <c:strRef>
              <c:f>[Книга1]Лист1!$A$3</c:f>
              <c:strCache>
                <c:ptCount val="1"/>
                <c:pt idx="0">
                  <c:v>Кол-во человек</c:v>
                </c:pt>
              </c:strCache>
            </c:strRef>
          </c:tx>
          <c:explosion val="25"/>
          <c:cat>
            <c:multiLvlStrRef>
              <c:f>[Книга1]Лист1!$B$1:$I$2</c:f>
              <c:multiLvlStrCache>
                <c:ptCount val="8"/>
                <c:lvl>
                  <c:pt idx="0">
                    <c:v>145-149 </c:v>
                  </c:pt>
                  <c:pt idx="1">
                    <c:v>150-154 </c:v>
                  </c:pt>
                  <c:pt idx="2">
                    <c:v>155-159 </c:v>
                  </c:pt>
                  <c:pt idx="3">
                    <c:v>160-164 </c:v>
                  </c:pt>
                  <c:pt idx="4">
                    <c:v>165-169 </c:v>
                  </c:pt>
                  <c:pt idx="5">
                    <c:v>170-174 </c:v>
                  </c:pt>
                  <c:pt idx="6">
                    <c:v>175-179 </c:v>
                  </c:pt>
                  <c:pt idx="7">
                    <c:v>180-184 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</c:lvl>
              </c:multiLvlStrCache>
            </c:multiLvlStrRef>
          </c:cat>
          <c:val>
            <c:numRef>
              <c:f>[Книга1]Лист1!$B$3:$I$3</c:f>
              <c:numCache>
                <c:formatCode>General</c:formatCode>
                <c:ptCount val="8"/>
                <c:pt idx="0">
                  <c:v>1</c:v>
                </c:pt>
                <c:pt idx="1">
                  <c:v>9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824459519169561"/>
          <c:y val="9.0921516835354974E-2"/>
          <c:w val="0.24920651778313091"/>
          <c:h val="0.75907498361806525"/>
        </c:manualLayout>
      </c:layout>
    </c:legend>
    <c:plotVisOnly val="1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Рост учащихся</a:t>
            </a:r>
            <a:endParaRPr lang="ru-RU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Лист1!$A$3</c:f>
              <c:strCache>
                <c:ptCount val="1"/>
                <c:pt idx="0">
                  <c:v>Кол-во человек</c:v>
                </c:pt>
              </c:strCache>
            </c:strRef>
          </c:tx>
          <c:spPr>
            <a:ln w="28575">
              <a:noFill/>
            </a:ln>
          </c:spPr>
          <c:dLbls>
            <c:dLblPos val="b"/>
            <c:showVal val="1"/>
          </c:dLbls>
          <c:xVal>
            <c:multiLvlStrRef>
              <c:f>[Книга1]Лист1!$B$1:$I$2</c:f>
              <c:multiLvlStrCache>
                <c:ptCount val="8"/>
                <c:lvl>
                  <c:pt idx="0">
                    <c:v>145-149 </c:v>
                  </c:pt>
                  <c:pt idx="1">
                    <c:v>150-154 </c:v>
                  </c:pt>
                  <c:pt idx="2">
                    <c:v>155-159 </c:v>
                  </c:pt>
                  <c:pt idx="3">
                    <c:v>160-164 </c:v>
                  </c:pt>
                  <c:pt idx="4">
                    <c:v>165-169 </c:v>
                  </c:pt>
                  <c:pt idx="5">
                    <c:v>170-174 </c:v>
                  </c:pt>
                  <c:pt idx="6">
                    <c:v>175-179 </c:v>
                  </c:pt>
                  <c:pt idx="7">
                    <c:v>180-184 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</c:lvl>
              </c:multiLvlStrCache>
            </c:multiLvlStrRef>
          </c:xVal>
          <c:yVal>
            <c:numRef>
              <c:f>Лист1!$B$3:$I$3</c:f>
              <c:numCache>
                <c:formatCode>General</c:formatCode>
                <c:ptCount val="8"/>
                <c:pt idx="0">
                  <c:v>1</c:v>
                </c:pt>
                <c:pt idx="1">
                  <c:v>9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</c:numCache>
            </c:numRef>
          </c:yVal>
        </c:ser>
        <c:dLbls>
          <c:showVal val="1"/>
        </c:dLbls>
        <c:axId val="56092160"/>
        <c:axId val="56093696"/>
      </c:scatterChart>
      <c:valAx>
        <c:axId val="56092160"/>
        <c:scaling>
          <c:orientation val="minMax"/>
        </c:scaling>
        <c:axPos val="b"/>
        <c:tickLblPos val="nextTo"/>
        <c:crossAx val="56093696"/>
        <c:crosses val="autoZero"/>
        <c:crossBetween val="midCat"/>
      </c:valAx>
      <c:valAx>
        <c:axId val="56093696"/>
        <c:scaling>
          <c:orientation val="minMax"/>
        </c:scaling>
        <c:axPos val="l"/>
        <c:majorGridlines/>
        <c:numFmt formatCode="General" sourceLinked="1"/>
        <c:tickLblPos val="nextTo"/>
        <c:crossAx val="56092160"/>
        <c:crosses val="autoZero"/>
        <c:crossBetween val="midCat"/>
      </c:valAx>
    </c:plotArea>
    <c:legend>
      <c:legendPos val="r"/>
      <c:layout/>
    </c:legend>
    <c:plotVisOnly val="1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AA6E-E7C8-41AC-950A-2CD7A86F0ED1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22003-F12F-4E23-8C0E-F99DC5EB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0499B-4698-46F8-8B45-400FA11CFD6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7D084-9B06-457D-84BA-55FEAFF29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50499B-4698-46F8-8B45-400FA11CFD6C}" type="datetimeFigureOut">
              <a:rPr lang="ru-RU" smtClean="0"/>
              <a:pPr/>
              <a:t>25.11.2010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650499B-4698-46F8-8B45-400FA11CFD6C}" type="datetimeFigureOut">
              <a:rPr lang="ru-RU" smtClean="0"/>
              <a:pPr/>
              <a:t>25.11.2010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650499B-4698-46F8-8B45-400FA11CFD6C}" type="datetimeFigureOut">
              <a:rPr lang="ru-RU" smtClean="0"/>
              <a:pPr/>
              <a:t>25.11.2010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3124200"/>
            <a:ext cx="4876800" cy="1009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267200"/>
            <a:ext cx="4876800" cy="838200"/>
          </a:xfrm>
        </p:spPr>
        <p:txBody>
          <a:bodyPr/>
          <a:lstStyle>
            <a:lvl1pPr marL="0" indent="0">
              <a:buFontTx/>
              <a:buNone/>
              <a:defRPr sz="1600" b="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40C9F-61EF-4EEE-AA25-C44DB4599C56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04809-26BB-43B5-B017-E70D8F623CDF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762000"/>
            <a:ext cx="1619250" cy="5364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4705350" cy="5364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2404A-9516-4D38-841C-F41A74A16619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4770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6477000" cy="4144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E97CA-34BD-49C5-BC6B-FF3FA412D125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4770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162300" cy="4144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162300" cy="4144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39CA1-778C-4B84-81CD-9A30D1D0B5A8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3D219-1FFB-483D-83DF-9825873FE788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EDD0F-DEFB-4B7A-856A-6361BC3D7165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1623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1623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86FF9-07D8-47D6-ADF4-67EBAA2D5216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E354B-A92C-4E43-BAB2-84475A7ABB90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4FC7B-92E7-4266-8031-858E680FA84E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D7662-0B75-40F8-AF5D-73A98B8409E7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F831-C387-418E-A94B-EF3EBF11077F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EDABF-01AB-4229-A5E7-711AB7529D7C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64770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014330CF-01D9-44C5-9DF9-8F6B0CBF3BCC}" type="datetime1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pull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rgbClr val="4D4D4D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2500306"/>
            <a:ext cx="6091246" cy="1009650"/>
          </a:xfrm>
        </p:spPr>
        <p:txBody>
          <a:bodyPr/>
          <a:lstStyle/>
          <a:p>
            <a:pPr algn="ctr"/>
            <a:r>
              <a:rPr lang="ru-RU" sz="4400" b="1" i="1" dirty="0" smtClean="0"/>
              <a:t>Элементы статистики</a:t>
            </a:r>
            <a:br>
              <a:rPr lang="ru-RU" sz="4400" b="1" i="1" dirty="0" smtClean="0"/>
            </a:br>
            <a:r>
              <a:rPr lang="ru-RU" sz="4400" b="1" i="1" dirty="0" smtClean="0"/>
              <a:t>9 класс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162436"/>
            <a:ext cx="4876800" cy="8382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Справочное пособие для учащихся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/>
              <a:t>Подготовила:  учитель математики </a:t>
            </a:r>
            <a:br>
              <a:rPr lang="ru-RU" dirty="0" smtClean="0"/>
            </a:br>
            <a:r>
              <a:rPr lang="ru-RU" dirty="0" smtClean="0"/>
              <a:t> МОУ «Лицей №15»  им. акад. Ю.Б. Харитона</a:t>
            </a:r>
          </a:p>
          <a:p>
            <a:pPr algn="ctr"/>
            <a:r>
              <a:rPr lang="ru-RU" dirty="0" smtClean="0"/>
              <a:t>Теленгатор С.В.</a:t>
            </a:r>
            <a:endParaRPr lang="ru-RU" dirty="0"/>
          </a:p>
        </p:txBody>
      </p:sp>
      <p:pic>
        <p:nvPicPr>
          <p:cNvPr id="7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1319202" cy="145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857620" y="596610"/>
            <a:ext cx="53578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«Статистика </a:t>
            </a:r>
            <a:r>
              <a:rPr lang="ru-RU" sz="2400" b="1" i="1" smtClean="0">
                <a:solidFill>
                  <a:srgbClr val="C00000"/>
                </a:solidFill>
              </a:rPr>
              <a:t>знает всё»</a:t>
            </a:r>
            <a:r>
              <a:rPr lang="ru-RU" sz="2000" b="1" i="1" smtClean="0">
                <a:solidFill>
                  <a:srgbClr val="C00000"/>
                </a:solidFill>
              </a:rPr>
              <a:t>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Ильф и Петров «Двенадцать стульев» </a:t>
            </a:r>
            <a:endParaRPr lang="ru-RU" b="1" i="1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rgbClr val="742700"/>
                </a:solidFill>
              </a:rPr>
              <a:t>Ответ: а) – 64;    б) 128;    в) 61. </a:t>
            </a:r>
            <a:endParaRPr lang="ru-RU" sz="2400" dirty="0">
              <a:solidFill>
                <a:srgbClr val="7427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0958" y="1285860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№5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среднее арифметическое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14348" y="2428868"/>
          <a:ext cx="8001056" cy="2000264"/>
        </p:xfrm>
        <a:graphic>
          <a:graphicData uri="http://schemas.openxmlformats.org/presentationml/2006/ole">
            <p:oleObj spid="_x0000_s24579" name="Формула" r:id="rId3" imgW="3098520" imgH="812520" progId="Equation.3">
              <p:embed/>
            </p:oleObj>
          </a:graphicData>
        </a:graphic>
      </p:graphicFrame>
      <p:pic>
        <p:nvPicPr>
          <p:cNvPr id="8" name="Picture 7" descr="C:\Documents and Settings\Администратор\Local Settings\Temporary Internet Files\Content.IE5\CA5UDQUY\MC90028197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86256"/>
            <a:ext cx="1802282" cy="170718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58600"/>
            <a:ext cx="6477000" cy="914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Понятно, что среднее значение дает далеко неполное представление о поведении изучаемой величины.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90" y="1928802"/>
            <a:ext cx="7029472" cy="41449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742700"/>
                </a:solidFill>
              </a:rPr>
              <a:t>	</a:t>
            </a:r>
            <a:endParaRPr lang="ru-RU" sz="28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r>
              <a:rPr lang="ru-RU" sz="2800" dirty="0" smtClean="0">
                <a:solidFill>
                  <a:srgbClr val="742700"/>
                </a:solidFill>
              </a:rPr>
              <a:t>Например, на планете Меркурий средняя температура +15°. Исходя из этого статистического показателя, можно подумать, что на Меркурии умеренный климат, удобный для жизни людей. Однако на самом деле это не так. Температура на Меркурии колеблется от -150° до +350°.</a:t>
            </a:r>
          </a:p>
          <a:p>
            <a:endParaRPr lang="ru-RU" sz="2800" dirty="0">
              <a:solidFill>
                <a:srgbClr val="742700"/>
              </a:solidFill>
            </a:endParaRPr>
          </a:p>
        </p:txBody>
      </p:sp>
      <p:pic>
        <p:nvPicPr>
          <p:cNvPr id="26626" name="Picture 2" descr="E:\СВТ 2222222\картинки\анимашки1\планет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857232"/>
            <a:ext cx="1500198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Documents and Settings\Администратор\Local Settings\Temporary Internet Files\Content.IE5\HOJZCAT0\MC900292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5143512"/>
            <a:ext cx="1181257" cy="1285884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42910" y="1142984"/>
            <a:ext cx="6715172" cy="857256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6477000" cy="914400"/>
          </a:xfrm>
        </p:spPr>
        <p:txBody>
          <a:bodyPr/>
          <a:lstStyle/>
          <a:p>
            <a:pPr algn="ctr"/>
            <a:r>
              <a:rPr lang="ru-RU" sz="3200" b="1" dirty="0" smtClean="0"/>
              <a:t>Мода ряда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7572428" cy="478790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Модой ряда чисел называется число, наиболее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часто встречающееся в данном ряду. </a:t>
            </a:r>
          </a:p>
          <a:p>
            <a:endParaRPr lang="ru-RU" i="1" dirty="0" smtClean="0">
              <a:solidFill>
                <a:srgbClr val="7427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742700"/>
                </a:solidFill>
                <a:latin typeface="Times New Roman" pitchFamily="18" charset="0"/>
                <a:cs typeface="Times New Roman" pitchFamily="18" charset="0"/>
              </a:rPr>
              <a:t>Ряд чисел может иметь более одной моды или не иметь моды совсем.</a:t>
            </a:r>
          </a:p>
          <a:p>
            <a:r>
              <a:rPr lang="ru-RU" dirty="0" smtClean="0"/>
              <a:t>Для наборов, где каждое значение встречается только один раз или одинаковое число раз (скажем, два), говорят, что мода отсутствует. Если несколько значений в наборе (но не все) встречаются с одинаковой </a:t>
            </a:r>
            <a:r>
              <a:rPr lang="ru-RU" dirty="0" smtClean="0"/>
              <a:t>наибольшей </a:t>
            </a:r>
            <a:r>
              <a:rPr lang="ru-RU" dirty="0" smtClean="0"/>
              <a:t>частотой, то говорят, что мода принимает несколько значений. </a:t>
            </a:r>
          </a:p>
          <a:p>
            <a:endParaRPr lang="ru-RU" dirty="0" smtClean="0">
              <a:solidFill>
                <a:srgbClr val="742700"/>
              </a:solidFill>
            </a:endParaRPr>
          </a:p>
          <a:p>
            <a:r>
              <a:rPr lang="ru-RU" sz="2400" dirty="0" smtClean="0">
                <a:solidFill>
                  <a:srgbClr val="742700"/>
                </a:solidFill>
              </a:rPr>
              <a:t>Например, в наборе чисел  1, 2, 2, 4, 4, 5, 7, 7  мода принимает одновременно три значения </a:t>
            </a:r>
            <a:r>
              <a:rPr lang="ru-RU" sz="2400" dirty="0" smtClean="0">
                <a:solidFill>
                  <a:srgbClr val="C00000"/>
                </a:solidFill>
              </a:rPr>
              <a:t>2, 4, 7</a:t>
            </a:r>
            <a:r>
              <a:rPr lang="ru-RU" sz="2400" dirty="0" smtClean="0">
                <a:solidFill>
                  <a:srgbClr val="74270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742700"/>
                </a:solidFill>
              </a:rPr>
              <a:t>В наборе чисел  5, 7, 1, 7, 1, 5, 5, 1, 7 мода отсутствует.</a:t>
            </a:r>
          </a:p>
          <a:p>
            <a:pPr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7" descr="SY0146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Задача</a:t>
            </a:r>
            <a:br>
              <a:rPr lang="ru-RU" sz="3200" b="1" dirty="0" smtClean="0"/>
            </a:br>
            <a:r>
              <a:rPr lang="en-US" sz="3200" b="1" dirty="0" smtClean="0"/>
              <a:t>[</a:t>
            </a:r>
            <a:r>
              <a:rPr lang="ru-RU" sz="3200" b="1" dirty="0" smtClean="0"/>
              <a:t>мода ряда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6477000" cy="1714512"/>
          </a:xfrm>
        </p:spPr>
        <p:txBody>
          <a:bodyPr/>
          <a:lstStyle/>
          <a:p>
            <a:r>
              <a:rPr lang="ru-RU" dirty="0" smtClean="0"/>
              <a:t>На соревнованиях по фигурному катанию судьи поставили спортсмену следующие оценки: 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	5,2;   5,4;   5,5;   5,4;   5,1;   5,1;   5,4;   5,5;   </a:t>
            </a:r>
            <a:r>
              <a:rPr lang="ru-RU" sz="2400" dirty="0" smtClean="0">
                <a:solidFill>
                  <a:srgbClr val="C00000"/>
                </a:solidFill>
              </a:rPr>
              <a:t>5,3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Найти моду ряда.</a:t>
            </a: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Решение: 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                                                                   </a:t>
            </a:r>
          </a:p>
          <a:p>
            <a:pPr>
              <a:buNone/>
            </a:pPr>
            <a:endParaRPr lang="ru-RU" sz="240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3675718"/>
          <a:ext cx="4357718" cy="2682240"/>
        </p:xfrm>
        <a:graphic>
          <a:graphicData uri="http://schemas.openxmlformats.org/drawingml/2006/table">
            <a:tbl>
              <a:tblPr firstCol="1" la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{616DA210-FB5B-4158-B5E0-FEB733F419BA}</a:tableStyleId>
              </a:tblPr>
              <a:tblGrid>
                <a:gridCol w="2178859"/>
                <a:gridCol w="2178859"/>
              </a:tblGrid>
              <a:tr h="3377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Оценка </a:t>
                      </a:r>
                      <a:endParaRPr lang="ru-RU" sz="20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Встречается</a:t>
                      </a:r>
                      <a:r>
                        <a:rPr lang="ru-RU" sz="2000" baseline="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(раз)</a:t>
                      </a:r>
                      <a:endParaRPr lang="ru-RU" sz="20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5,1</a:t>
                      </a:r>
                      <a:endParaRPr lang="ru-RU" sz="2400" dirty="0">
                        <a:solidFill>
                          <a:srgbClr val="C00000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ru-RU" sz="24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5,2</a:t>
                      </a:r>
                      <a:endParaRPr lang="ru-RU" sz="2400" dirty="0">
                        <a:solidFill>
                          <a:srgbClr val="C00000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endParaRPr lang="ru-RU" sz="24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5,3</a:t>
                      </a:r>
                      <a:endParaRPr lang="ru-RU" sz="2400" dirty="0">
                        <a:solidFill>
                          <a:srgbClr val="C00000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endParaRPr lang="ru-RU" sz="24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5,4</a:t>
                      </a:r>
                      <a:endParaRPr lang="ru-RU" sz="2400" dirty="0">
                        <a:solidFill>
                          <a:srgbClr val="C00000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ru-RU" sz="24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5,5</a:t>
                      </a:r>
                      <a:endParaRPr lang="ru-RU" sz="2400" dirty="0">
                        <a:solidFill>
                          <a:srgbClr val="C00000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ru-RU" sz="2400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7651" name="Picture 3" descr="C:\Documents and Settings\Администратор\Local Settings\Temporary Internet Files\Content.IE5\YNU48OY5\MC9002821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1575511" cy="180868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57818" y="5286388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42700"/>
                </a:solidFill>
              </a:rPr>
              <a:t>Ответ: 5,4.</a:t>
            </a:r>
            <a:endParaRPr lang="ru-RU" sz="2400" b="1" dirty="0">
              <a:solidFill>
                <a:srgbClr val="7427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№1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2071678"/>
            <a:ext cx="6572296" cy="257176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Медиана набора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Медианой упорядоченного ряда чисел с нечетным числом членов называется число, записанное посередине, а медианой упорядоченного ряда чисел с четным числом членов называется среднее арифметическое двух чисел, записанных посередине.</a:t>
            </a:r>
          </a:p>
          <a:p>
            <a:r>
              <a:rPr lang="ru-RU" sz="2400" dirty="0" smtClean="0"/>
              <a:t>Чтобы найти медиану числового ряда, сначала его нужно </a:t>
            </a:r>
            <a:r>
              <a:rPr lang="ru-RU" sz="2400" dirty="0" smtClean="0">
                <a:hlinkClick r:id="rId2" action="ppaction://hlinksldjump"/>
              </a:rPr>
              <a:t>ранжировать</a:t>
            </a:r>
            <a:r>
              <a:rPr lang="ru-RU" sz="2400" dirty="0" smtClean="0"/>
              <a:t> и получить </a:t>
            </a:r>
            <a:r>
              <a:rPr lang="ru-RU" sz="2400" dirty="0" smtClean="0">
                <a:hlinkClick r:id="rId2" action="ppaction://hlinksldjump"/>
              </a:rPr>
              <a:t>вариационный ряд</a:t>
            </a:r>
            <a:r>
              <a:rPr lang="ru-RU" sz="2400" dirty="0" smtClean="0"/>
              <a:t>. 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81200"/>
            <a:ext cx="6672282" cy="4144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Найдите медианы наборов чисел:</a:t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sz="2400" dirty="0" smtClean="0">
                <a:solidFill>
                  <a:srgbClr val="C00000"/>
                </a:solidFill>
              </a:rPr>
              <a:t>686; 478; 834; 706; 843; 698; 549; 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dirty="0" smtClean="0"/>
              <a:t>б) </a:t>
            </a:r>
            <a:r>
              <a:rPr lang="ru-RU" sz="2400" dirty="0" smtClean="0">
                <a:solidFill>
                  <a:srgbClr val="C00000"/>
                </a:solidFill>
              </a:rPr>
              <a:t>686; 478; 834; 706; 843; 698; 549; 112.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Ответьте на следующие вопросы.</a:t>
            </a:r>
          </a:p>
          <a:p>
            <a:pPr>
              <a:buNone/>
            </a:pPr>
            <a:r>
              <a:rPr lang="ru-RU" dirty="0" smtClean="0"/>
              <a:t>	а) Чем отличаются наборы чисел в задании 1?</a:t>
            </a:r>
          </a:p>
          <a:p>
            <a:pPr>
              <a:buNone/>
            </a:pPr>
            <a:r>
              <a:rPr lang="ru-RU" dirty="0" smtClean="0"/>
              <a:t>	б) Сравните получившиеся значения медиан этих двух наборов.</a:t>
            </a:r>
            <a:br>
              <a:rPr lang="ru-RU" dirty="0" smtClean="0"/>
            </a:br>
            <a:r>
              <a:rPr lang="ru-RU" dirty="0" smtClean="0"/>
              <a:t>в) На сколько изменилась медиана?</a:t>
            </a:r>
            <a:br>
              <a:rPr lang="ru-RU" dirty="0" smtClean="0"/>
            </a:br>
            <a:r>
              <a:rPr lang="ru-RU" dirty="0" smtClean="0"/>
              <a:t>г) Можно ли считать, что появление нового, относительно небольшого числа в наборе сильно  изменило найденную медиану?  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медиана набора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№1</a:t>
            </a:r>
          </a:p>
        </p:txBody>
      </p:sp>
      <p:pic>
        <p:nvPicPr>
          <p:cNvPr id="28674" name="Picture 2" descr="C:\Documents and Settings\Администратор\Local Settings\Temporary Internet Files\Content.IE5\67Q9ATCD\dglxasset[2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786322"/>
            <a:ext cx="1241428" cy="139660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57364"/>
            <a:ext cx="6477000" cy="4144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Решение: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  </a:t>
            </a:r>
            <a:r>
              <a:rPr lang="ru-RU" sz="2400" dirty="0" smtClean="0">
                <a:solidFill>
                  <a:srgbClr val="C00000"/>
                </a:solidFill>
              </a:rPr>
              <a:t>478; 549; 686; </a:t>
            </a:r>
            <a:r>
              <a:rPr lang="ru-RU" sz="2400" u="sng" dirty="0" smtClean="0">
                <a:solidFill>
                  <a:srgbClr val="C00000"/>
                </a:solidFill>
              </a:rPr>
              <a:t>698;</a:t>
            </a:r>
            <a:r>
              <a:rPr lang="ru-RU" sz="2400" dirty="0" smtClean="0">
                <a:solidFill>
                  <a:srgbClr val="C00000"/>
                </a:solidFill>
              </a:rPr>
              <a:t> 706; 834; 843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	</a:t>
            </a:r>
            <a:r>
              <a:rPr lang="ru-RU" sz="2400" dirty="0" smtClean="0">
                <a:solidFill>
                  <a:srgbClr val="742700"/>
                </a:solidFill>
              </a:rPr>
              <a:t>Ответ: 698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б) </a:t>
            </a:r>
            <a:r>
              <a:rPr lang="ru-RU" sz="2400" dirty="0" smtClean="0">
                <a:solidFill>
                  <a:srgbClr val="C00000"/>
                </a:solidFill>
              </a:rPr>
              <a:t>112; 478; 549; </a:t>
            </a:r>
            <a:r>
              <a:rPr lang="ru-RU" sz="2400" u="sng" dirty="0" smtClean="0">
                <a:solidFill>
                  <a:srgbClr val="C00000"/>
                </a:solidFill>
              </a:rPr>
              <a:t>686; 698;</a:t>
            </a:r>
            <a:r>
              <a:rPr lang="ru-RU" sz="2400" dirty="0" smtClean="0">
                <a:solidFill>
                  <a:srgbClr val="C00000"/>
                </a:solidFill>
              </a:rPr>
              <a:t> 706; 834; 843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(686 + 698):2 = 692</a:t>
            </a:r>
            <a:br>
              <a:rPr lang="ru-RU" sz="24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</a:br>
            <a:r>
              <a:rPr lang="ru-RU" sz="2400" dirty="0" smtClean="0">
                <a:solidFill>
                  <a:srgbClr val="742700"/>
                </a:solidFill>
              </a:rPr>
              <a:t>Ответ: 692  </a:t>
            </a:r>
            <a:endParaRPr lang="ru-RU" dirty="0" smtClean="0">
              <a:solidFill>
                <a:srgbClr val="7427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первый набор чисел состоит из 7 чисел, второй – из 8;</a:t>
            </a:r>
          </a:p>
          <a:p>
            <a:pPr>
              <a:buNone/>
            </a:pPr>
            <a:r>
              <a:rPr lang="ru-RU" dirty="0" smtClean="0"/>
              <a:t> б) 698 </a:t>
            </a:r>
            <a:r>
              <a:rPr lang="en-US" dirty="0" smtClean="0"/>
              <a:t>&gt;</a:t>
            </a:r>
            <a:r>
              <a:rPr lang="ru-RU" dirty="0" smtClean="0"/>
              <a:t> 692;</a:t>
            </a:r>
          </a:p>
          <a:p>
            <a:pPr>
              <a:buNone/>
            </a:pPr>
            <a:r>
              <a:rPr lang="ru-RU" dirty="0" smtClean="0"/>
              <a:t>в) 698 – 692 = 6;</a:t>
            </a:r>
          </a:p>
          <a:p>
            <a:pPr>
              <a:buNone/>
            </a:pPr>
            <a:r>
              <a:rPr lang="ru-RU" dirty="0" smtClean="0"/>
              <a:t>г) нет.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медиана набора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№1</a:t>
            </a:r>
          </a:p>
        </p:txBody>
      </p:sp>
      <p:pic>
        <p:nvPicPr>
          <p:cNvPr id="7" name="Picture 4" descr="C:\Documents and Settings\Администратор\Local Settings\Temporary Internet Files\Content.IE5\67Q9ATCD\MC90023213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857760"/>
            <a:ext cx="1314628" cy="134914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001056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Дан набор, в котором число 3 встречается 1 раз, </a:t>
            </a:r>
            <a:br>
              <a:rPr lang="ru-RU" sz="2400" dirty="0" smtClean="0"/>
            </a:br>
            <a:r>
              <a:rPr lang="ru-RU" sz="2400" dirty="0" smtClean="0"/>
              <a:t>число 4 – десять раз, а число 5 – сто раз. Других </a:t>
            </a:r>
            <a:br>
              <a:rPr lang="ru-RU" sz="2400" dirty="0" smtClean="0"/>
            </a:br>
            <a:r>
              <a:rPr lang="ru-RU" sz="2400" dirty="0" smtClean="0"/>
              <a:t>чисел в наборе нет. Укажите медиану данного набора.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3200" dirty="0" smtClean="0"/>
              <a:t>         3; 4   … 4;  5   …  5       </a:t>
            </a:r>
            <a:r>
              <a:rPr lang="ru-RU" sz="2400" dirty="0" smtClean="0"/>
              <a:t>в наборе 111 чисел,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</a:t>
            </a:r>
            <a:r>
              <a:rPr lang="ru-RU" sz="2800" dirty="0" smtClean="0">
                <a:solidFill>
                  <a:srgbClr val="C00000"/>
                </a:solidFill>
              </a:rPr>
              <a:t>5</a:t>
            </a:r>
            <a:r>
              <a:rPr lang="ru-RU" sz="2400" dirty="0" smtClean="0"/>
              <a:t> – 55-ое  число этого ряда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		</a:t>
            </a:r>
            <a:r>
              <a:rPr lang="ru-RU" sz="2400" dirty="0" smtClean="0">
                <a:solidFill>
                  <a:srgbClr val="742700"/>
                </a:solidFill>
              </a:rPr>
              <a:t>Ответ: 5.</a:t>
            </a:r>
            <a:endParaRPr lang="ru-RU" sz="2400" dirty="0">
              <a:solidFill>
                <a:srgbClr val="7427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медиана набора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№2</a:t>
            </a: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2053814" y="3446859"/>
            <a:ext cx="214314" cy="1178728"/>
          </a:xfrm>
          <a:prstGeom prst="leftBrace">
            <a:avLst>
              <a:gd name="adj1" fmla="val 8333"/>
              <a:gd name="adj2" fmla="val 50952"/>
            </a:avLst>
          </a:prstGeom>
          <a:ln w="19050">
            <a:solidFill>
              <a:srgbClr val="742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3411136" y="3446859"/>
            <a:ext cx="250030" cy="1214447"/>
          </a:xfrm>
          <a:prstGeom prst="leftBrace">
            <a:avLst>
              <a:gd name="adj1" fmla="val 8333"/>
              <a:gd name="adj2" fmla="val 50952"/>
            </a:avLst>
          </a:prstGeom>
          <a:ln w="19050">
            <a:solidFill>
              <a:srgbClr val="742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28794" y="4143380"/>
            <a:ext cx="22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742700"/>
                </a:solidFill>
              </a:rPr>
              <a:t>10 раз               100 раз</a:t>
            </a:r>
            <a:endParaRPr lang="ru-RU" b="1" i="1" dirty="0">
              <a:solidFill>
                <a:srgbClr val="74270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	В трех группах волейболистов измерили рост игроков. В первой группе средний рост составил 195 см, во второй группе медиана ростов равна 197 см, а в третьей группе самый низкий спортсмен имеет рост 192 см. В каждой группе 7 спортсменов. Из этих групп решено набрать новую группу волейболистов, чей рост не меньше 193 см. Сколько человек наверняка удастся отобрать в эту группу?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медиана набора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№3</a:t>
            </a:r>
          </a:p>
        </p:txBody>
      </p:sp>
      <p:pic>
        <p:nvPicPr>
          <p:cNvPr id="29698" name="Picture 2" descr="C:\Documents and Settings\Администратор\Local Settings\Temporary Internet Files\Content.IE5\CA5UDQUY\MC9003442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358132"/>
            <a:ext cx="1500198" cy="171407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Решение:</a:t>
            </a:r>
          </a:p>
          <a:p>
            <a:pPr>
              <a:buNone/>
            </a:pPr>
            <a:r>
              <a:rPr lang="ru-RU" sz="2800" dirty="0" smtClean="0"/>
              <a:t>Т.к. в первой группе средний рост 195 см, то как минимум 1 человек не меньше 195 см. Во второй группе медиана ростов равна 197 см, то как минимум 4 человека имеют рост не меньше 197 см. Значит,  в новую группу наверняка удастся отобрать 5 человек.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медиана набора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№3</a:t>
            </a:r>
          </a:p>
        </p:txBody>
      </p:sp>
      <p:pic>
        <p:nvPicPr>
          <p:cNvPr id="38914" name="Picture 2" descr="C:\Documents and Settings\Администратор\Local Settings\Temporary Internet Files\Content.IE5\CA5UDQUY\MC9002129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1428760" cy="1408689"/>
          </a:xfrm>
          <a:prstGeom prst="rect">
            <a:avLst/>
          </a:prstGeom>
          <a:noFill/>
        </p:spPr>
      </p:pic>
      <p:pic>
        <p:nvPicPr>
          <p:cNvPr id="38915" name="Picture 3" descr="C:\Documents and Settings\Администратор\Local Settings\Temporary Internet Files\Content.IE5\YNU48OY5\MM900296828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857760"/>
            <a:ext cx="1974783" cy="143171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42910" y="2071678"/>
            <a:ext cx="6643734" cy="150019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4" y="762000"/>
            <a:ext cx="7029472" cy="914400"/>
          </a:xfrm>
        </p:spPr>
        <p:txBody>
          <a:bodyPr/>
          <a:lstStyle/>
          <a:p>
            <a:pPr algn="ctr"/>
            <a:r>
              <a:rPr lang="ru-RU" sz="3600" b="1" dirty="0" smtClean="0"/>
              <a:t>Определение статистики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4362" y="1928802"/>
            <a:ext cx="6815158" cy="4144963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i="1" dirty="0" smtClean="0">
                <a:solidFill>
                  <a:srgbClr val="C00000"/>
                </a:solidFill>
              </a:rPr>
              <a:t>СТАТИСТИКА</a:t>
            </a:r>
            <a:r>
              <a:rPr lang="ru-RU" sz="2400" dirty="0" smtClean="0"/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состояние</a:t>
            </a:r>
            <a:r>
              <a:rPr lang="ru-RU" sz="2400" dirty="0" smtClean="0"/>
              <a:t>) </a:t>
            </a:r>
            <a:r>
              <a:rPr lang="ru-RU" sz="2400" b="0" dirty="0" smtClean="0"/>
              <a:t>- наука, изучающая, обрабатывающая и анализирующая количественные данные о самых разнообразных массовых явлениях окружающей нас жизни.</a:t>
            </a:r>
            <a:endParaRPr lang="ru-RU" sz="2800" b="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i="1" dirty="0" smtClean="0">
                <a:solidFill>
                  <a:srgbClr val="742700"/>
                </a:solidFill>
              </a:rPr>
              <a:t>Статистика</a:t>
            </a:r>
            <a:r>
              <a:rPr lang="ru-RU" sz="2400" dirty="0" smtClean="0"/>
              <a:t> изучает численность отдельных групп населения страны и ее регионов, производство и потребление разнообразных видов продукции, перевозку грузов и пассажиров различными видами транспорта, природные ресурсы и т. п.</a:t>
            </a:r>
            <a:r>
              <a:rPr lang="ru-RU" sz="2400" b="0" dirty="0" smtClean="0"/>
              <a:t> </a:t>
            </a:r>
            <a:endParaRPr lang="ru-RU" b="0" dirty="0" smtClean="0"/>
          </a:p>
          <a:p>
            <a:pPr>
              <a:buNone/>
            </a:pP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949669"/>
            <a:ext cx="1143008" cy="126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 descr="C:\Documents and Settings\Администратор\Local Settings\Temporary Internet Files\Content.IE5\HOJZCAT0\dglxasset[1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1324" y="4383539"/>
            <a:ext cx="1471270" cy="183154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85786" y="2071678"/>
            <a:ext cx="6429420" cy="78581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40" y="928670"/>
            <a:ext cx="7377146" cy="914400"/>
          </a:xfrm>
        </p:spPr>
        <p:txBody>
          <a:bodyPr/>
          <a:lstStyle/>
          <a:p>
            <a:pPr algn="ctr"/>
            <a:r>
              <a:rPr lang="ru-RU" sz="3600" b="1" dirty="0" smtClean="0"/>
              <a:t>Наибольшее и наименьшее значения. Размах набора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98681"/>
            <a:ext cx="7029472" cy="4144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Размах – это разность наибольшего и 	наименьшего значений выборки.</a:t>
            </a:r>
          </a:p>
          <a:p>
            <a:pPr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	Размах находят тогда, когда хотят определить, как велик разброс данных в наборе чисел . </a:t>
            </a:r>
          </a:p>
          <a:p>
            <a:r>
              <a:rPr lang="ru-RU" sz="2400" i="1" dirty="0" smtClean="0">
                <a:solidFill>
                  <a:srgbClr val="742700"/>
                </a:solidFill>
              </a:rPr>
              <a:t>Так, для температуры на Меркурии, где средняя температура, напомним, около +15°, размах равен 350° - (-150°) = 500°.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Укажите наибольшее, наименьшее значения и размах набора чисел: </a:t>
            </a:r>
            <a:r>
              <a:rPr lang="ru-RU" sz="2800" dirty="0" smtClean="0">
                <a:solidFill>
                  <a:srgbClr val="C00000"/>
                </a:solidFill>
              </a:rPr>
              <a:t>0; - 2; 14.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dirty="0" smtClean="0"/>
              <a:t>                      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max </a:t>
            </a:r>
            <a:r>
              <a:rPr lang="ru-RU" sz="2800" dirty="0" smtClean="0"/>
              <a:t>= 14 ,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min </a:t>
            </a:r>
            <a:r>
              <a:rPr lang="en-US" sz="2800" dirty="0" smtClean="0"/>
              <a:t>= – 2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ru-RU" sz="2800" dirty="0" smtClean="0"/>
              <a:t>               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max</a:t>
            </a:r>
            <a:r>
              <a:rPr lang="ru-RU" sz="2800" dirty="0" smtClean="0"/>
              <a:t> </a:t>
            </a:r>
            <a:r>
              <a:rPr lang="en-US" sz="2800" dirty="0" smtClean="0"/>
              <a:t>–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min </a:t>
            </a:r>
            <a:r>
              <a:rPr lang="en-US" sz="2800" dirty="0" smtClean="0"/>
              <a:t>= </a:t>
            </a:r>
            <a:r>
              <a:rPr lang="ru-RU" sz="2800" dirty="0" smtClean="0"/>
              <a:t>14 </a:t>
            </a:r>
            <a:r>
              <a:rPr lang="en-US" sz="2800" dirty="0" smtClean="0"/>
              <a:t>– (– 2 ) = 16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solidFill>
                  <a:srgbClr val="742700"/>
                </a:solidFill>
              </a:rPr>
              <a:t>Ответ: 16.</a:t>
            </a:r>
            <a:endParaRPr lang="en-US" sz="2800" dirty="0" smtClean="0">
              <a:solidFill>
                <a:srgbClr val="742700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785794"/>
            <a:ext cx="68866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ru-RU" sz="2800" b="1" kern="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Н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аибольшее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наименьшее значения. Р</a:t>
            </a:r>
            <a:r>
              <a:rPr lang="ru-RU" sz="2800" b="1" kern="0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азмах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набора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№1</a:t>
            </a:r>
          </a:p>
        </p:txBody>
      </p:sp>
      <p:pic>
        <p:nvPicPr>
          <p:cNvPr id="6" name="Picture 7" descr="C:\Documents and Settings\Администратор\Local Settings\Temporary Internet Files\Content.IE5\CA5UDQUY\MC9002819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86256"/>
            <a:ext cx="1802282" cy="170718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029472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Даны два набора чисел:  </a:t>
            </a:r>
            <a:r>
              <a:rPr lang="ru-RU" sz="2800" dirty="0" smtClean="0">
                <a:solidFill>
                  <a:srgbClr val="C00000"/>
                </a:solidFill>
              </a:rPr>
              <a:t>6;  12;  25  и  3;  6; 12;  25.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400" dirty="0" smtClean="0"/>
              <a:t>В каком наборе размах больше?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max</a:t>
            </a:r>
            <a:r>
              <a:rPr lang="ru-RU" sz="2800" dirty="0" smtClean="0"/>
              <a:t> </a:t>
            </a:r>
            <a:r>
              <a:rPr lang="en-US" sz="2800" dirty="0" smtClean="0"/>
              <a:t>–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min </a:t>
            </a:r>
            <a:r>
              <a:rPr lang="en-US" sz="2800" dirty="0" smtClean="0"/>
              <a:t>= </a:t>
            </a:r>
            <a:r>
              <a:rPr lang="ru-RU" sz="2800" dirty="0" smtClean="0"/>
              <a:t>25 </a:t>
            </a:r>
            <a:r>
              <a:rPr lang="en-US" sz="2800" dirty="0" smtClean="0"/>
              <a:t>– </a:t>
            </a:r>
            <a:r>
              <a:rPr lang="ru-RU" sz="2800" dirty="0" smtClean="0"/>
              <a:t>6</a:t>
            </a:r>
            <a:r>
              <a:rPr lang="en-US" sz="2800" dirty="0" smtClean="0"/>
              <a:t> = 1</a:t>
            </a:r>
            <a:r>
              <a:rPr lang="ru-RU" sz="2800" dirty="0" smtClean="0"/>
              <a:t>9</a:t>
            </a:r>
          </a:p>
          <a:p>
            <a:pPr>
              <a:buNone/>
            </a:pPr>
            <a:r>
              <a:rPr lang="ru-RU" sz="2800" dirty="0" smtClean="0"/>
              <a:t>	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max</a:t>
            </a:r>
            <a:r>
              <a:rPr lang="ru-RU" sz="2800" dirty="0" smtClean="0"/>
              <a:t> </a:t>
            </a:r>
            <a:r>
              <a:rPr lang="en-US" sz="2800" dirty="0" smtClean="0"/>
              <a:t>– </a:t>
            </a:r>
            <a:r>
              <a:rPr lang="ru-RU" sz="2800" dirty="0" err="1" smtClean="0"/>
              <a:t>х</a:t>
            </a:r>
            <a:r>
              <a:rPr lang="en-US" sz="2800" baseline="-25000" dirty="0" smtClean="0"/>
              <a:t>min </a:t>
            </a:r>
            <a:r>
              <a:rPr lang="en-US" sz="2800" dirty="0" smtClean="0"/>
              <a:t>= </a:t>
            </a:r>
            <a:r>
              <a:rPr lang="ru-RU" sz="2800" dirty="0" smtClean="0"/>
              <a:t>25 </a:t>
            </a:r>
            <a:r>
              <a:rPr lang="en-US" sz="2800" dirty="0" smtClean="0"/>
              <a:t>– </a:t>
            </a:r>
            <a:r>
              <a:rPr lang="ru-RU" sz="2800" dirty="0" smtClean="0"/>
              <a:t>3</a:t>
            </a:r>
            <a:r>
              <a:rPr lang="en-US" sz="2800" dirty="0" smtClean="0"/>
              <a:t> = </a:t>
            </a:r>
            <a:r>
              <a:rPr lang="ru-RU" sz="2800" dirty="0" smtClean="0"/>
              <a:t>22</a:t>
            </a:r>
          </a:p>
          <a:p>
            <a:pPr>
              <a:buNone/>
            </a:pPr>
            <a:r>
              <a:rPr lang="ru-RU" sz="2800" dirty="0" smtClean="0"/>
              <a:t>      22 </a:t>
            </a:r>
            <a:r>
              <a:rPr lang="en-US" sz="2800" dirty="0" smtClean="0"/>
              <a:t>&gt;</a:t>
            </a:r>
            <a:r>
              <a:rPr lang="ru-RU" sz="2800" dirty="0" smtClean="0"/>
              <a:t> 19 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42700"/>
                </a:solidFill>
              </a:rPr>
              <a:t>Ответ: во втором наборе размах больше.</a:t>
            </a:r>
            <a:endParaRPr lang="ru-RU" dirty="0" smtClean="0">
              <a:solidFill>
                <a:srgbClr val="7427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№2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785794"/>
            <a:ext cx="68866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ru-RU" sz="2800" b="1" kern="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Н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аибольшее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наименьшее значения. Р</a:t>
            </a:r>
            <a:r>
              <a:rPr lang="ru-RU" sz="2800" b="1" kern="0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азмах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набора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24" name="Picture 4" descr="C:\Documents and Settings\Администратор\Local Settings\Temporary Internet Files\Content.IE5\67Q9ATCD\dglxasset[2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4456"/>
            <a:ext cx="1500198" cy="168772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8001056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Дан набор чисел: </a:t>
            </a:r>
            <a:r>
              <a:rPr lang="ru-RU" sz="2800" dirty="0" smtClean="0">
                <a:solidFill>
                  <a:srgbClr val="C00000"/>
                </a:solidFill>
              </a:rPr>
              <a:t>3; 5; 7</a:t>
            </a:r>
            <a:r>
              <a:rPr lang="ru-RU" sz="2400" dirty="0" smtClean="0"/>
              <a:t>. Какое число надо к нему добавить, чтобы размах нового набора стал равен 100?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max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min </a:t>
            </a:r>
            <a:r>
              <a:rPr lang="en-US" sz="2400" dirty="0" smtClean="0"/>
              <a:t>= </a:t>
            </a:r>
            <a:r>
              <a:rPr lang="ru-RU" sz="2400" dirty="0" smtClean="0"/>
              <a:t>7 </a:t>
            </a:r>
            <a:r>
              <a:rPr lang="en-US" sz="2400" dirty="0" smtClean="0"/>
              <a:t>– </a:t>
            </a:r>
            <a:r>
              <a:rPr lang="ru-RU" sz="2400" dirty="0" smtClean="0"/>
              <a:t>3</a:t>
            </a:r>
            <a:r>
              <a:rPr lang="en-US" sz="2400" dirty="0" smtClean="0"/>
              <a:t> = </a:t>
            </a:r>
            <a:r>
              <a:rPr lang="ru-RU" sz="2400" dirty="0" smtClean="0"/>
              <a:t>4</a:t>
            </a:r>
            <a:br>
              <a:rPr lang="ru-RU" sz="2400" dirty="0" smtClean="0"/>
            </a:br>
            <a:r>
              <a:rPr lang="ru-RU" sz="2400" dirty="0" smtClean="0"/>
              <a:t>	Пусть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/>
              <a:t> – искомое число, тогда</a:t>
            </a:r>
            <a:br>
              <a:rPr lang="ru-RU" sz="2400" dirty="0" smtClean="0"/>
            </a:br>
            <a:r>
              <a:rPr lang="ru-RU" sz="2400" dirty="0" smtClean="0"/>
              <a:t>	1) если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наибольшее число набора, то 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/>
              <a:t>		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max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min </a:t>
            </a:r>
            <a:r>
              <a:rPr lang="en-US" sz="2400" dirty="0" smtClean="0"/>
              <a:t>=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3</a:t>
            </a:r>
            <a:r>
              <a:rPr lang="en-US" sz="2400" dirty="0" smtClean="0"/>
              <a:t> = 1</a:t>
            </a:r>
            <a:r>
              <a:rPr lang="ru-RU" sz="2400" dirty="0" smtClean="0"/>
              <a:t>00 ,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103</a:t>
            </a:r>
            <a:r>
              <a:rPr lang="ru-RU" sz="2400" dirty="0" smtClean="0">
                <a:solidFill>
                  <a:srgbClr val="C00000"/>
                </a:solidFill>
              </a:rPr>
              <a:t>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	2) если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sz="2400" dirty="0" smtClean="0">
                <a:cs typeface="Times New Roman" pitchFamily="18" charset="0"/>
              </a:rPr>
              <a:t>наименьшее число набора, то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max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min </a:t>
            </a:r>
            <a:r>
              <a:rPr lang="en-US" sz="2400" dirty="0" smtClean="0"/>
              <a:t>= </a:t>
            </a:r>
            <a:r>
              <a:rPr lang="ru-RU" sz="2400" dirty="0" smtClean="0"/>
              <a:t>7 </a:t>
            </a:r>
            <a:r>
              <a:rPr lang="en-US" sz="2400" dirty="0" smtClean="0"/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/>
              <a:t> = 1</a:t>
            </a:r>
            <a:r>
              <a:rPr lang="ru-RU" sz="2400" dirty="0" smtClean="0"/>
              <a:t>00,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- 93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rgbClr val="742700"/>
                </a:solidFill>
                <a:cs typeface="Times New Roman" pitchFamily="18" charset="0"/>
              </a:rPr>
              <a:t>Ответ: 103; - 93.  </a:t>
            </a:r>
            <a:endParaRPr lang="ru-RU" sz="2400" dirty="0" smtClean="0">
              <a:solidFill>
                <a:srgbClr val="742700"/>
              </a:solidFill>
            </a:endParaRPr>
          </a:p>
          <a:p>
            <a:pPr>
              <a:buNone/>
            </a:pPr>
            <a:r>
              <a:rPr lang="ru-RU" sz="2400" dirty="0" smtClean="0"/>
              <a:t>		</a:t>
            </a:r>
          </a:p>
          <a:p>
            <a:pPr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№3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785794"/>
            <a:ext cx="68866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ru-RU" sz="2800" b="1" kern="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Н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аибольшее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наименьшее значения. Р</a:t>
            </a:r>
            <a:r>
              <a:rPr lang="ru-RU" sz="2800" b="1" kern="0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азмах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набора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1746" name="Picture 2" descr="C:\Documents and Settings\Администратор\Local Settings\Temporary Internet Files\Content.IE5\HOJZCAT0\dglxasset[3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714752"/>
            <a:ext cx="1642245" cy="242293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6877080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а) К набору 3; 4; 5 добавьте еще одно число так, чтобы его наибольшее значение не изменилось.</a:t>
            </a:r>
            <a:br>
              <a:rPr lang="ru-RU" sz="2400" dirty="0" smtClean="0"/>
            </a:br>
            <a:r>
              <a:rPr lang="ru-RU" sz="2400" dirty="0" smtClean="0"/>
              <a:t>б) Сколько существует вариантов ответа?</a:t>
            </a:r>
            <a:br>
              <a:rPr lang="ru-RU" sz="2400" dirty="0" smtClean="0"/>
            </a:br>
            <a:r>
              <a:rPr lang="ru-RU" sz="2400" dirty="0" smtClean="0"/>
              <a:t>в) Опишите словами местонахождение новой  </a:t>
            </a:r>
            <a:br>
              <a:rPr lang="ru-RU" sz="2400" dirty="0" smtClean="0"/>
            </a:br>
            <a:r>
              <a:rPr lang="ru-RU" sz="2400" dirty="0" smtClean="0"/>
              <a:t>    точки.</a:t>
            </a:r>
            <a:br>
              <a:rPr lang="ru-RU" sz="2400" dirty="0" smtClean="0"/>
            </a:br>
            <a:r>
              <a:rPr lang="ru-RU" sz="2400" dirty="0" smtClean="0"/>
              <a:t>г) Выполните требование задачи так, чтобы  </a:t>
            </a:r>
            <a:br>
              <a:rPr lang="ru-RU" sz="2400" dirty="0" smtClean="0"/>
            </a:br>
            <a:r>
              <a:rPr lang="ru-RU" sz="2400" dirty="0" smtClean="0"/>
              <a:t>    размах  остался прежним.</a:t>
            </a:r>
            <a:br>
              <a:rPr lang="ru-RU" sz="2400" dirty="0" smtClean="0"/>
            </a:br>
            <a:r>
              <a:rPr lang="ru-RU" sz="2400" dirty="0" err="1" smtClean="0"/>
              <a:t>д</a:t>
            </a:r>
            <a:r>
              <a:rPr lang="ru-RU" sz="2400" dirty="0" smtClean="0"/>
              <a:t>) Выполните требование задачи так, чтобы </a:t>
            </a:r>
            <a:br>
              <a:rPr lang="ru-RU" sz="2400" dirty="0" smtClean="0"/>
            </a:br>
            <a:r>
              <a:rPr lang="ru-RU" sz="2400" dirty="0" smtClean="0"/>
              <a:t>    размах  стал больше.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785794"/>
            <a:ext cx="68866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ru-RU" sz="2800" b="1" kern="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Н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аибольшее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наименьшее значения. Р</a:t>
            </a:r>
            <a:r>
              <a:rPr lang="ru-RU" sz="2800" b="1" kern="0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азмах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набора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C:\Documents and Settings\Администратор\Local Settings\Temporary Internet Files\Content.IE5\HOJZCAT0\dglxasset[2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86256"/>
            <a:ext cx="1420814" cy="19018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86644" y="4500570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 или 1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90628"/>
            <a:ext cx="6958034" cy="523860"/>
          </a:xfrm>
        </p:spPr>
        <p:txBody>
          <a:bodyPr/>
          <a:lstStyle/>
          <a:p>
            <a:r>
              <a:rPr lang="ru-RU" b="1" dirty="0" smtClean="0"/>
              <a:t>Статистические исследования      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57364"/>
            <a:ext cx="6477000" cy="4144963"/>
          </a:xfrm>
        </p:spPr>
        <p:txBody>
          <a:bodyPr/>
          <a:lstStyle/>
          <a:p>
            <a:r>
              <a:rPr lang="ru-RU" dirty="0" smtClean="0"/>
              <a:t>Для изучения различных общественных и социально-экономических явлений, а также некоторых процессов, происходящих в природе, проводятся специальные статистические исследования.</a:t>
            </a:r>
          </a:p>
          <a:p>
            <a:endParaRPr lang="ru-RU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57422" y="3143248"/>
            <a:ext cx="61436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ru-RU" sz="2000" dirty="0" smtClean="0"/>
              <a:t> 	</a:t>
            </a:r>
            <a:r>
              <a:rPr lang="ru-RU" sz="2000" b="1" dirty="0" smtClean="0">
                <a:solidFill>
                  <a:srgbClr val="4D4D4D"/>
                </a:solidFill>
              </a:rPr>
              <a:t>Для обобщения и систематизации данных, 	полученных в результате статистического 	наблюдения, их по какому-либо признаку 	разбивают на группы и результаты 	группировки 	сводят в таблицы.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857760"/>
            <a:ext cx="58578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4D4D4D"/>
                </a:solidFill>
              </a:rPr>
              <a:t>      Для наглядного представления данных,          </a:t>
            </a:r>
            <a:br>
              <a:rPr lang="ru-RU" sz="2000" b="1" dirty="0" smtClean="0">
                <a:solidFill>
                  <a:srgbClr val="4D4D4D"/>
                </a:solidFill>
              </a:rPr>
            </a:br>
            <a:r>
              <a:rPr lang="ru-RU" sz="2000" b="1" dirty="0" smtClean="0">
                <a:solidFill>
                  <a:srgbClr val="4D4D4D"/>
                </a:solidFill>
              </a:rPr>
              <a:t>       полученных в результате статистического   </a:t>
            </a:r>
            <a:br>
              <a:rPr lang="ru-RU" sz="2000" b="1" dirty="0" smtClean="0">
                <a:solidFill>
                  <a:srgbClr val="4D4D4D"/>
                </a:solidFill>
              </a:rPr>
            </a:br>
            <a:r>
              <a:rPr lang="ru-RU" sz="2000" b="1" dirty="0" smtClean="0">
                <a:solidFill>
                  <a:srgbClr val="4D4D4D"/>
                </a:solidFill>
              </a:rPr>
              <a:t>       исследования, широко используются различные </a:t>
            </a:r>
            <a:br>
              <a:rPr lang="ru-RU" sz="2000" b="1" dirty="0" smtClean="0">
                <a:solidFill>
                  <a:srgbClr val="4D4D4D"/>
                </a:solidFill>
              </a:rPr>
            </a:br>
            <a:r>
              <a:rPr lang="ru-RU" sz="2000" b="1" dirty="0" smtClean="0">
                <a:solidFill>
                  <a:srgbClr val="4D4D4D"/>
                </a:solidFill>
              </a:rPr>
              <a:t>       способы их изображения.</a:t>
            </a:r>
          </a:p>
        </p:txBody>
      </p:sp>
      <p:pic>
        <p:nvPicPr>
          <p:cNvPr id="7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C:\Documents and Settings\Администратор\Local Settings\Temporary Internet Files\Content.IE5\67Q9ATCD\dglxasset[3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656496"/>
            <a:ext cx="1584738" cy="184433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6477000" cy="914400"/>
          </a:xfrm>
        </p:spPr>
        <p:txBody>
          <a:bodyPr/>
          <a:lstStyle/>
          <a:p>
            <a:pPr algn="ctr"/>
            <a:r>
              <a:rPr lang="ru-RU" sz="2800" b="1" dirty="0" smtClean="0"/>
              <a:t>Наглядное представление</a:t>
            </a:r>
            <a:br>
              <a:rPr lang="ru-RU" sz="2800" b="1" dirty="0" smtClean="0"/>
            </a:br>
            <a:r>
              <a:rPr lang="ru-RU" sz="2800" b="1" dirty="0" smtClean="0"/>
              <a:t>статистической информации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6286512" y="2928934"/>
            <a:ext cx="2571768" cy="3571900"/>
            <a:chOff x="428596" y="1357298"/>
            <a:chExt cx="2571768" cy="357190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28596" y="1357298"/>
              <a:ext cx="2286016" cy="357190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628636" y="1643050"/>
            <a:ext cx="1828800" cy="2514600"/>
          </p:xfrm>
          <a:graphic>
            <a:graphicData uri="http://schemas.openxmlformats.org/presentationml/2006/ole">
              <p:oleObj spid="_x0000_s31746" name="Диаграмма" r:id="rId3" imgW="1495387" imgH="2133524" progId="Excel.Sheet.8">
                <p:embed/>
              </p:oleObj>
            </a:graphicData>
          </a:graphic>
        </p:graphicFrame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790564" y="4286256"/>
              <a:ext cx="2209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1" dirty="0">
                  <a:solidFill>
                    <a:srgbClr val="742700"/>
                  </a:solidFill>
                </a:rPr>
                <a:t>Гистограмма</a:t>
              </a:r>
            </a:p>
          </p:txBody>
        </p:sp>
      </p:grp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574925" y="4049713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 b="1"/>
          </a:p>
        </p:txBody>
      </p:sp>
      <p:grpSp>
        <p:nvGrpSpPr>
          <p:cNvPr id="15" name="Группа 14"/>
          <p:cNvGrpSpPr/>
          <p:nvPr/>
        </p:nvGrpSpPr>
        <p:grpSpPr>
          <a:xfrm>
            <a:off x="-32" y="1643050"/>
            <a:ext cx="3500462" cy="2357454"/>
            <a:chOff x="2786050" y="1714488"/>
            <a:chExt cx="3500462" cy="2357454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786050" y="1714488"/>
              <a:ext cx="3500462" cy="235745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2928926" y="1785926"/>
            <a:ext cx="3173412" cy="1635125"/>
          </p:xfrm>
          <a:graphic>
            <a:graphicData uri="http://schemas.openxmlformats.org/presentationml/2006/ole">
              <p:oleObj spid="_x0000_s31747" name="Диаграмма" r:id="rId4" imgW="1476527" imgH="761924" progId="Excel.Sheet.8">
                <p:embed/>
              </p:oleObj>
            </a:graphicData>
          </a:graphic>
        </p:graphicFrame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3390912" y="3571876"/>
              <a:ext cx="2895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1" dirty="0">
                  <a:solidFill>
                    <a:srgbClr val="742700"/>
                  </a:solidFill>
                </a:rPr>
                <a:t>Круговая диаграмма</a:t>
              </a:r>
            </a:p>
          </p:txBody>
        </p:sp>
      </p:grp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6248400" y="5573713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 b="1"/>
          </a:p>
        </p:txBody>
      </p:sp>
      <p:grpSp>
        <p:nvGrpSpPr>
          <p:cNvPr id="17" name="Группа 16"/>
          <p:cNvGrpSpPr/>
          <p:nvPr/>
        </p:nvGrpSpPr>
        <p:grpSpPr>
          <a:xfrm>
            <a:off x="3286116" y="2500306"/>
            <a:ext cx="3143272" cy="2928958"/>
            <a:chOff x="5857884" y="3214686"/>
            <a:chExt cx="3143272" cy="292895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5857884" y="3214686"/>
              <a:ext cx="3143272" cy="292895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9" name="Object 31"/>
            <p:cNvGraphicFramePr>
              <a:graphicFrameLocks noChangeAspect="1"/>
            </p:cNvGraphicFramePr>
            <p:nvPr/>
          </p:nvGraphicFramePr>
          <p:xfrm>
            <a:off x="6096000" y="3351213"/>
            <a:ext cx="2667000" cy="2181225"/>
          </p:xfrm>
          <a:graphic>
            <a:graphicData uri="http://schemas.openxmlformats.org/presentationml/2006/ole">
              <p:oleObj spid="_x0000_s31748" name="Диаграмма" r:id="rId5" imgW="5038573" imgH="2971914" progId="Excel.Sheet.8">
                <p:embed/>
              </p:oleObj>
            </a:graphicData>
          </a:graphic>
        </p:graphicFrame>
        <p:sp>
          <p:nvSpPr>
            <p:cNvPr id="11" name="Text Box 35"/>
            <p:cNvSpPr txBox="1">
              <a:spLocks noChangeArrowheads="1"/>
            </p:cNvSpPr>
            <p:nvPr/>
          </p:nvSpPr>
          <p:spPr bwMode="auto">
            <a:xfrm>
              <a:off x="6172200" y="5573713"/>
              <a:ext cx="2590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i="1" dirty="0">
                  <a:solidFill>
                    <a:srgbClr val="742700"/>
                  </a:solidFill>
                </a:rPr>
                <a:t>     Полигон</a:t>
              </a:r>
            </a:p>
          </p:txBody>
        </p:sp>
      </p:grpSp>
      <p:pic>
        <p:nvPicPr>
          <p:cNvPr id="18" name="Picture 27" descr="SY01462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4" y="762000"/>
            <a:ext cx="7029472" cy="914400"/>
          </a:xfrm>
        </p:spPr>
        <p:txBody>
          <a:bodyPr/>
          <a:lstStyle/>
          <a:p>
            <a:r>
              <a:rPr lang="ru-RU" sz="2800" b="1" dirty="0" smtClean="0"/>
              <a:t>Измерив рост 50 старшеклассников в сантиметрах, результаты записали в таблицу: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  <p:graphicFrame>
        <p:nvGraphicFramePr>
          <p:cNvPr id="4" name="Group 531"/>
          <p:cNvGraphicFramePr>
            <a:graphicFrameLocks/>
          </p:cNvGraphicFramePr>
          <p:nvPr/>
        </p:nvGraphicFramePr>
        <p:xfrm>
          <a:off x="571470" y="2898789"/>
          <a:ext cx="8001060" cy="281622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149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159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169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178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180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182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6958034" cy="914400"/>
          </a:xfrm>
        </p:spPr>
        <p:txBody>
          <a:bodyPr/>
          <a:lstStyle/>
          <a:p>
            <a:r>
              <a:rPr lang="ru-RU" sz="2400" b="1" dirty="0" smtClean="0"/>
              <a:t>Сгруппировав данные по классам 145-149, 150-154,…,180-184,представить частотное распределение учащихся по этим группам с помощью :1) таблицы;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6477000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</a:t>
            </a:r>
            <a:endParaRPr lang="ru-RU" sz="2400" dirty="0"/>
          </a:p>
        </p:txBody>
      </p:sp>
      <p:graphicFrame>
        <p:nvGraphicFramePr>
          <p:cNvPr id="4" name="Group 592"/>
          <p:cNvGraphicFramePr>
            <a:graphicFrameLocks/>
          </p:cNvGraphicFramePr>
          <p:nvPr/>
        </p:nvGraphicFramePr>
        <p:xfrm>
          <a:off x="500033" y="1928802"/>
          <a:ext cx="8072496" cy="2573555"/>
        </p:xfrm>
        <a:graphic>
          <a:graphicData uri="http://schemas.openxmlformats.org/drawingml/2006/table">
            <a:tbl>
              <a:tblPr/>
              <a:tblGrid>
                <a:gridCol w="898346"/>
                <a:gridCol w="895542"/>
                <a:gridCol w="896944"/>
                <a:gridCol w="895543"/>
                <a:gridCol w="899747"/>
                <a:gridCol w="895542"/>
                <a:gridCol w="896944"/>
                <a:gridCol w="895543"/>
                <a:gridCol w="898345"/>
              </a:tblGrid>
              <a:tr h="835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Times New Roman" pitchFamily="18" charset="0"/>
                        </a:rPr>
                        <a:t>№ группы</a:t>
                      </a:r>
                    </a:p>
                  </a:txBody>
                  <a:tcPr marL="36000" marR="36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Times New Roman" pitchFamily="18" charset="0"/>
                        </a:rPr>
                        <a:t>Рост (см)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145-149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150-154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155-159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160-164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165-169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170-174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175-179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180-184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2700"/>
                          </a:solidFill>
                          <a:effectLst/>
                          <a:latin typeface="Times New Roman" pitchFamily="18" charset="0"/>
                        </a:rPr>
                        <a:t>Кол-во человек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429132"/>
            <a:ext cx="798214" cy="1857469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643446"/>
            <a:ext cx="707936" cy="1647388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857760"/>
            <a:ext cx="613984" cy="142876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000636"/>
            <a:ext cx="552586" cy="1285884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143512"/>
            <a:ext cx="491187" cy="1143008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286388"/>
            <a:ext cx="429789" cy="1000132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455328"/>
            <a:ext cx="357190" cy="831192"/>
          </a:xfrm>
          <a:prstGeom prst="rect">
            <a:avLst/>
          </a:prstGeom>
          <a:noFill/>
        </p:spPr>
      </p:pic>
      <p:pic>
        <p:nvPicPr>
          <p:cNvPr id="32770" name="Picture 2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148864"/>
            <a:ext cx="928694" cy="21611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2) полигона частот;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071538" y="2214554"/>
          <a:ext cx="6786610" cy="3902300"/>
        </p:xfrm>
        <a:graphic>
          <a:graphicData uri="http://schemas.openxmlformats.org/presentationml/2006/ole">
            <p:oleObj spid="_x0000_s33794" name="Диаграмма" r:id="rId3" imgW="5276888" imgH="3095701" progId="Excel.Sheet.8">
              <p:embed/>
            </p:oleObj>
          </a:graphicData>
        </a:graphic>
      </p:graphicFrame>
      <p:pic>
        <p:nvPicPr>
          <p:cNvPr id="6" name="Picture 27" descr="SY0146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3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142976" y="5500702"/>
            <a:ext cx="4143404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1142976" y="4572008"/>
            <a:ext cx="4143404" cy="57150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1142976" y="3643314"/>
            <a:ext cx="4143404" cy="64294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1142976" y="2786058"/>
            <a:ext cx="4071966" cy="64294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1142976" y="1928802"/>
            <a:ext cx="4071966" cy="64294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8206" y="1998681"/>
            <a:ext cx="6477000" cy="4144963"/>
          </a:xfrm>
        </p:spPr>
        <p:txBody>
          <a:bodyPr/>
          <a:lstStyle/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r>
              <a:rPr lang="ru-RU" sz="2400" dirty="0" smtClean="0"/>
              <a:t>Характеристики среднего</a:t>
            </a:r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r>
              <a:rPr lang="ru-RU" sz="2400" dirty="0" smtClean="0"/>
              <a:t>Мода набора</a:t>
            </a:r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r>
              <a:rPr lang="ru-RU" sz="2400" dirty="0" smtClean="0"/>
              <a:t>Медиана набора</a:t>
            </a:r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r>
              <a:rPr lang="ru-RU" sz="2400" dirty="0" smtClean="0"/>
              <a:t>Размах набора</a:t>
            </a:r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r>
              <a:rPr lang="ru-RU" sz="2400" dirty="0" smtClean="0"/>
              <a:t>Наглядное представление</a:t>
            </a:r>
            <a:br>
              <a:rPr lang="ru-RU" sz="2400" dirty="0" smtClean="0"/>
            </a:br>
            <a:r>
              <a:rPr lang="ru-RU" sz="2400" dirty="0" smtClean="0"/>
              <a:t>статистической информации</a:t>
            </a:r>
          </a:p>
          <a:p>
            <a:pPr marL="457200" indent="-457200">
              <a:buClr>
                <a:srgbClr val="990000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rgbClr val="990000"/>
              </a:buClr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  <p:pic>
        <p:nvPicPr>
          <p:cNvPr id="4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Администратор\Local Settings\Temporary Internet Files\Content.IE5\67Q9ATCD\MM900283192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5" y="2714620"/>
            <a:ext cx="2149443" cy="3174622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3) столбчатой диаграммы (гистограмма)</a:t>
            </a:r>
            <a:endParaRPr lang="ru-RU" sz="3200" b="1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857224" y="2269056"/>
          <a:ext cx="6566182" cy="3803150"/>
        </p:xfrm>
        <a:graphic>
          <a:graphicData uri="http://schemas.openxmlformats.org/presentationml/2006/ole">
            <p:oleObj spid="_x0000_s34818" name="Диаграмма" r:id="rId3" imgW="8000886" imgH="6277127" progId="Excel.Sheet.8">
              <p:embed/>
            </p:oleObj>
          </a:graphicData>
        </a:graphic>
      </p:graphicFrame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48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42700"/>
                </a:solidFill>
              </a:rPr>
              <a:t>Круговая диаграмма</a:t>
            </a:r>
            <a:endParaRPr lang="ru-RU" b="1" dirty="0">
              <a:solidFill>
                <a:srgbClr val="7427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2071678"/>
          <a:ext cx="6572296" cy="39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Диаграмма рассеивания (точечная диаграмма)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2428868"/>
          <a:ext cx="6215090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Какая диаграмма лучше?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график лучше всего подходит для того, чтобы показать динамику изменения величины во времени; </a:t>
            </a:r>
          </a:p>
          <a:p>
            <a:pPr lvl="0"/>
            <a:r>
              <a:rPr lang="ru-RU" sz="2400" dirty="0" smtClean="0"/>
              <a:t>столбчатая диаграмма удобна для сравнения абсолютных значений изучаемого признака; </a:t>
            </a:r>
          </a:p>
          <a:p>
            <a:pPr lvl="0"/>
            <a:r>
              <a:rPr lang="ru-RU" sz="2400" dirty="0" smtClean="0"/>
              <a:t>круговая диаграмма незаменима, когда нужно показать, в какой пропорции целое делится на части; </a:t>
            </a:r>
          </a:p>
          <a:p>
            <a:pPr lvl="0"/>
            <a:r>
              <a:rPr lang="ru-RU" sz="2400" dirty="0" smtClean="0"/>
              <a:t>диаграмма рассеивания нужна в том случае, когда изучается взаимосвязь двух величин.</a:t>
            </a:r>
          </a:p>
          <a:p>
            <a:endParaRPr lang="ru-RU" sz="2400" dirty="0"/>
          </a:p>
        </p:txBody>
      </p:sp>
      <p:pic>
        <p:nvPicPr>
          <p:cNvPr id="4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7743852" cy="914400"/>
          </a:xfrm>
        </p:spPr>
        <p:txBody>
          <a:bodyPr/>
          <a:lstStyle/>
          <a:p>
            <a:pPr algn="ctr"/>
            <a:r>
              <a:rPr lang="ru-RU" dirty="0" smtClean="0"/>
              <a:t>Задача демонстрационного </a:t>
            </a:r>
            <a:br>
              <a:rPr lang="ru-RU" dirty="0" smtClean="0"/>
            </a:br>
            <a:r>
              <a:rPr lang="ru-RU" dirty="0" smtClean="0"/>
              <a:t>варианта ГИА 2012г.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35811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демонстрационного </a:t>
            </a:r>
            <a:br>
              <a:rPr lang="ru-RU" dirty="0" smtClean="0"/>
            </a:br>
            <a:r>
              <a:rPr lang="ru-RU" dirty="0" smtClean="0"/>
              <a:t>варианта ГИА 2012г.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6359235" cy="390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7" descr="SY014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500306"/>
            <a:ext cx="7143800" cy="159067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Записан рост (в сантиметрах) пяти учащихся: 158, 166, 134, 130, 132. На сколько отличается среднее арифметическое  этого набора чисел от его медианы?</a:t>
            </a:r>
            <a:endParaRPr lang="ru-RU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477000" cy="914400"/>
          </a:xfrm>
        </p:spPr>
        <p:txBody>
          <a:bodyPr/>
          <a:lstStyle/>
          <a:p>
            <a:pPr algn="ctr"/>
            <a:r>
              <a:rPr lang="ru-RU" dirty="0" smtClean="0"/>
              <a:t>Задача демонстрационного </a:t>
            </a:r>
            <a:br>
              <a:rPr lang="ru-RU" dirty="0" smtClean="0"/>
            </a:br>
            <a:r>
              <a:rPr lang="ru-RU" dirty="0" smtClean="0"/>
              <a:t>варианта ГИА 2011г.</a:t>
            </a:r>
            <a:endParaRPr lang="ru-RU" dirty="0"/>
          </a:p>
        </p:txBody>
      </p:sp>
      <p:pic>
        <p:nvPicPr>
          <p:cNvPr id="7" name="Picture 27" descr="SY0146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Словарь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Ранжирование</a:t>
            </a:r>
            <a:r>
              <a:rPr lang="ru-RU" dirty="0" smtClean="0"/>
              <a:t> – упорядочение данных, полученных в выборке;</a:t>
            </a:r>
          </a:p>
          <a:p>
            <a:pPr>
              <a:buClr>
                <a:srgbClr val="C00000"/>
              </a:buClr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Вариационный ряд </a:t>
            </a:r>
            <a:r>
              <a:rPr lang="ru-RU" dirty="0" smtClean="0"/>
              <a:t>– упорядоченный по возрастанию статистический ряд;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Выборка</a:t>
            </a:r>
            <a:r>
              <a:rPr lang="ru-RU" i="1" dirty="0" smtClean="0"/>
              <a:t> –  ряд данных</a:t>
            </a:r>
            <a:r>
              <a:rPr lang="ru-RU" dirty="0" smtClean="0"/>
              <a:t> (чаще всего числовых), полученных в результате статистического наблюдения. Такой ряд называют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статистическим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428628" cy="428628"/>
          </a:xfrm>
          <a:prstGeom prst="actionButtonReturn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74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7" descr="SY0146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000108"/>
            <a:ext cx="1101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О. </a:t>
            </a:r>
            <a:r>
              <a:rPr lang="ru-RU" dirty="0" err="1" smtClean="0"/>
              <a:t>Багишова</a:t>
            </a:r>
            <a:r>
              <a:rPr lang="ru-RU" dirty="0" smtClean="0"/>
              <a:t>   «Самостоятельные работы по статистике» : Газета «Математика» изд. Первое сентября  -  № 8,  2010г., с. 26 – 34; №9, 2010г. с. 28 - 32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Е. </a:t>
            </a:r>
            <a:r>
              <a:rPr lang="ru-RU" dirty="0" err="1" smtClean="0"/>
              <a:t>Бунимович</a:t>
            </a:r>
            <a:r>
              <a:rPr lang="ru-RU" dirty="0" smtClean="0"/>
              <a:t>, И. Высоцкий и др. «Терминология, обозначения и соглашения в школьном курсе теории вероятностей и статистики»: Газета «Математика» изд. Первое сентября  - №17 2009г.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Студенецкая</a:t>
            </a:r>
            <a:r>
              <a:rPr lang="ru-RU" dirty="0" smtClean="0"/>
              <a:t> В.Н.   Решение задач по статистике, комбинаторике и теории вероятностей. 7 – 9 классы. – Волгоград: Учитель, 2006. – 428 с.</a:t>
            </a:r>
            <a:endParaRPr lang="ru-RU" dirty="0"/>
          </a:p>
        </p:txBody>
      </p:sp>
      <p:pic>
        <p:nvPicPr>
          <p:cNvPr id="33794" name="Picture 2" descr="C:\Documents and Settings\Администратор\Local Settings\Temporary Internet Files\Content.IE5\67Q9ATCD\MM90035449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75" y="857232"/>
            <a:ext cx="1303959" cy="125366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857620" y="3714752"/>
            <a:ext cx="3643338" cy="1214446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00108"/>
            <a:ext cx="6477000" cy="914400"/>
          </a:xfrm>
        </p:spPr>
        <p:txBody>
          <a:bodyPr/>
          <a:lstStyle/>
          <a:p>
            <a:pPr algn="ctr"/>
            <a:r>
              <a:rPr lang="ru-RU" b="1" dirty="0" smtClean="0"/>
              <a:t>Характеристики среднего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6786610" cy="4144963"/>
          </a:xfrm>
        </p:spPr>
        <p:txBody>
          <a:bodyPr/>
          <a:lstStyle/>
          <a:p>
            <a:r>
              <a:rPr lang="ru-RU" dirty="0" smtClean="0"/>
              <a:t>Характеристики среднего (или средние характеристики) описывают положение всего статистического ряда на числовой прямой. </a:t>
            </a:r>
          </a:p>
          <a:p>
            <a:r>
              <a:rPr lang="ru-RU" dirty="0" smtClean="0"/>
              <a:t>Наиболее известной и употребительной такой характеристикой является </a:t>
            </a:r>
            <a:r>
              <a:rPr lang="ru-RU" i="1" dirty="0" smtClean="0">
                <a:solidFill>
                  <a:srgbClr val="742700"/>
                </a:solidFill>
              </a:rPr>
              <a:t>среднее арифметическое </a:t>
            </a:r>
            <a:r>
              <a:rPr lang="ru-RU" dirty="0" smtClean="0"/>
              <a:t>всех членов данного ряда, т.е.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Средним арифметическим ряда чисел называется частное от деления суммы этих чисел на число слагаемых.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214810" y="3857628"/>
          <a:ext cx="2928958" cy="863937"/>
        </p:xfrm>
        <a:graphic>
          <a:graphicData uri="http://schemas.openxmlformats.org/presentationml/2006/ole">
            <p:oleObj spid="_x0000_s3073" name="Формула" r:id="rId3" imgW="1320227" imgH="393529" progId="Equation.3">
              <p:embed/>
            </p:oleObj>
          </a:graphicData>
        </a:graphic>
      </p:graphicFrame>
      <p:pic>
        <p:nvPicPr>
          <p:cNvPr id="6" name="Picture 27" descr="SY0146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021107"/>
            <a:ext cx="1143008" cy="126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ЗАДАЧА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[</a:t>
            </a:r>
            <a:r>
              <a:rPr lang="ru-RU" sz="3200" b="1" dirty="0" smtClean="0"/>
              <a:t>среднее арифметическое</a:t>
            </a:r>
            <a:r>
              <a:rPr lang="en-US" sz="3200" b="1" dirty="0" smtClean="0"/>
              <a:t>]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6477000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Ученик получил в течение первой учебной четверти следующие отметки по географии: 5, 2, 4, 5, 5, 4, 4, 5, 5, 5. Найдем его </a:t>
            </a:r>
            <a:r>
              <a:rPr lang="ru-RU" sz="2400" i="1" dirty="0" smtClean="0">
                <a:solidFill>
                  <a:srgbClr val="C00000"/>
                </a:solidFill>
              </a:rPr>
              <a:t>средний балл</a:t>
            </a:r>
            <a:r>
              <a:rPr lang="ru-RU" sz="2400" dirty="0" smtClean="0"/>
              <a:t>, т.е. </a:t>
            </a:r>
            <a:r>
              <a:rPr lang="ru-RU" sz="2400" dirty="0" smtClean="0">
                <a:solidFill>
                  <a:srgbClr val="C00000"/>
                </a:solidFill>
              </a:rPr>
              <a:t>среднее арифметическое </a:t>
            </a:r>
            <a:r>
              <a:rPr lang="ru-RU" sz="2400" dirty="0" smtClean="0"/>
              <a:t>всех членов ряда: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357422" y="4071942"/>
          <a:ext cx="4357718" cy="857256"/>
        </p:xfrm>
        <a:graphic>
          <a:graphicData uri="http://schemas.openxmlformats.org/presentationml/2006/ole">
            <p:oleObj spid="_x0000_s19457" name="Формула" r:id="rId3" imgW="2717800" imgH="393700" progId="Equation.3">
              <p:embed/>
            </p:oleObj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00958" y="1214422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№1</a:t>
            </a:r>
          </a:p>
        </p:txBody>
      </p:sp>
      <p:pic>
        <p:nvPicPr>
          <p:cNvPr id="19464" name="Picture 8" descr="C:\Documents and Settings\Администратор\Local Settings\Temporary Internet Files\Content.IE5\YNU48OY5\MC90023245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286256"/>
            <a:ext cx="798214" cy="1857469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7500990" cy="4144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	Начертите координатную прямую и отметьте на ней числа 3, 4, 5 и их среднее арифметическое.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среднее арифметическое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8082" y="1285860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№2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286248" y="3071810"/>
          <a:ext cx="2643206" cy="1071570"/>
        </p:xfrm>
        <a:graphic>
          <a:graphicData uri="http://schemas.openxmlformats.org/presentationml/2006/ole">
            <p:oleObj spid="_x0000_s20482" name="Формула" r:id="rId3" imgW="1066680" imgH="39348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652060" y="4967599"/>
            <a:ext cx="6572296" cy="1588"/>
          </a:xfrm>
          <a:prstGeom prst="straightConnector1">
            <a:avLst/>
          </a:prstGeom>
          <a:ln w="28575">
            <a:solidFill>
              <a:srgbClr val="742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080688" y="4896161"/>
            <a:ext cx="142876" cy="142876"/>
          </a:xfrm>
          <a:prstGeom prst="ellipse">
            <a:avLst/>
          </a:prstGeom>
          <a:solidFill>
            <a:srgbClr val="742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0" name="Овал 9"/>
          <p:cNvSpPr/>
          <p:nvPr/>
        </p:nvSpPr>
        <p:spPr>
          <a:xfrm>
            <a:off x="4581018" y="4896161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1" name="Овал 10"/>
          <p:cNvSpPr/>
          <p:nvPr/>
        </p:nvSpPr>
        <p:spPr>
          <a:xfrm>
            <a:off x="5438274" y="4896161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2" name="Овал 11"/>
          <p:cNvSpPr/>
          <p:nvPr/>
        </p:nvSpPr>
        <p:spPr>
          <a:xfrm>
            <a:off x="6295530" y="4896161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9580" y="4967599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2700"/>
                </a:solidFill>
              </a:rPr>
              <a:t>3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6836" y="4967599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2700"/>
                </a:solidFill>
              </a:rPr>
              <a:t>4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5552" y="4967599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2700"/>
                </a:solidFill>
              </a:rPr>
              <a:t>5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4356" y="4695702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742700"/>
                </a:solidFill>
              </a:rPr>
              <a:t>х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9250" y="4967599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2700"/>
                </a:solidFill>
              </a:rPr>
              <a:t>0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3652" y="4967599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2700"/>
                </a:solidFill>
              </a:rPr>
              <a:t>1</a:t>
            </a:r>
            <a:endParaRPr lang="ru-RU" sz="2800" b="1" dirty="0">
              <a:solidFill>
                <a:srgbClr val="7427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795068" y="4896161"/>
            <a:ext cx="142876" cy="142876"/>
          </a:xfrm>
          <a:prstGeom prst="ellipse">
            <a:avLst/>
          </a:prstGeom>
          <a:solidFill>
            <a:srgbClr val="7427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pic>
        <p:nvPicPr>
          <p:cNvPr id="23" name="Picture 10" descr="C:\Documents and Settings\Администратор\Local Settings\Temporary Internet Files\Content.IE5\CA5UDQUY\MC9002921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49010"/>
            <a:ext cx="1806854" cy="170901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81200"/>
            <a:ext cx="7786742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Какое число нужно добавить к набору 3, 4, 5, чтобы</a:t>
            </a:r>
            <a:br>
              <a:rPr lang="ru-RU" sz="2400" dirty="0" smtClean="0"/>
            </a:br>
            <a:r>
              <a:rPr lang="ru-RU" sz="2400" dirty="0" smtClean="0"/>
              <a:t> его среднее арифметическое осталось прежним?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Пусть </a:t>
            </a:r>
            <a:r>
              <a:rPr lang="ru-RU" sz="2400" dirty="0" err="1" smtClean="0"/>
              <a:t>х</a:t>
            </a:r>
            <a:r>
              <a:rPr lang="ru-RU" sz="2400" dirty="0" smtClean="0"/>
              <a:t> – искомое число, тогда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solidFill>
                  <a:srgbClr val="742700"/>
                </a:solidFill>
              </a:rPr>
              <a:t>Ответ: 4</a:t>
            </a:r>
            <a:endParaRPr lang="ru-RU" sz="2400" dirty="0">
              <a:solidFill>
                <a:srgbClr val="7427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среднее арифметическое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000108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№3</a:t>
            </a:r>
          </a:p>
        </p:txBody>
      </p:sp>
      <p:pic>
        <p:nvPicPr>
          <p:cNvPr id="6" name="Picture 5" descr="C:\Documents and Settings\Администратор\Local Settings\Temporary Internet Files\Content.IE5\YNU48OY5\MC90034335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714884"/>
            <a:ext cx="1428760" cy="1428760"/>
          </a:xfrm>
          <a:prstGeom prst="rect">
            <a:avLst/>
          </a:prstGeom>
          <a:noFill/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28750" y="3722688"/>
          <a:ext cx="4357688" cy="1271587"/>
        </p:xfrm>
        <a:graphic>
          <a:graphicData uri="http://schemas.openxmlformats.org/presentationml/2006/ole">
            <p:oleObj spid="_x0000_s21506" name="Формула" r:id="rId4" imgW="1295280" imgH="583920" progId="Equation.3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1200"/>
            <a:ext cx="7429552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Какое число нужно добавить к набору 3, 4, 5 так, чтобы его среднее арифметическое стало равным 5.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	Пусть </a:t>
            </a:r>
            <a:r>
              <a:rPr lang="ru-RU" sz="2400" dirty="0" err="1" smtClean="0"/>
              <a:t>х</a:t>
            </a:r>
            <a:r>
              <a:rPr lang="ru-RU" sz="2400" dirty="0" smtClean="0"/>
              <a:t> – искомое число, тогда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solidFill>
                  <a:srgbClr val="742700"/>
                </a:solidFill>
              </a:rPr>
              <a:t>	Ответ: 8</a:t>
            </a:r>
            <a:endParaRPr lang="ru-RU" sz="2400" dirty="0">
              <a:solidFill>
                <a:srgbClr val="7427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среднее арифметическое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14422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№4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714625" y="3482987"/>
          <a:ext cx="3178175" cy="1589087"/>
        </p:xfrm>
        <a:graphic>
          <a:graphicData uri="http://schemas.openxmlformats.org/presentationml/2006/ole">
            <p:oleObj spid="_x0000_s22530" name="Формула" r:id="rId3" imgW="1282680" imgH="583920" progId="Equation.3">
              <p:embed/>
            </p:oleObj>
          </a:graphicData>
        </a:graphic>
      </p:graphicFrame>
      <p:pic>
        <p:nvPicPr>
          <p:cNvPr id="7" name="Picture 4" descr="C:\Documents and Settings\Администратор\Local Settings\Temporary Internet Files\Content.IE5\67Q9ATCD\MC90023213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572008"/>
            <a:ext cx="1314628" cy="134914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7786742" cy="4144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i="1" dirty="0" smtClean="0"/>
              <a:t>Среднее арифметическое чисел 85, 25, 68 и 78 равно64.  </a:t>
            </a:r>
            <a:r>
              <a:rPr lang="ru-RU" dirty="0" smtClean="0"/>
              <a:t>Найдите:</a:t>
            </a:r>
          </a:p>
          <a:p>
            <a:pPr>
              <a:buNone/>
            </a:pPr>
            <a:r>
              <a:rPr lang="ru-RU" dirty="0" smtClean="0"/>
              <a:t>	а) среднее арифметическое чисел – 85, – 25, – 68 и – 78;</a:t>
            </a:r>
          </a:p>
          <a:p>
            <a:pPr>
              <a:buNone/>
            </a:pPr>
            <a:r>
              <a:rPr lang="ru-RU" dirty="0" smtClean="0"/>
              <a:t>	б) среднее арифметическое чисел  170,50,136 и 156;</a:t>
            </a:r>
          </a:p>
          <a:p>
            <a:pPr>
              <a:buNone/>
            </a:pPr>
            <a:r>
              <a:rPr lang="ru-RU" dirty="0" smtClean="0"/>
              <a:t>	в) среднее арифметическое чисел  80, 20, 63 и 73.</a:t>
            </a:r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i="1" u="sng" dirty="0" smtClean="0"/>
              <a:t>Решение:</a:t>
            </a:r>
          </a:p>
          <a:p>
            <a:pPr>
              <a:buNone/>
            </a:pPr>
            <a:r>
              <a:rPr lang="ru-RU" sz="2400" dirty="0" smtClean="0"/>
              <a:t>     а)</a:t>
            </a:r>
          </a:p>
          <a:p>
            <a:pPr>
              <a:buNone/>
            </a:pPr>
            <a:r>
              <a:rPr lang="ru-RU" sz="2400" dirty="0" smtClean="0"/>
              <a:t>     </a:t>
            </a:r>
          </a:p>
          <a:p>
            <a:pPr>
              <a:buNone/>
            </a:pPr>
            <a:r>
              <a:rPr lang="ru-RU" sz="2400" dirty="0" smtClean="0"/>
              <a:t>     б)  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38200" y="785794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среднее арифметическое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1285860"/>
            <a:ext cx="107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№5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44344" y="4161366"/>
          <a:ext cx="7514251" cy="785818"/>
        </p:xfrm>
        <a:graphic>
          <a:graphicData uri="http://schemas.openxmlformats.org/presentationml/2006/ole">
            <p:oleObj spid="_x0000_s23554" name="Формула" r:id="rId3" imgW="2869920" imgH="3934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10738" y="4937127"/>
          <a:ext cx="7704666" cy="1135079"/>
        </p:xfrm>
        <a:graphic>
          <a:graphicData uri="http://schemas.openxmlformats.org/presentationml/2006/ole">
            <p:oleObj spid="_x0000_s23555" name="Формула" r:id="rId4" imgW="3022560" imgH="583920" progId="Equation.3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tle_italy">
  <a:themeElements>
    <a:clrScheme name="little_ita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ttle_italy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ttle_ita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ttle_ita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ttle_ita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ttle_ita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ttle_ita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ttle_ita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ttle_ita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ver_Urok5</Template>
  <TotalTime>949</TotalTime>
  <Words>778</Words>
  <PresentationFormat>Экран (4:3)</PresentationFormat>
  <Paragraphs>307</Paragraphs>
  <Slides>39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little_italy</vt:lpstr>
      <vt:lpstr>Формула</vt:lpstr>
      <vt:lpstr>Диаграмма</vt:lpstr>
      <vt:lpstr>Элементы статистики 9 класс</vt:lpstr>
      <vt:lpstr>Определение статистики</vt:lpstr>
      <vt:lpstr>содержание</vt:lpstr>
      <vt:lpstr>Характеристики среднего </vt:lpstr>
      <vt:lpstr>ЗАДАЧА  [среднее арифметическое]</vt:lpstr>
      <vt:lpstr>Слайд 6</vt:lpstr>
      <vt:lpstr>Слайд 7</vt:lpstr>
      <vt:lpstr>Слайд 8</vt:lpstr>
      <vt:lpstr>Слайд 9</vt:lpstr>
      <vt:lpstr>Слайд 10</vt:lpstr>
      <vt:lpstr>Понятно, что среднее значение дает далеко неполное представление о поведении изучаемой величины. </vt:lpstr>
      <vt:lpstr>Мода ряда</vt:lpstr>
      <vt:lpstr>Задача [мода ряда]</vt:lpstr>
      <vt:lpstr>Медиана набора</vt:lpstr>
      <vt:lpstr>Слайд 15</vt:lpstr>
      <vt:lpstr>Слайд 16</vt:lpstr>
      <vt:lpstr>Слайд 17</vt:lpstr>
      <vt:lpstr>Слайд 18</vt:lpstr>
      <vt:lpstr>Слайд 19</vt:lpstr>
      <vt:lpstr>Наибольшее и наименьшее значения. Размах набора </vt:lpstr>
      <vt:lpstr>Слайд 21</vt:lpstr>
      <vt:lpstr>Слайд 22</vt:lpstr>
      <vt:lpstr>Слайд 23</vt:lpstr>
      <vt:lpstr>Слайд 24</vt:lpstr>
      <vt:lpstr>Статистические исследования        </vt:lpstr>
      <vt:lpstr>Наглядное представление статистической информации</vt:lpstr>
      <vt:lpstr>Измерив рост 50 старшеклассников в сантиметрах, результаты записали в таблицу: </vt:lpstr>
      <vt:lpstr>Сгруппировав данные по классам 145-149, 150-154,…,180-184,представить частотное распределение учащихся по этим группам с помощью :1) таблицы; </vt:lpstr>
      <vt:lpstr>2) полигона частот;</vt:lpstr>
      <vt:lpstr>3) столбчатой диаграммы (гистограмма)</vt:lpstr>
      <vt:lpstr>Круговая диаграмма</vt:lpstr>
      <vt:lpstr>Диаграмма рассеивания (точечная диаграмма)</vt:lpstr>
      <vt:lpstr>Какая диаграмма лучше?</vt:lpstr>
      <vt:lpstr>Задача демонстрационного  варианта ГИА 2012г.</vt:lpstr>
      <vt:lpstr>Задача демонстрационного  варианта ГИА 2012г.</vt:lpstr>
      <vt:lpstr>Задача демонстрационного  варианта ГИА 2011г.</vt:lpstr>
      <vt:lpstr>Словарь</vt:lpstr>
      <vt:lpstr>Литература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117</cp:revision>
  <dcterms:modified xsi:type="dcterms:W3CDTF">2010-11-25T12:44:19Z</dcterms:modified>
</cp:coreProperties>
</file>