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309" r:id="rId3"/>
    <p:sldId id="268" r:id="rId4"/>
    <p:sldId id="308" r:id="rId5"/>
    <p:sldId id="298" r:id="rId6"/>
    <p:sldId id="312" r:id="rId7"/>
    <p:sldId id="313" r:id="rId8"/>
    <p:sldId id="310" r:id="rId9"/>
    <p:sldId id="31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96649" autoAdjust="0"/>
  </p:normalViewPr>
  <p:slideViewPr>
    <p:cSldViewPr>
      <p:cViewPr>
        <p:scale>
          <a:sx n="64" d="100"/>
          <a:sy n="64" d="100"/>
        </p:scale>
        <p:origin x="-213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0B1DB-FCF5-4C36-9309-94E1466F655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EA869A-A196-4EB2-B7D2-0EA812D0F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77263-BA74-44A6-98F6-74BBCC2DA2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CD13-FE22-44F6-8584-77E63E64531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E212-6C14-4C2D-9CDA-E3612D75D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35AB-EFD9-4325-A460-5F42EBBF9FF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C7CF-A628-40CF-BDD3-EDB5F4E7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4823-E281-449E-A522-5806ABC3F93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02E-A7A3-4B7E-BCB0-9C00E695D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857-E66F-4FD5-9264-E4876604DB7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AF47-FCCE-4D87-BE9B-DE5F699BE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DEA0-86D3-4D45-9CE8-1DA1222195A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9EA-0C30-49A3-8069-131149E42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1C5E-A228-48FB-BB41-C3038E2EED2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3C39-EC41-4090-B5B7-6F7EFBD4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AA83-CB06-4396-8893-01C7DF5D6BF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247F-332A-4995-BB69-3A2B4F2E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E400-0BFA-412B-BD94-971C09E9008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6552-BE8B-4720-8BC9-5BF87401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DBB1-3766-448B-81E2-CA249147987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3CFF-48D8-4BC6-9C97-F455B5D9A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509B-1ABA-4B43-819A-2AEBC10D9DA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F9B9-8D1A-427F-B051-DB0905203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5D4F-C5FE-45B3-A446-18DA5302538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6F4E-6BE1-400A-951D-1897D017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D35A9-5481-4735-83E8-DD0A7B17B09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F9362-FB71-4843-AC0D-9993D564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8;&#1077;&#1083;&#1072;&#1082;&#1089;%20&#1091;&#1088;&#1086;&#108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user\Desktop\Дополнен к визит\бык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29625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642938"/>
            <a:ext cx="5143500" cy="5857875"/>
          </a:xfrm>
        </p:spPr>
        <p:txBody>
          <a:bodyPr/>
          <a:lstStyle/>
          <a:p>
            <a:pPr algn="just" eaLnBrk="1" hangingPunct="1"/>
            <a:r>
              <a:rPr lang="ru-RU" sz="3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Когда в возрасте восьми месяцев его поставили на откорм, то суточный привес составлял 800 г.</a:t>
            </a:r>
            <a:br>
              <a:rPr lang="ru-RU" sz="3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ои документы\Мои рисунки\Скан\Скан 089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836613"/>
            <a:ext cx="32242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87788" y="620713"/>
            <a:ext cx="1395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Архимед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00125" y="1747838"/>
            <a:ext cx="7192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 Гаусс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6475"/>
            <a:ext cx="22923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125538"/>
            <a:ext cx="24193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205038"/>
            <a:ext cx="24193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286500" y="163671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Л.Ф.Магницкий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357188"/>
          <a:ext cx="8358188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4416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Арифметическая прогрессия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Геометрическая</a:t>
                      </a:r>
                      <a:r>
                        <a:rPr lang="ru-RU" baseline="0" dirty="0" smtClean="0"/>
                        <a:t> прогрессия</a:t>
                      </a:r>
                      <a:endParaRPr lang="ru-RU" dirty="0"/>
                    </a:p>
                  </a:txBody>
                  <a:tcPr/>
                </a:tc>
              </a:tr>
              <a:tr h="762258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Определение</a:t>
                      </a:r>
                    </a:p>
                    <a:p>
                      <a:pPr algn="ctr"/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2258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Формула </a:t>
                      </a:r>
                      <a:r>
                        <a:rPr lang="en-US" b="1" i="1" dirty="0" smtClean="0"/>
                        <a:t>n</a:t>
                      </a:r>
                      <a:r>
                        <a:rPr lang="ru-RU" b="1" i="1" dirty="0" smtClean="0"/>
                        <a:t>-ого члена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2258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Характеристические</a:t>
                      </a:r>
                    </a:p>
                    <a:p>
                      <a:pPr algn="ctr"/>
                      <a:r>
                        <a:rPr lang="ru-RU" b="1" i="1" dirty="0" smtClean="0"/>
                        <a:t>свойства</a:t>
                      </a:r>
                    </a:p>
                    <a:p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8940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endParaRPr lang="ru-RU" b="1" i="1" dirty="0" smtClean="0"/>
                    </a:p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Сумма первых</a:t>
                      </a:r>
                    </a:p>
                    <a:p>
                      <a:pPr algn="ctr"/>
                      <a:r>
                        <a:rPr lang="ru-RU" b="1" i="1" dirty="0" smtClean="0"/>
                        <a:t> </a:t>
                      </a:r>
                      <a:r>
                        <a:rPr lang="en-US" b="1" i="1" dirty="0" smtClean="0"/>
                        <a:t>n</a:t>
                      </a:r>
                      <a:r>
                        <a:rPr lang="ru-RU" b="1" i="1" dirty="0" smtClean="0"/>
                        <a:t> - членов </a:t>
                      </a:r>
                    </a:p>
                    <a:p>
                      <a:pPr algn="ctr"/>
                      <a:r>
                        <a:rPr lang="ru-RU" b="1" i="1" dirty="0" err="1" smtClean="0"/>
                        <a:t>прогресии</a:t>
                      </a:r>
                      <a:endParaRPr lang="ru-RU" b="1" i="1" dirty="0" smtClean="0"/>
                    </a:p>
                    <a:p>
                      <a:pPr algn="ctr"/>
                      <a:endParaRPr lang="ru-RU" b="1" i="1" dirty="0" smtClean="0"/>
                    </a:p>
                    <a:p>
                      <a:pPr algn="ctr"/>
                      <a:endParaRPr lang="ru-RU" b="1" i="1" dirty="0" smtClean="0"/>
                    </a:p>
                    <a:p>
                      <a:pPr algn="ctr"/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0438" y="1214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+d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114300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q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13" y="2857500"/>
          <a:ext cx="2286000" cy="863600"/>
        </p:xfrm>
        <a:graphic>
          <a:graphicData uri="http://schemas.openxmlformats.org/drawingml/2006/table">
            <a:tbl>
              <a:tblPr/>
              <a:tblGrid>
                <a:gridCol w="1214446"/>
                <a:gridCol w="1071570"/>
              </a:tblGrid>
              <a:tr h="4070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n-1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a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n+1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2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7563" y="214312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-1) ·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38" y="2143125"/>
            <a:ext cx="1500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q</a:t>
            </a:r>
            <a:r>
              <a:rPr lang="ru-RU" b="1" baseline="300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5" name="TextBox 12"/>
          <p:cNvSpPr txBox="1">
            <a:spLocks noChangeArrowheads="1"/>
          </p:cNvSpPr>
          <p:nvPr/>
        </p:nvSpPr>
        <p:spPr bwMode="auto">
          <a:xfrm>
            <a:off x="5929313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215063" y="3071813"/>
            <a:ext cx="2071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∙ b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</a:rPr>
              <a:t>n+1</a:t>
            </a:r>
            <a:endParaRPr lang="en-US" b="1"/>
          </a:p>
        </p:txBody>
      </p:sp>
      <p:sp>
        <p:nvSpPr>
          <p:cNvPr id="17447" name="TextBox 23"/>
          <p:cNvSpPr txBox="1">
            <a:spLocks noChangeArrowheads="1"/>
          </p:cNvSpPr>
          <p:nvPr/>
        </p:nvSpPr>
        <p:spPr bwMode="auto">
          <a:xfrm>
            <a:off x="3286125" y="471487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500438" y="4071938"/>
          <a:ext cx="2036762" cy="863600"/>
        </p:xfrm>
        <a:graphic>
          <a:graphicData uri="http://schemas.openxmlformats.org/drawingml/2006/table">
            <a:tbl>
              <a:tblPr/>
              <a:tblGrid>
                <a:gridCol w="571500"/>
                <a:gridCol w="857250"/>
                <a:gridCol w="60801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a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54" name="TextBox 25"/>
          <p:cNvSpPr txBox="1">
            <a:spLocks noChangeArrowheads="1"/>
          </p:cNvSpPr>
          <p:nvPr/>
        </p:nvSpPr>
        <p:spPr bwMode="auto">
          <a:xfrm>
            <a:off x="3500438" y="5643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57563" y="5214938"/>
          <a:ext cx="2936875" cy="863600"/>
        </p:xfrm>
        <a:graphic>
          <a:graphicData uri="http://schemas.openxmlformats.org/drawingml/2006/table">
            <a:tbl>
              <a:tblPr/>
              <a:tblGrid>
                <a:gridCol w="571500"/>
                <a:gridCol w="1285875"/>
                <a:gridCol w="10795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+(n-1)∙d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62" name="TextBox 17"/>
          <p:cNvSpPr txBox="1">
            <a:spLocks noChangeArrowheads="1"/>
          </p:cNvSpPr>
          <p:nvPr/>
        </p:nvSpPr>
        <p:spPr bwMode="auto">
          <a:xfrm>
            <a:off x="6572250" y="442912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215063" y="3786188"/>
          <a:ext cx="1643062" cy="757237"/>
        </p:xfrm>
        <a:graphic>
          <a:graphicData uri="http://schemas.openxmlformats.org/drawingml/2006/table">
            <a:tbl>
              <a:tblPr/>
              <a:tblGrid>
                <a:gridCol w="571500"/>
                <a:gridCol w="10715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(q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q - 1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8" name="TextBox 19"/>
          <p:cNvSpPr txBox="1">
            <a:spLocks noChangeArrowheads="1"/>
          </p:cNvSpPr>
          <p:nvPr/>
        </p:nvSpPr>
        <p:spPr bwMode="auto">
          <a:xfrm>
            <a:off x="6643688" y="55006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69" name="TextBox 27"/>
          <p:cNvSpPr txBox="1">
            <a:spLocks noChangeArrowheads="1"/>
          </p:cNvSpPr>
          <p:nvPr/>
        </p:nvSpPr>
        <p:spPr bwMode="auto">
          <a:xfrm>
            <a:off x="6072188" y="5072063"/>
            <a:ext cx="111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143625" y="4643438"/>
          <a:ext cx="3000375" cy="757237"/>
        </p:xfrm>
        <a:graphic>
          <a:graphicData uri="http://schemas.openxmlformats.org/drawingml/2006/table">
            <a:tbl>
              <a:tblPr/>
              <a:tblGrid>
                <a:gridCol w="514350"/>
                <a:gridCol w="1101725"/>
                <a:gridCol w="13843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q – 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q - 1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6858000" y="3143250"/>
            <a:ext cx="857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7" name="TextBox 26"/>
          <p:cNvSpPr txBox="1">
            <a:spLocks noChangeArrowheads="1"/>
          </p:cNvSpPr>
          <p:nvPr/>
        </p:nvSpPr>
        <p:spPr bwMode="auto">
          <a:xfrm>
            <a:off x="6500813" y="56435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143625" y="5500688"/>
          <a:ext cx="2017713" cy="757237"/>
        </p:xfrm>
        <a:graphic>
          <a:graphicData uri="http://schemas.openxmlformats.org/drawingml/2006/table">
            <a:tbl>
              <a:tblPr/>
              <a:tblGrid>
                <a:gridCol w="603250"/>
                <a:gridCol w="604838"/>
                <a:gridCol w="809625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 ≠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q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44600" y="981075"/>
            <a:ext cx="6681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11188" y="1747838"/>
            <a:ext cx="630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857250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Действительно ли прогрессии играют большую роль в повседневной жизни    человека?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24175"/>
            <a:ext cx="27257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елакс ур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145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11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Text Box 5"/>
          <p:cNvSpPr txBox="1">
            <a:spLocks noChangeArrowheads="1"/>
          </p:cNvSpPr>
          <p:nvPr/>
        </p:nvSpPr>
        <p:spPr bwMode="auto">
          <a:xfrm>
            <a:off x="1244600" y="981075"/>
            <a:ext cx="6681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13" name="Text Box 6"/>
          <p:cNvSpPr txBox="1">
            <a:spLocks noChangeArrowheads="1"/>
          </p:cNvSpPr>
          <p:nvPr/>
        </p:nvSpPr>
        <p:spPr bwMode="auto">
          <a:xfrm>
            <a:off x="611188" y="1747838"/>
            <a:ext cx="630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857250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28813" y="500063"/>
            <a:ext cx="5643562" cy="242887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Прямоугольник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00063"/>
            <a:ext cx="1357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688" y="317500"/>
            <a:ext cx="18716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2627313" y="1268413"/>
          <a:ext cx="4500562" cy="1038225"/>
        </p:xfrm>
        <a:graphic>
          <a:graphicData uri="http://schemas.openxmlformats.org/presentationml/2006/ole">
            <p:oleObj spid="_x0000_s51202" name="Формула" r:id="rId6" imgW="1942920" imgH="431640" progId="Equation.3">
              <p:embed/>
            </p:oleObj>
          </a:graphicData>
        </a:graphic>
      </p:graphicFrame>
      <p:pic>
        <p:nvPicPr>
          <p:cNvPr id="15" name="Прямоугольник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214312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5286375" y="2143125"/>
          <a:ext cx="534988" cy="773113"/>
        </p:xfrm>
        <a:graphic>
          <a:graphicData uri="http://schemas.openxmlformats.org/presentationml/2006/ole">
            <p:oleObj spid="_x0000_s51203" name="Формула" r:id="rId8" imgW="177480" imgH="228600" progId="Equation.3">
              <p:embed/>
            </p:oleObj>
          </a:graphicData>
        </a:graphic>
      </p:graphicFrame>
      <p:sp>
        <p:nvSpPr>
          <p:cNvPr id="23" name="Шестиугольник 22"/>
          <p:cNvSpPr/>
          <p:nvPr/>
        </p:nvSpPr>
        <p:spPr>
          <a:xfrm>
            <a:off x="5286375" y="3357563"/>
            <a:ext cx="3000375" cy="2571750"/>
          </a:xfrm>
          <a:prstGeom prst="hex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1214438" y="3286125"/>
            <a:ext cx="3143250" cy="264318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575" y="2643188"/>
            <a:ext cx="153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928813" y="3714750"/>
          <a:ext cx="1717675" cy="1125538"/>
        </p:xfrm>
        <a:graphic>
          <a:graphicData uri="http://schemas.openxmlformats.org/presentationml/2006/ole">
            <p:oleObj spid="_x0000_s51204" name="Формула" r:id="rId10" imgW="698400" imgH="457200" progId="Equation.3">
              <p:embed/>
            </p:oleObj>
          </a:graphicData>
        </a:graphic>
      </p:graphicFrame>
      <p:pic>
        <p:nvPicPr>
          <p:cNvPr id="26" name="Прямоугольник 9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75" y="2992438"/>
            <a:ext cx="236537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357563" y="5072063"/>
          <a:ext cx="388937" cy="500062"/>
        </p:xfrm>
        <a:graphic>
          <a:graphicData uri="http://schemas.openxmlformats.org/presentationml/2006/ole">
            <p:oleObj spid="_x0000_s51205" name="Формула" r:id="rId12" imgW="126720" imgH="139680" progId="Equation.3">
              <p:embed/>
            </p:oleObj>
          </a:graphicData>
        </a:graphic>
      </p:graphicFrame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40563" y="2535238"/>
            <a:ext cx="18716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15063" y="3929063"/>
          <a:ext cx="1179512" cy="1000125"/>
        </p:xfrm>
        <a:graphic>
          <a:graphicData uri="http://schemas.openxmlformats.org/presentationml/2006/ole">
            <p:oleObj spid="_x0000_s51206" name="Формула" r:id="rId14" imgW="393480" imgH="406080" progId="Equation.3">
              <p:embed/>
            </p:oleObj>
          </a:graphicData>
        </a:graphic>
      </p:graphicFrame>
      <p:pic>
        <p:nvPicPr>
          <p:cNvPr id="29" name="Прямоугольник 27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75" y="3224213"/>
            <a:ext cx="17859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Прямоугольник 28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57875" y="5072063"/>
            <a:ext cx="1428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215188" y="5143500"/>
          <a:ext cx="450850" cy="623888"/>
        </p:xfrm>
        <a:graphic>
          <a:graphicData uri="http://schemas.openxmlformats.org/presentationml/2006/ole">
            <p:oleObj spid="_x0000_s51208" name="Формула" r:id="rId17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4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38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Text Box 5"/>
          <p:cNvSpPr txBox="1">
            <a:spLocks noChangeArrowheads="1"/>
          </p:cNvSpPr>
          <p:nvPr/>
        </p:nvSpPr>
        <p:spPr bwMode="auto">
          <a:xfrm>
            <a:off x="1244600" y="981075"/>
            <a:ext cx="6681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240" name="Text Box 6"/>
          <p:cNvSpPr txBox="1">
            <a:spLocks noChangeArrowheads="1"/>
          </p:cNvSpPr>
          <p:nvPr/>
        </p:nvSpPr>
        <p:spPr bwMode="auto">
          <a:xfrm>
            <a:off x="611188" y="1747838"/>
            <a:ext cx="630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857250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57375" y="357188"/>
            <a:ext cx="6215063" cy="257175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63" y="749300"/>
            <a:ext cx="18716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Шестиугольник 22"/>
          <p:cNvSpPr/>
          <p:nvPr/>
        </p:nvSpPr>
        <p:spPr>
          <a:xfrm>
            <a:off x="4929188" y="3000375"/>
            <a:ext cx="3786187" cy="3429000"/>
          </a:xfrm>
          <a:prstGeom prst="hexag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428625" y="2928938"/>
            <a:ext cx="4357688" cy="357187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Прямоугольник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75"/>
            <a:ext cx="153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3588" y="2036763"/>
            <a:ext cx="18716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Прямоугольник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928938"/>
            <a:ext cx="25003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500438" y="500063"/>
          <a:ext cx="3429000" cy="2271712"/>
        </p:xfrm>
        <a:graphic>
          <a:graphicData uri="http://schemas.openxmlformats.org/presentationml/2006/ole">
            <p:oleObj spid="_x0000_s52232" name="Формула" r:id="rId8" imgW="2831760" imgH="185400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5651500" y="3500438"/>
          <a:ext cx="2571750" cy="2428875"/>
        </p:xfrm>
        <a:graphic>
          <a:graphicData uri="http://schemas.openxmlformats.org/presentationml/2006/ole">
            <p:oleObj spid="_x0000_s52233" name="Формула" r:id="rId9" imgW="1193760" imgH="91440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86000" y="4357688"/>
          <a:ext cx="1568450" cy="2038350"/>
        </p:xfrm>
        <a:graphic>
          <a:graphicData uri="http://schemas.openxmlformats.org/presentationml/2006/ole">
            <p:oleObj spid="_x0000_s52234" name="Формула" r:id="rId10" imgW="1028520" imgH="133344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187450" y="2924175"/>
          <a:ext cx="1762125" cy="2139950"/>
        </p:xfrm>
        <a:graphic>
          <a:graphicData uri="http://schemas.openxmlformats.org/presentationml/2006/ole">
            <p:oleObj spid="_x0000_s52235" name="Формула" r:id="rId11" imgW="1155600" imgH="1726920" progId="Equation.3">
              <p:embed/>
            </p:oleObj>
          </a:graphicData>
        </a:graphic>
      </p:graphicFrame>
      <p:pic>
        <p:nvPicPr>
          <p:cNvPr id="31" name="Прямоугольник 19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571500"/>
            <a:ext cx="2573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57188" y="714375"/>
            <a:ext cx="4857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«Что быстрее всего? –   </a:t>
            </a:r>
          </a:p>
          <a:p>
            <a:pPr eaLnBrk="0" hangingPunct="0">
              <a:lnSpc>
                <a:spcPct val="150000"/>
              </a:lnSpc>
            </a:pPr>
            <a:endParaRPr lang="ru-RU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мудрее всего? – </a:t>
            </a:r>
          </a:p>
          <a:p>
            <a:pPr eaLnBrk="0" hangingPunct="0">
              <a:lnSpc>
                <a:spcPct val="150000"/>
              </a:lnSpc>
            </a:pPr>
            <a:endParaRPr lang="ru-RU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приятнее всего? –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2125" y="9286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14875" y="25717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4143375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Достичь желаемого».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0700" b="1" dirty="0" smtClean="0">
                <a:solidFill>
                  <a:srgbClr val="FFFF00"/>
                </a:solidFill>
                <a:latin typeface="Monotype Corsiva" pitchFamily="66" charset="0"/>
              </a:rPr>
              <a:t>Благодарю</a:t>
            </a:r>
            <a:br>
              <a:rPr lang="ru-RU" sz="10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0700" b="1" dirty="0" smtClean="0">
                <a:solidFill>
                  <a:srgbClr val="FFFF00"/>
                </a:solidFill>
                <a:latin typeface="Monotype Corsiva" pitchFamily="66" charset="0"/>
              </a:rPr>
              <a:t>за урок ! </a:t>
            </a:r>
            <a:r>
              <a:rPr lang="ru-RU" sz="10700" b="1" dirty="0" smtClean="0">
                <a:solidFill>
                  <a:srgbClr val="FF9900"/>
                </a:solidFill>
                <a:latin typeface="Monotype Corsiva" pitchFamily="66" charset="0"/>
              </a:rPr>
              <a:t/>
            </a:r>
            <a:br>
              <a:rPr lang="ru-RU" sz="10700" b="1" dirty="0" smtClean="0">
                <a:solidFill>
                  <a:srgbClr val="FF9900"/>
                </a:solidFill>
                <a:latin typeface="Monotype Corsiva" pitchFamily="66" charset="0"/>
              </a:rPr>
            </a:br>
            <a:endParaRPr lang="ru-RU" sz="10700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110</Words>
  <Application>Microsoft Office PowerPoint</Application>
  <PresentationFormat>Экран (4:3)</PresentationFormat>
  <Paragraphs>85</Paragraphs>
  <Slides>9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Monotype Corsiva</vt:lpstr>
      <vt:lpstr>Тема Office</vt:lpstr>
      <vt:lpstr>Формула</vt:lpstr>
      <vt:lpstr>Слайд 1</vt:lpstr>
      <vt:lpstr> Когда в возрасте восьми месяцев его поставили на откорм, то суточный привес составлял 800 г.   </vt:lpstr>
      <vt:lpstr>Слайд 3</vt:lpstr>
      <vt:lpstr>Слайд 4</vt:lpstr>
      <vt:lpstr>Слайд 5</vt:lpstr>
      <vt:lpstr>Слайд 6</vt:lpstr>
      <vt:lpstr>Слайд 7</vt:lpstr>
      <vt:lpstr>Слайд 8</vt:lpstr>
      <vt:lpstr>  Благодарю за урок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85</cp:revision>
  <dcterms:modified xsi:type="dcterms:W3CDTF">2014-04-11T10:27:40Z</dcterms:modified>
</cp:coreProperties>
</file>