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D7011F-60EA-4AB0-BD41-E50DA1912EBE}" type="doc">
      <dgm:prSet loTypeId="urn:microsoft.com/office/officeart/2005/8/layout/process4" loCatId="list" qsTypeId="urn:microsoft.com/office/officeart/2005/8/quickstyle/simple1#8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EF746F8-A2FC-4863-8A74-AE5DDA0CD3A2}">
      <dgm:prSet phldrT="[Текст]" custT="1"/>
      <dgm:spPr/>
      <dgm:t>
        <a:bodyPr/>
        <a:lstStyle/>
        <a:p>
          <a:r>
            <a:rPr lang="ru-RU" sz="3600" dirty="0" smtClean="0"/>
            <a:t>Периферический отдел</a:t>
          </a:r>
          <a:endParaRPr lang="ru-RU" sz="3600" dirty="0"/>
        </a:p>
      </dgm:t>
    </dgm:pt>
    <dgm:pt modelId="{9E5C039D-05AF-45A2-93A2-D7C0DCE97424}" type="parTrans" cxnId="{E2F681B2-1843-4DAC-9060-5FB5FC17D25C}">
      <dgm:prSet/>
      <dgm:spPr/>
      <dgm:t>
        <a:bodyPr/>
        <a:lstStyle/>
        <a:p>
          <a:endParaRPr lang="ru-RU"/>
        </a:p>
      </dgm:t>
    </dgm:pt>
    <dgm:pt modelId="{A8F511EA-CFF0-40B7-A816-B594C662D688}" type="sibTrans" cxnId="{E2F681B2-1843-4DAC-9060-5FB5FC17D25C}">
      <dgm:prSet/>
      <dgm:spPr/>
      <dgm:t>
        <a:bodyPr/>
        <a:lstStyle/>
        <a:p>
          <a:endParaRPr lang="ru-RU"/>
        </a:p>
      </dgm:t>
    </dgm:pt>
    <dgm:pt modelId="{154C62D9-7B2B-409F-B75B-8E3C83FA68F7}">
      <dgm:prSet phldrT="[Текст]"/>
      <dgm:spPr/>
      <dgm:t>
        <a:bodyPr/>
        <a:lstStyle/>
        <a:p>
          <a:r>
            <a:rPr lang="ru-RU" dirty="0" smtClean="0"/>
            <a:t>Рецепторы</a:t>
          </a:r>
          <a:endParaRPr lang="ru-RU" dirty="0"/>
        </a:p>
      </dgm:t>
    </dgm:pt>
    <dgm:pt modelId="{CFBB9FDC-C6BD-48A2-B4A5-3261B2D885EF}" type="parTrans" cxnId="{CDCEBBA0-F290-44CF-B332-786E37A5291E}">
      <dgm:prSet/>
      <dgm:spPr/>
      <dgm:t>
        <a:bodyPr/>
        <a:lstStyle/>
        <a:p>
          <a:endParaRPr lang="ru-RU"/>
        </a:p>
      </dgm:t>
    </dgm:pt>
    <dgm:pt modelId="{DB42C131-3593-45D5-9916-E5512D2DB80C}" type="sibTrans" cxnId="{CDCEBBA0-F290-44CF-B332-786E37A5291E}">
      <dgm:prSet/>
      <dgm:spPr/>
      <dgm:t>
        <a:bodyPr/>
        <a:lstStyle/>
        <a:p>
          <a:endParaRPr lang="ru-RU"/>
        </a:p>
      </dgm:t>
    </dgm:pt>
    <dgm:pt modelId="{A99AA93F-9003-47F8-8854-2182413A4EC5}">
      <dgm:prSet phldrT="[Текст]"/>
      <dgm:spPr/>
      <dgm:t>
        <a:bodyPr/>
        <a:lstStyle/>
        <a:p>
          <a:pPr algn="l"/>
          <a:r>
            <a:rPr lang="ru-RU" dirty="0" smtClean="0"/>
            <a:t>Воспринимает раздражение</a:t>
          </a:r>
          <a:endParaRPr lang="ru-RU" dirty="0"/>
        </a:p>
      </dgm:t>
    </dgm:pt>
    <dgm:pt modelId="{59D86622-ADD6-45AE-A4EB-E28BF4E1E086}" type="parTrans" cxnId="{82662674-7DBF-4AF6-A597-181EA90E5E86}">
      <dgm:prSet/>
      <dgm:spPr/>
      <dgm:t>
        <a:bodyPr/>
        <a:lstStyle/>
        <a:p>
          <a:endParaRPr lang="ru-RU"/>
        </a:p>
      </dgm:t>
    </dgm:pt>
    <dgm:pt modelId="{D9B0B5AE-E6DE-4564-B9F1-8105676626A4}" type="sibTrans" cxnId="{82662674-7DBF-4AF6-A597-181EA90E5E86}">
      <dgm:prSet/>
      <dgm:spPr/>
      <dgm:t>
        <a:bodyPr/>
        <a:lstStyle/>
        <a:p>
          <a:endParaRPr lang="ru-RU"/>
        </a:p>
      </dgm:t>
    </dgm:pt>
    <dgm:pt modelId="{F76BFD6B-BDB5-47DF-BC11-0C8647D12737}">
      <dgm:prSet phldrT="[Текст]" custT="1"/>
      <dgm:spPr/>
      <dgm:t>
        <a:bodyPr/>
        <a:lstStyle/>
        <a:p>
          <a:r>
            <a:rPr lang="ru-RU" sz="3600" dirty="0" smtClean="0"/>
            <a:t>Проводниковый отдел</a:t>
          </a:r>
          <a:endParaRPr lang="ru-RU" sz="3600" dirty="0"/>
        </a:p>
      </dgm:t>
    </dgm:pt>
    <dgm:pt modelId="{AE8C830E-9CF3-49E7-9ACE-7A3C6F087B44}" type="parTrans" cxnId="{9A06152A-907C-4389-911D-33C8D9CCD9B9}">
      <dgm:prSet/>
      <dgm:spPr/>
      <dgm:t>
        <a:bodyPr/>
        <a:lstStyle/>
        <a:p>
          <a:endParaRPr lang="ru-RU"/>
        </a:p>
      </dgm:t>
    </dgm:pt>
    <dgm:pt modelId="{58D5A626-E3AE-4AFC-A7F2-DEE579960A1A}" type="sibTrans" cxnId="{9A06152A-907C-4389-911D-33C8D9CCD9B9}">
      <dgm:prSet/>
      <dgm:spPr/>
      <dgm:t>
        <a:bodyPr/>
        <a:lstStyle/>
        <a:p>
          <a:endParaRPr lang="ru-RU"/>
        </a:p>
      </dgm:t>
    </dgm:pt>
    <dgm:pt modelId="{AFDE8ABA-2DF7-46A0-AEA2-C93AAA592832}">
      <dgm:prSet phldrT="[Текст]"/>
      <dgm:spPr/>
      <dgm:t>
        <a:bodyPr/>
        <a:lstStyle/>
        <a:p>
          <a:r>
            <a:rPr lang="ru-RU" dirty="0" smtClean="0"/>
            <a:t>Нервные пути</a:t>
          </a:r>
          <a:endParaRPr lang="ru-RU" dirty="0"/>
        </a:p>
      </dgm:t>
    </dgm:pt>
    <dgm:pt modelId="{5A56DAA2-F566-4297-A3E7-7868303C84BC}" type="parTrans" cxnId="{F582E0BE-7613-43FD-91E2-1413960AAAD5}">
      <dgm:prSet/>
      <dgm:spPr/>
      <dgm:t>
        <a:bodyPr/>
        <a:lstStyle/>
        <a:p>
          <a:endParaRPr lang="ru-RU"/>
        </a:p>
      </dgm:t>
    </dgm:pt>
    <dgm:pt modelId="{0E08ED56-E6F4-4689-A9C4-5007AB9ACF10}" type="sibTrans" cxnId="{F582E0BE-7613-43FD-91E2-1413960AAAD5}">
      <dgm:prSet/>
      <dgm:spPr/>
      <dgm:t>
        <a:bodyPr/>
        <a:lstStyle/>
        <a:p>
          <a:endParaRPr lang="ru-RU"/>
        </a:p>
      </dgm:t>
    </dgm:pt>
    <dgm:pt modelId="{F4F86A39-D37A-4479-AE4F-571E5D7F1232}">
      <dgm:prSet phldrT="[Текст]"/>
      <dgm:spPr/>
      <dgm:t>
        <a:bodyPr/>
        <a:lstStyle/>
        <a:p>
          <a:pPr algn="l"/>
          <a:r>
            <a:rPr lang="ru-RU" dirty="0" smtClean="0"/>
            <a:t>Передает раздражение в ЦНС</a:t>
          </a:r>
          <a:endParaRPr lang="ru-RU" dirty="0"/>
        </a:p>
      </dgm:t>
    </dgm:pt>
    <dgm:pt modelId="{64D34D27-B333-49E2-9296-665AC18D4880}" type="parTrans" cxnId="{0FC1F957-2DB5-40EA-B930-4FF3A718535E}">
      <dgm:prSet/>
      <dgm:spPr/>
      <dgm:t>
        <a:bodyPr/>
        <a:lstStyle/>
        <a:p>
          <a:endParaRPr lang="ru-RU"/>
        </a:p>
      </dgm:t>
    </dgm:pt>
    <dgm:pt modelId="{56C28D76-6411-4681-9337-5B7A61EAE714}" type="sibTrans" cxnId="{0FC1F957-2DB5-40EA-B930-4FF3A718535E}">
      <dgm:prSet/>
      <dgm:spPr/>
      <dgm:t>
        <a:bodyPr/>
        <a:lstStyle/>
        <a:p>
          <a:endParaRPr lang="ru-RU"/>
        </a:p>
      </dgm:t>
    </dgm:pt>
    <dgm:pt modelId="{58FE2854-24F7-445F-A38B-B6DCDF761853}">
      <dgm:prSet phldrT="[Текст]" custT="1"/>
      <dgm:spPr/>
      <dgm:t>
        <a:bodyPr/>
        <a:lstStyle/>
        <a:p>
          <a:r>
            <a:rPr lang="ru-RU" sz="3600" dirty="0" smtClean="0"/>
            <a:t>Центральный отдел</a:t>
          </a:r>
          <a:endParaRPr lang="ru-RU" sz="3600" dirty="0"/>
        </a:p>
      </dgm:t>
    </dgm:pt>
    <dgm:pt modelId="{5ABC438C-B7B2-4DA5-A6DF-17FEB04AB1FC}" type="parTrans" cxnId="{B388427D-04C7-4FD5-82F3-9DA1040F772F}">
      <dgm:prSet/>
      <dgm:spPr/>
      <dgm:t>
        <a:bodyPr/>
        <a:lstStyle/>
        <a:p>
          <a:endParaRPr lang="ru-RU"/>
        </a:p>
      </dgm:t>
    </dgm:pt>
    <dgm:pt modelId="{1AA4716D-EA56-40E8-9162-55B27B4D8F20}" type="sibTrans" cxnId="{B388427D-04C7-4FD5-82F3-9DA1040F772F}">
      <dgm:prSet/>
      <dgm:spPr/>
      <dgm:t>
        <a:bodyPr/>
        <a:lstStyle/>
        <a:p>
          <a:endParaRPr lang="ru-RU"/>
        </a:p>
      </dgm:t>
    </dgm:pt>
    <dgm:pt modelId="{7F3EB6C9-CC97-4E7C-95D2-6847CEECDC77}">
      <dgm:prSet phldrT="[Текст]"/>
      <dgm:spPr/>
      <dgm:t>
        <a:bodyPr/>
        <a:lstStyle/>
        <a:p>
          <a:r>
            <a:rPr lang="ru-RU" dirty="0" smtClean="0"/>
            <a:t>Зона коры больших полушарий ГМ</a:t>
          </a:r>
          <a:endParaRPr lang="ru-RU" dirty="0"/>
        </a:p>
      </dgm:t>
    </dgm:pt>
    <dgm:pt modelId="{8B91DD3E-F962-4FA4-8F33-532B78E2CCF3}" type="parTrans" cxnId="{AF75A033-49D5-4BE3-AA59-61386AA8853B}">
      <dgm:prSet/>
      <dgm:spPr/>
      <dgm:t>
        <a:bodyPr/>
        <a:lstStyle/>
        <a:p>
          <a:endParaRPr lang="ru-RU"/>
        </a:p>
      </dgm:t>
    </dgm:pt>
    <dgm:pt modelId="{CCF909A3-5B48-48E8-9E96-5DD13CB335F9}" type="sibTrans" cxnId="{AF75A033-49D5-4BE3-AA59-61386AA8853B}">
      <dgm:prSet/>
      <dgm:spPr/>
      <dgm:t>
        <a:bodyPr/>
        <a:lstStyle/>
        <a:p>
          <a:endParaRPr lang="ru-RU"/>
        </a:p>
      </dgm:t>
    </dgm:pt>
    <dgm:pt modelId="{C5F51D34-F3D5-44F9-A013-5532D80C44DC}">
      <dgm:prSet phldrT="[Текст]"/>
      <dgm:spPr/>
      <dgm:t>
        <a:bodyPr/>
        <a:lstStyle/>
        <a:p>
          <a:pPr algn="l"/>
          <a:r>
            <a:rPr lang="ru-RU" dirty="0" smtClean="0"/>
            <a:t>Анализ поступившего возбуждения и формирование специфических ощущений</a:t>
          </a:r>
          <a:endParaRPr lang="ru-RU" dirty="0"/>
        </a:p>
      </dgm:t>
    </dgm:pt>
    <dgm:pt modelId="{D2061067-3BE5-4B1E-9C44-8F33105833F9}" type="parTrans" cxnId="{D5619BD5-FB93-492E-A197-70CA67A957AB}">
      <dgm:prSet/>
      <dgm:spPr/>
      <dgm:t>
        <a:bodyPr/>
        <a:lstStyle/>
        <a:p>
          <a:endParaRPr lang="ru-RU"/>
        </a:p>
      </dgm:t>
    </dgm:pt>
    <dgm:pt modelId="{08293F2A-5E65-4DB5-81BD-990F30453541}" type="sibTrans" cxnId="{D5619BD5-FB93-492E-A197-70CA67A957AB}">
      <dgm:prSet/>
      <dgm:spPr/>
      <dgm:t>
        <a:bodyPr/>
        <a:lstStyle/>
        <a:p>
          <a:endParaRPr lang="ru-RU"/>
        </a:p>
      </dgm:t>
    </dgm:pt>
    <dgm:pt modelId="{7E33A644-89F2-438E-9D81-80A087FDA874}" type="pres">
      <dgm:prSet presAssocID="{36D7011F-60EA-4AB0-BD41-E50DA1912EB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362F2A-3DCF-4351-B0E0-2D3C6D07F059}" type="pres">
      <dgm:prSet presAssocID="{58FE2854-24F7-445F-A38B-B6DCDF761853}" presName="boxAndChildren" presStyleCnt="0"/>
      <dgm:spPr/>
    </dgm:pt>
    <dgm:pt modelId="{8F7B27E1-CE82-4DD9-A4F5-E6D0582E9D36}" type="pres">
      <dgm:prSet presAssocID="{58FE2854-24F7-445F-A38B-B6DCDF761853}" presName="parentTextBox" presStyleLbl="node1" presStyleIdx="0" presStyleCnt="3"/>
      <dgm:spPr/>
      <dgm:t>
        <a:bodyPr/>
        <a:lstStyle/>
        <a:p>
          <a:endParaRPr lang="ru-RU"/>
        </a:p>
      </dgm:t>
    </dgm:pt>
    <dgm:pt modelId="{11DA7A45-025B-44AB-B5D0-97E32288CA12}" type="pres">
      <dgm:prSet presAssocID="{58FE2854-24F7-445F-A38B-B6DCDF761853}" presName="entireBox" presStyleLbl="node1" presStyleIdx="0" presStyleCnt="3"/>
      <dgm:spPr/>
      <dgm:t>
        <a:bodyPr/>
        <a:lstStyle/>
        <a:p>
          <a:endParaRPr lang="ru-RU"/>
        </a:p>
      </dgm:t>
    </dgm:pt>
    <dgm:pt modelId="{2FDCCD8F-AE19-4F8E-8EFE-548B6D0D18A5}" type="pres">
      <dgm:prSet presAssocID="{58FE2854-24F7-445F-A38B-B6DCDF761853}" presName="descendantBox" presStyleCnt="0"/>
      <dgm:spPr/>
    </dgm:pt>
    <dgm:pt modelId="{CE7C467E-D8D6-4DBD-96B5-321B3D4CE18D}" type="pres">
      <dgm:prSet presAssocID="{7F3EB6C9-CC97-4E7C-95D2-6847CEECDC77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7CE3A-4E28-48E0-B7B9-4CDDE4F2D112}" type="pres">
      <dgm:prSet presAssocID="{C5F51D34-F3D5-44F9-A013-5532D80C44DC}" presName="childTextBox" presStyleLbl="fgAccFollowNode1" presStyleIdx="1" presStyleCnt="6" custScaleX="93534" custScaleY="127509" custLinFactNeighborX="1213" custLinFactNeighborY="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48676-BE87-4414-A702-302D0ECA6573}" type="pres">
      <dgm:prSet presAssocID="{58D5A626-E3AE-4AFC-A7F2-DEE579960A1A}" presName="sp" presStyleCnt="0"/>
      <dgm:spPr/>
    </dgm:pt>
    <dgm:pt modelId="{EC692F4A-673F-4EF8-8EC3-404288D021DA}" type="pres">
      <dgm:prSet presAssocID="{F76BFD6B-BDB5-47DF-BC11-0C8647D12737}" presName="arrowAndChildren" presStyleCnt="0"/>
      <dgm:spPr/>
    </dgm:pt>
    <dgm:pt modelId="{ABAAD96D-628F-4954-85E2-9C4D3A71B05C}" type="pres">
      <dgm:prSet presAssocID="{F76BFD6B-BDB5-47DF-BC11-0C8647D12737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EDA7A8A4-91ED-436B-8C1A-25EA0CD26F0D}" type="pres">
      <dgm:prSet presAssocID="{F76BFD6B-BDB5-47DF-BC11-0C8647D12737}" presName="arrow" presStyleLbl="node1" presStyleIdx="1" presStyleCnt="3"/>
      <dgm:spPr/>
      <dgm:t>
        <a:bodyPr/>
        <a:lstStyle/>
        <a:p>
          <a:endParaRPr lang="ru-RU"/>
        </a:p>
      </dgm:t>
    </dgm:pt>
    <dgm:pt modelId="{947E9E2A-86B0-4C45-A202-3B78C9686DD0}" type="pres">
      <dgm:prSet presAssocID="{F76BFD6B-BDB5-47DF-BC11-0C8647D12737}" presName="descendantArrow" presStyleCnt="0"/>
      <dgm:spPr/>
    </dgm:pt>
    <dgm:pt modelId="{B4EA38CB-1002-4EFE-AC73-3765BA3E664C}" type="pres">
      <dgm:prSet presAssocID="{AFDE8ABA-2DF7-46A0-AEA2-C93AAA592832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BACAE-1150-40DD-938E-8F89592DA92B}" type="pres">
      <dgm:prSet presAssocID="{F4F86A39-D37A-4479-AE4F-571E5D7F1232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171D9-313A-49EA-ADCF-DA5510B773E0}" type="pres">
      <dgm:prSet presAssocID="{A8F511EA-CFF0-40B7-A816-B594C662D688}" presName="sp" presStyleCnt="0"/>
      <dgm:spPr/>
    </dgm:pt>
    <dgm:pt modelId="{A126AEC3-7B5D-4EE5-B396-7F2DBD75A722}" type="pres">
      <dgm:prSet presAssocID="{0EF746F8-A2FC-4863-8A74-AE5DDA0CD3A2}" presName="arrowAndChildren" presStyleCnt="0"/>
      <dgm:spPr/>
    </dgm:pt>
    <dgm:pt modelId="{0102AC7C-5849-4639-86FB-1F6F2C2D2707}" type="pres">
      <dgm:prSet presAssocID="{0EF746F8-A2FC-4863-8A74-AE5DDA0CD3A2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EB51FE05-9F9B-4A9E-B543-C0A107F6DC60}" type="pres">
      <dgm:prSet presAssocID="{0EF746F8-A2FC-4863-8A74-AE5DDA0CD3A2}" presName="arrow" presStyleLbl="node1" presStyleIdx="2" presStyleCnt="3" custLinFactNeighborX="-187" custLinFactNeighborY="-5713"/>
      <dgm:spPr/>
      <dgm:t>
        <a:bodyPr/>
        <a:lstStyle/>
        <a:p>
          <a:endParaRPr lang="ru-RU"/>
        </a:p>
      </dgm:t>
    </dgm:pt>
    <dgm:pt modelId="{44292B4E-B61A-4197-8EC9-39133B74666D}" type="pres">
      <dgm:prSet presAssocID="{0EF746F8-A2FC-4863-8A74-AE5DDA0CD3A2}" presName="descendantArrow" presStyleCnt="0"/>
      <dgm:spPr/>
    </dgm:pt>
    <dgm:pt modelId="{8F9C42BF-CB77-466B-817A-7D96D8C8C6A9}" type="pres">
      <dgm:prSet presAssocID="{154C62D9-7B2B-409F-B75B-8E3C83FA68F7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D8C86C-455E-4F5F-89B0-C98FB4BC619B}" type="pres">
      <dgm:prSet presAssocID="{A99AA93F-9003-47F8-8854-2182413A4EC5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F681B2-1843-4DAC-9060-5FB5FC17D25C}" srcId="{36D7011F-60EA-4AB0-BD41-E50DA1912EBE}" destId="{0EF746F8-A2FC-4863-8A74-AE5DDA0CD3A2}" srcOrd="0" destOrd="0" parTransId="{9E5C039D-05AF-45A2-93A2-D7C0DCE97424}" sibTransId="{A8F511EA-CFF0-40B7-A816-B594C662D688}"/>
    <dgm:cxn modelId="{700D1A89-3DAB-4D88-9488-41816FF27C08}" type="presOf" srcId="{F76BFD6B-BDB5-47DF-BC11-0C8647D12737}" destId="{ABAAD96D-628F-4954-85E2-9C4D3A71B05C}" srcOrd="0" destOrd="0" presId="urn:microsoft.com/office/officeart/2005/8/layout/process4"/>
    <dgm:cxn modelId="{D8DE2566-AD62-4DAF-9AA1-94B6B4AB9978}" type="presOf" srcId="{36D7011F-60EA-4AB0-BD41-E50DA1912EBE}" destId="{7E33A644-89F2-438E-9D81-80A087FDA874}" srcOrd="0" destOrd="0" presId="urn:microsoft.com/office/officeart/2005/8/layout/process4"/>
    <dgm:cxn modelId="{463E0689-50AC-4496-B9F1-8BB886DBE429}" type="presOf" srcId="{7F3EB6C9-CC97-4E7C-95D2-6847CEECDC77}" destId="{CE7C467E-D8D6-4DBD-96B5-321B3D4CE18D}" srcOrd="0" destOrd="0" presId="urn:microsoft.com/office/officeart/2005/8/layout/process4"/>
    <dgm:cxn modelId="{86FC4D1C-9F31-4522-A790-7F0BA6840AE6}" type="presOf" srcId="{C5F51D34-F3D5-44F9-A013-5532D80C44DC}" destId="{05C7CE3A-4E28-48E0-B7B9-4CDDE4F2D112}" srcOrd="0" destOrd="0" presId="urn:microsoft.com/office/officeart/2005/8/layout/process4"/>
    <dgm:cxn modelId="{0FC1F957-2DB5-40EA-B930-4FF3A718535E}" srcId="{F76BFD6B-BDB5-47DF-BC11-0C8647D12737}" destId="{F4F86A39-D37A-4479-AE4F-571E5D7F1232}" srcOrd="1" destOrd="0" parTransId="{64D34D27-B333-49E2-9296-665AC18D4880}" sibTransId="{56C28D76-6411-4681-9337-5B7A61EAE714}"/>
    <dgm:cxn modelId="{AEF61FA5-2246-47C2-BDB6-DA53DC17AF2E}" type="presOf" srcId="{0EF746F8-A2FC-4863-8A74-AE5DDA0CD3A2}" destId="{EB51FE05-9F9B-4A9E-B543-C0A107F6DC60}" srcOrd="1" destOrd="0" presId="urn:microsoft.com/office/officeart/2005/8/layout/process4"/>
    <dgm:cxn modelId="{D82C6133-5000-472A-8F80-4D0879648184}" type="presOf" srcId="{AFDE8ABA-2DF7-46A0-AEA2-C93AAA592832}" destId="{B4EA38CB-1002-4EFE-AC73-3765BA3E664C}" srcOrd="0" destOrd="0" presId="urn:microsoft.com/office/officeart/2005/8/layout/process4"/>
    <dgm:cxn modelId="{1FAB7A44-36EB-4EE0-8D9F-50364ADED6D7}" type="presOf" srcId="{58FE2854-24F7-445F-A38B-B6DCDF761853}" destId="{8F7B27E1-CE82-4DD9-A4F5-E6D0582E9D36}" srcOrd="0" destOrd="0" presId="urn:microsoft.com/office/officeart/2005/8/layout/process4"/>
    <dgm:cxn modelId="{031E9B8D-0EA3-4B2B-A526-B08B3021FBCB}" type="presOf" srcId="{58FE2854-24F7-445F-A38B-B6DCDF761853}" destId="{11DA7A45-025B-44AB-B5D0-97E32288CA12}" srcOrd="1" destOrd="0" presId="urn:microsoft.com/office/officeart/2005/8/layout/process4"/>
    <dgm:cxn modelId="{82662674-7DBF-4AF6-A597-181EA90E5E86}" srcId="{0EF746F8-A2FC-4863-8A74-AE5DDA0CD3A2}" destId="{A99AA93F-9003-47F8-8854-2182413A4EC5}" srcOrd="1" destOrd="0" parTransId="{59D86622-ADD6-45AE-A4EB-E28BF4E1E086}" sibTransId="{D9B0B5AE-E6DE-4564-B9F1-8105676626A4}"/>
    <dgm:cxn modelId="{DD2B1C98-1FB7-4533-AE5A-69D4608B0D0A}" type="presOf" srcId="{A99AA93F-9003-47F8-8854-2182413A4EC5}" destId="{D5D8C86C-455E-4F5F-89B0-C98FB4BC619B}" srcOrd="0" destOrd="0" presId="urn:microsoft.com/office/officeart/2005/8/layout/process4"/>
    <dgm:cxn modelId="{B388427D-04C7-4FD5-82F3-9DA1040F772F}" srcId="{36D7011F-60EA-4AB0-BD41-E50DA1912EBE}" destId="{58FE2854-24F7-445F-A38B-B6DCDF761853}" srcOrd="2" destOrd="0" parTransId="{5ABC438C-B7B2-4DA5-A6DF-17FEB04AB1FC}" sibTransId="{1AA4716D-EA56-40E8-9162-55B27B4D8F20}"/>
    <dgm:cxn modelId="{59C50EF9-29E4-4946-A0F2-5C0949FC9F90}" type="presOf" srcId="{0EF746F8-A2FC-4863-8A74-AE5DDA0CD3A2}" destId="{0102AC7C-5849-4639-86FB-1F6F2C2D2707}" srcOrd="0" destOrd="0" presId="urn:microsoft.com/office/officeart/2005/8/layout/process4"/>
    <dgm:cxn modelId="{D5619BD5-FB93-492E-A197-70CA67A957AB}" srcId="{58FE2854-24F7-445F-A38B-B6DCDF761853}" destId="{C5F51D34-F3D5-44F9-A013-5532D80C44DC}" srcOrd="1" destOrd="0" parTransId="{D2061067-3BE5-4B1E-9C44-8F33105833F9}" sibTransId="{08293F2A-5E65-4DB5-81BD-990F30453541}"/>
    <dgm:cxn modelId="{98FB9881-B822-4781-B0B8-593598CBAA9D}" type="presOf" srcId="{154C62D9-7B2B-409F-B75B-8E3C83FA68F7}" destId="{8F9C42BF-CB77-466B-817A-7D96D8C8C6A9}" srcOrd="0" destOrd="0" presId="urn:microsoft.com/office/officeart/2005/8/layout/process4"/>
    <dgm:cxn modelId="{44210099-91A5-4783-AC67-B6F92E07F8E3}" type="presOf" srcId="{F76BFD6B-BDB5-47DF-BC11-0C8647D12737}" destId="{EDA7A8A4-91ED-436B-8C1A-25EA0CD26F0D}" srcOrd="1" destOrd="0" presId="urn:microsoft.com/office/officeart/2005/8/layout/process4"/>
    <dgm:cxn modelId="{9A06152A-907C-4389-911D-33C8D9CCD9B9}" srcId="{36D7011F-60EA-4AB0-BD41-E50DA1912EBE}" destId="{F76BFD6B-BDB5-47DF-BC11-0C8647D12737}" srcOrd="1" destOrd="0" parTransId="{AE8C830E-9CF3-49E7-9ACE-7A3C6F087B44}" sibTransId="{58D5A626-E3AE-4AFC-A7F2-DEE579960A1A}"/>
    <dgm:cxn modelId="{AF75A033-49D5-4BE3-AA59-61386AA8853B}" srcId="{58FE2854-24F7-445F-A38B-B6DCDF761853}" destId="{7F3EB6C9-CC97-4E7C-95D2-6847CEECDC77}" srcOrd="0" destOrd="0" parTransId="{8B91DD3E-F962-4FA4-8F33-532B78E2CCF3}" sibTransId="{CCF909A3-5B48-48E8-9E96-5DD13CB335F9}"/>
    <dgm:cxn modelId="{CDCEBBA0-F290-44CF-B332-786E37A5291E}" srcId="{0EF746F8-A2FC-4863-8A74-AE5DDA0CD3A2}" destId="{154C62D9-7B2B-409F-B75B-8E3C83FA68F7}" srcOrd="0" destOrd="0" parTransId="{CFBB9FDC-C6BD-48A2-B4A5-3261B2D885EF}" sibTransId="{DB42C131-3593-45D5-9916-E5512D2DB80C}"/>
    <dgm:cxn modelId="{F582E0BE-7613-43FD-91E2-1413960AAAD5}" srcId="{F76BFD6B-BDB5-47DF-BC11-0C8647D12737}" destId="{AFDE8ABA-2DF7-46A0-AEA2-C93AAA592832}" srcOrd="0" destOrd="0" parTransId="{5A56DAA2-F566-4297-A3E7-7868303C84BC}" sibTransId="{0E08ED56-E6F4-4689-A9C4-5007AB9ACF10}"/>
    <dgm:cxn modelId="{1DE89B29-BED3-4B55-8E29-14F0A3694C9F}" type="presOf" srcId="{F4F86A39-D37A-4479-AE4F-571E5D7F1232}" destId="{0A0BACAE-1150-40DD-938E-8F89592DA92B}" srcOrd="0" destOrd="0" presId="urn:microsoft.com/office/officeart/2005/8/layout/process4"/>
    <dgm:cxn modelId="{E31B742A-5C8C-47BA-AFF0-8F02CE3B6C79}" type="presParOf" srcId="{7E33A644-89F2-438E-9D81-80A087FDA874}" destId="{71362F2A-3DCF-4351-B0E0-2D3C6D07F059}" srcOrd="0" destOrd="0" presId="urn:microsoft.com/office/officeart/2005/8/layout/process4"/>
    <dgm:cxn modelId="{9F96BA26-BDD1-4CED-BBF7-FF167BF6D895}" type="presParOf" srcId="{71362F2A-3DCF-4351-B0E0-2D3C6D07F059}" destId="{8F7B27E1-CE82-4DD9-A4F5-E6D0582E9D36}" srcOrd="0" destOrd="0" presId="urn:microsoft.com/office/officeart/2005/8/layout/process4"/>
    <dgm:cxn modelId="{7ABE531A-89F6-41C8-BE91-0188103D4DF9}" type="presParOf" srcId="{71362F2A-3DCF-4351-B0E0-2D3C6D07F059}" destId="{11DA7A45-025B-44AB-B5D0-97E32288CA12}" srcOrd="1" destOrd="0" presId="urn:microsoft.com/office/officeart/2005/8/layout/process4"/>
    <dgm:cxn modelId="{29E989A8-852D-4325-806D-96EA80081C5F}" type="presParOf" srcId="{71362F2A-3DCF-4351-B0E0-2D3C6D07F059}" destId="{2FDCCD8F-AE19-4F8E-8EFE-548B6D0D18A5}" srcOrd="2" destOrd="0" presId="urn:microsoft.com/office/officeart/2005/8/layout/process4"/>
    <dgm:cxn modelId="{2D5A8D6B-410F-40E4-A7C7-59A777BD77E7}" type="presParOf" srcId="{2FDCCD8F-AE19-4F8E-8EFE-548B6D0D18A5}" destId="{CE7C467E-D8D6-4DBD-96B5-321B3D4CE18D}" srcOrd="0" destOrd="0" presId="urn:microsoft.com/office/officeart/2005/8/layout/process4"/>
    <dgm:cxn modelId="{92EC4842-CAE0-41C6-A542-F986292CC16F}" type="presParOf" srcId="{2FDCCD8F-AE19-4F8E-8EFE-548B6D0D18A5}" destId="{05C7CE3A-4E28-48E0-B7B9-4CDDE4F2D112}" srcOrd="1" destOrd="0" presId="urn:microsoft.com/office/officeart/2005/8/layout/process4"/>
    <dgm:cxn modelId="{B66AC192-F0C5-4221-9F44-0EC206499A0F}" type="presParOf" srcId="{7E33A644-89F2-438E-9D81-80A087FDA874}" destId="{DB448676-BE87-4414-A702-302D0ECA6573}" srcOrd="1" destOrd="0" presId="urn:microsoft.com/office/officeart/2005/8/layout/process4"/>
    <dgm:cxn modelId="{90741121-50EC-41D3-8135-7CD63942989D}" type="presParOf" srcId="{7E33A644-89F2-438E-9D81-80A087FDA874}" destId="{EC692F4A-673F-4EF8-8EC3-404288D021DA}" srcOrd="2" destOrd="0" presId="urn:microsoft.com/office/officeart/2005/8/layout/process4"/>
    <dgm:cxn modelId="{AC5EB841-354D-4E13-B427-9C9270A33357}" type="presParOf" srcId="{EC692F4A-673F-4EF8-8EC3-404288D021DA}" destId="{ABAAD96D-628F-4954-85E2-9C4D3A71B05C}" srcOrd="0" destOrd="0" presId="urn:microsoft.com/office/officeart/2005/8/layout/process4"/>
    <dgm:cxn modelId="{D7D320B0-4037-4F94-BA28-02250544FBD7}" type="presParOf" srcId="{EC692F4A-673F-4EF8-8EC3-404288D021DA}" destId="{EDA7A8A4-91ED-436B-8C1A-25EA0CD26F0D}" srcOrd="1" destOrd="0" presId="urn:microsoft.com/office/officeart/2005/8/layout/process4"/>
    <dgm:cxn modelId="{26C48769-8792-4354-8567-B0D340753B28}" type="presParOf" srcId="{EC692F4A-673F-4EF8-8EC3-404288D021DA}" destId="{947E9E2A-86B0-4C45-A202-3B78C9686DD0}" srcOrd="2" destOrd="0" presId="urn:microsoft.com/office/officeart/2005/8/layout/process4"/>
    <dgm:cxn modelId="{B31C30D4-B1C1-4462-9775-8E194F2D698F}" type="presParOf" srcId="{947E9E2A-86B0-4C45-A202-3B78C9686DD0}" destId="{B4EA38CB-1002-4EFE-AC73-3765BA3E664C}" srcOrd="0" destOrd="0" presId="urn:microsoft.com/office/officeart/2005/8/layout/process4"/>
    <dgm:cxn modelId="{35B9E3E5-1B5D-4753-9C75-E43F095D401A}" type="presParOf" srcId="{947E9E2A-86B0-4C45-A202-3B78C9686DD0}" destId="{0A0BACAE-1150-40DD-938E-8F89592DA92B}" srcOrd="1" destOrd="0" presId="urn:microsoft.com/office/officeart/2005/8/layout/process4"/>
    <dgm:cxn modelId="{642661BE-2EAA-4894-837D-5AA6FA26C677}" type="presParOf" srcId="{7E33A644-89F2-438E-9D81-80A087FDA874}" destId="{E73171D9-313A-49EA-ADCF-DA5510B773E0}" srcOrd="3" destOrd="0" presId="urn:microsoft.com/office/officeart/2005/8/layout/process4"/>
    <dgm:cxn modelId="{034F1D38-45F9-496A-AE67-6DA0379EA36D}" type="presParOf" srcId="{7E33A644-89F2-438E-9D81-80A087FDA874}" destId="{A126AEC3-7B5D-4EE5-B396-7F2DBD75A722}" srcOrd="4" destOrd="0" presId="urn:microsoft.com/office/officeart/2005/8/layout/process4"/>
    <dgm:cxn modelId="{EFBAD8D3-B094-46E1-9178-09E4F32733F6}" type="presParOf" srcId="{A126AEC3-7B5D-4EE5-B396-7F2DBD75A722}" destId="{0102AC7C-5849-4639-86FB-1F6F2C2D2707}" srcOrd="0" destOrd="0" presId="urn:microsoft.com/office/officeart/2005/8/layout/process4"/>
    <dgm:cxn modelId="{6977D250-EBFE-4FFB-A14C-20D583B511B7}" type="presParOf" srcId="{A126AEC3-7B5D-4EE5-B396-7F2DBD75A722}" destId="{EB51FE05-9F9B-4A9E-B543-C0A107F6DC60}" srcOrd="1" destOrd="0" presId="urn:microsoft.com/office/officeart/2005/8/layout/process4"/>
    <dgm:cxn modelId="{24E077F5-5DA6-4622-9212-47BA1544050A}" type="presParOf" srcId="{A126AEC3-7B5D-4EE5-B396-7F2DBD75A722}" destId="{44292B4E-B61A-4197-8EC9-39133B74666D}" srcOrd="2" destOrd="0" presId="urn:microsoft.com/office/officeart/2005/8/layout/process4"/>
    <dgm:cxn modelId="{67F09DE2-6647-42C0-B6BD-FC453E2BDF1D}" type="presParOf" srcId="{44292B4E-B61A-4197-8EC9-39133B74666D}" destId="{8F9C42BF-CB77-466B-817A-7D96D8C8C6A9}" srcOrd="0" destOrd="0" presId="urn:microsoft.com/office/officeart/2005/8/layout/process4"/>
    <dgm:cxn modelId="{CD969CFE-89AC-461E-A03E-A6B3CC8A2092}" type="presParOf" srcId="{44292B4E-B61A-4197-8EC9-39133B74666D}" destId="{D5D8C86C-455E-4F5F-89B0-C98FB4BC619B}" srcOrd="1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FA0D-303E-49A8-A94F-F672E7CB1C3E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34AA8-668C-4A75-BA40-64E171E5C5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FA0D-303E-49A8-A94F-F672E7CB1C3E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34AA8-668C-4A75-BA40-64E171E5C5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FA0D-303E-49A8-A94F-F672E7CB1C3E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34AA8-668C-4A75-BA40-64E171E5C5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752600"/>
            <a:ext cx="8229600" cy="4876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25DD4-8B44-4A91-926D-CBABF0D1E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AE0B1-083E-4A7F-97E9-2A143EEF09BC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D70A1-4F5B-4D87-8F5C-4EF629618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D00A2-C3ED-483F-85EA-66C5F628C811}" type="datetimeFigureOut">
              <a:rPr lang="ru-RU"/>
              <a:pPr>
                <a:defRPr/>
              </a:pPr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0F0B1-C2B0-4F0C-B1D6-6BC67DE37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FA0D-303E-49A8-A94F-F672E7CB1C3E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34AA8-668C-4A75-BA40-64E171E5C5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FA0D-303E-49A8-A94F-F672E7CB1C3E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34AA8-668C-4A75-BA40-64E171E5C5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FA0D-303E-49A8-A94F-F672E7CB1C3E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34AA8-668C-4A75-BA40-64E171E5C5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FA0D-303E-49A8-A94F-F672E7CB1C3E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34AA8-668C-4A75-BA40-64E171E5C5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FA0D-303E-49A8-A94F-F672E7CB1C3E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34AA8-668C-4A75-BA40-64E171E5C5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FA0D-303E-49A8-A94F-F672E7CB1C3E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34AA8-668C-4A75-BA40-64E171E5C5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FA0D-303E-49A8-A94F-F672E7CB1C3E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34AA8-668C-4A75-BA40-64E171E5C5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FA0D-303E-49A8-A94F-F672E7CB1C3E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34AA8-668C-4A75-BA40-64E171E5C5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EFA0D-303E-49A8-A94F-F672E7CB1C3E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34AA8-668C-4A75-BA40-64E171E5C5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2286000"/>
            <a:ext cx="4572000" cy="4524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Функции анализаторов: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3200" dirty="0"/>
              <a:t>Обнаружение и различение сигналов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3200" dirty="0"/>
              <a:t>Преобразование и кодирование сигналов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3200" dirty="0"/>
              <a:t>Передача сигналов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3200" dirty="0"/>
              <a:t>Анализ, классификация и опознание сигналов</a:t>
            </a:r>
            <a:endParaRPr lang="ru-RU" sz="3200" dirty="0"/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2000250" y="142875"/>
            <a:ext cx="5686425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/>
              <a:t>Анализаторы</a:t>
            </a:r>
            <a:endParaRPr lang="ru-RU" sz="2800" dirty="0"/>
          </a:p>
        </p:txBody>
      </p:sp>
      <p:sp>
        <p:nvSpPr>
          <p:cNvPr id="113667" name="Прямоугольник 12"/>
          <p:cNvSpPr>
            <a:spLocks noChangeArrowheads="1"/>
          </p:cNvSpPr>
          <p:nvPr/>
        </p:nvSpPr>
        <p:spPr bwMode="auto">
          <a:xfrm>
            <a:off x="4786313" y="2244725"/>
            <a:ext cx="40005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Органы чувств:</a:t>
            </a:r>
          </a:p>
          <a:p>
            <a:pPr>
              <a:buFont typeface="Wingdings" pitchFamily="2" charset="2"/>
              <a:buChar char="v"/>
            </a:pPr>
            <a:r>
              <a:rPr lang="ru-RU" sz="3600">
                <a:latin typeface="Calibri" pitchFamily="34" charset="0"/>
              </a:rPr>
              <a:t>Зрение</a:t>
            </a:r>
          </a:p>
          <a:p>
            <a:pPr>
              <a:buFont typeface="Wingdings" pitchFamily="2" charset="2"/>
              <a:buChar char="v"/>
            </a:pPr>
            <a:r>
              <a:rPr lang="ru-RU" sz="3600">
                <a:latin typeface="Calibri" pitchFamily="34" charset="0"/>
              </a:rPr>
              <a:t>Слух</a:t>
            </a:r>
          </a:p>
          <a:p>
            <a:pPr>
              <a:buFont typeface="Wingdings" pitchFamily="2" charset="2"/>
              <a:buChar char="v"/>
            </a:pPr>
            <a:r>
              <a:rPr lang="ru-RU" sz="3600">
                <a:latin typeface="Calibri" pitchFamily="34" charset="0"/>
              </a:rPr>
              <a:t>Обоняние</a:t>
            </a:r>
          </a:p>
          <a:p>
            <a:pPr>
              <a:buFont typeface="Wingdings" pitchFamily="2" charset="2"/>
              <a:buChar char="v"/>
            </a:pPr>
            <a:r>
              <a:rPr lang="ru-RU" sz="3600">
                <a:latin typeface="Calibri" pitchFamily="34" charset="0"/>
              </a:rPr>
              <a:t>Осязание</a:t>
            </a:r>
          </a:p>
          <a:p>
            <a:pPr>
              <a:buFont typeface="Wingdings" pitchFamily="2" charset="2"/>
              <a:buChar char="v"/>
            </a:pPr>
            <a:r>
              <a:rPr lang="ru-RU" sz="3600">
                <a:latin typeface="Calibri" pitchFamily="34" charset="0"/>
              </a:rPr>
              <a:t>Вкус</a:t>
            </a:r>
          </a:p>
          <a:p>
            <a:pPr>
              <a:buFont typeface="Wingdings" pitchFamily="2" charset="2"/>
              <a:buChar char="v"/>
            </a:pPr>
            <a:r>
              <a:rPr lang="ru-RU" sz="3600">
                <a:latin typeface="Calibri" pitchFamily="34" charset="0"/>
              </a:rPr>
              <a:t>Равновесие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714375"/>
            <a:ext cx="9144000" cy="1384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Анализатор </a:t>
            </a:r>
            <a:r>
              <a:rPr lang="ru-RU" sz="2800" dirty="0"/>
              <a:t>– система чувствительных нервных образований, воспринимающих и анализирующих различные внешние и внутренние раздражения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1" name="Рисунок 1" descr="орган равновесия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1571625"/>
            <a:ext cx="89154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2000250" y="214313"/>
            <a:ext cx="5686425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/>
              <a:t>Орган равновесия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Picture 2" descr="OBON"/>
          <p:cNvPicPr>
            <a:picLocks noChangeAspect="1" noChangeArrowheads="1"/>
          </p:cNvPicPr>
          <p:nvPr/>
        </p:nvPicPr>
        <p:blipFill>
          <a:blip r:embed="rId2"/>
          <a:srcRect l="558" t="9662" r="558" b="644"/>
          <a:stretch>
            <a:fillRect/>
          </a:stretch>
        </p:blipFill>
        <p:spPr bwMode="auto">
          <a:xfrm>
            <a:off x="971550" y="1052513"/>
            <a:ext cx="7129463" cy="56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1928813" y="214313"/>
            <a:ext cx="5686425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/>
              <a:t>Орган обоняния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Рисунок 1" descr="орган обоняния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3" y="1130300"/>
            <a:ext cx="8667750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Picture 2" descr="зоны вкуса на языке"/>
          <p:cNvPicPr>
            <a:picLocks noChangeAspect="1" noChangeArrowheads="1"/>
          </p:cNvPicPr>
          <p:nvPr/>
        </p:nvPicPr>
        <p:blipFill>
          <a:blip r:embed="rId2"/>
          <a:srcRect t="5942"/>
          <a:stretch>
            <a:fillRect/>
          </a:stretch>
        </p:blipFill>
        <p:spPr bwMode="auto">
          <a:xfrm>
            <a:off x="500063" y="1454150"/>
            <a:ext cx="5038725" cy="51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4" name="Прямоугольник 2"/>
          <p:cNvSpPr>
            <a:spLocks noChangeArrowheads="1"/>
          </p:cNvSpPr>
          <p:nvPr/>
        </p:nvSpPr>
        <p:spPr bwMode="auto">
          <a:xfrm>
            <a:off x="285750" y="857250"/>
            <a:ext cx="8572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На языке есть вкусовые сосочки, которые помогают нам различать горький, кислый, солёный и сладкий вкус пищи, а также почувствовать, что еда испортилась.</a:t>
            </a:r>
            <a:endParaRPr lang="uk-UA">
              <a:latin typeface="Calibri" pitchFamily="34" charset="0"/>
            </a:endParaRPr>
          </a:p>
        </p:txBody>
      </p:sp>
      <p:pic>
        <p:nvPicPr>
          <p:cNvPr id="125955" name="Picture 2" descr="вкусовые сосочки на язык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7250" y="3643313"/>
            <a:ext cx="2992438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857375" y="214313"/>
            <a:ext cx="5686425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/>
              <a:t>Орган вкуса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Рисунок 1" descr="орган вкуса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00125"/>
            <a:ext cx="892968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938338" y="366713"/>
            <a:ext cx="5686425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/>
              <a:t>Эндокринная система</a:t>
            </a:r>
            <a:endParaRPr lang="ru-RU" sz="2800" dirty="0"/>
          </a:p>
        </p:txBody>
      </p:sp>
      <p:sp>
        <p:nvSpPr>
          <p:cNvPr id="128002" name="Прямоугольник 2"/>
          <p:cNvSpPr>
            <a:spLocks noChangeArrowheads="1"/>
          </p:cNvSpPr>
          <p:nvPr/>
        </p:nvSpPr>
        <p:spPr bwMode="auto">
          <a:xfrm>
            <a:off x="428625" y="1000125"/>
            <a:ext cx="5429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Её основная задача – регулирование и координация важнейших процессов жизнедеятельности</a:t>
            </a:r>
          </a:p>
        </p:txBody>
      </p:sp>
      <p:pic>
        <p:nvPicPr>
          <p:cNvPr id="128003" name="Рисунок 3" descr="энжокринная система.gif"/>
          <p:cNvPicPr>
            <a:picLocks noChangeAspect="1"/>
          </p:cNvPicPr>
          <p:nvPr/>
        </p:nvPicPr>
        <p:blipFill>
          <a:blip r:embed="rId2">
            <a:lum bright="28000" contrast="34000"/>
          </a:blip>
          <a:srcRect/>
          <a:stretch>
            <a:fillRect/>
          </a:stretch>
        </p:blipFill>
        <p:spPr bwMode="auto">
          <a:xfrm>
            <a:off x="6143625" y="928688"/>
            <a:ext cx="2857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2143776"/>
          <a:ext cx="5786478" cy="38455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143140"/>
                <a:gridCol w="1714512"/>
                <a:gridCol w="1928826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ЖЕЛЕЗЫ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Внешней секреции (не относятся к эндокринной системе)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Внутренней секреции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Смешанной секреции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Вырабатывают свой секрет в полости органов или на поверхность тела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Пищеварительные железы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Слюнные</a:t>
                      </a:r>
                      <a:r>
                        <a:rPr lang="ru-RU" baseline="0" dirty="0" smtClean="0"/>
                        <a:t> железы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Потовые железы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Вырабатывают гормоны в кровь: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Гипофиз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Щитовидная железа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Надпочечники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Вилочковая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Поджелудочная железа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Половые железы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smtClean="0"/>
              <a:t>Укажите позиции являющиеся верными:</a:t>
            </a:r>
            <a:br>
              <a:rPr lang="ru-RU" sz="3600" smtClean="0"/>
            </a:br>
            <a:r>
              <a:rPr lang="ru-RU" sz="3600" smtClean="0"/>
              <a:t>Железы внутренней секреции:</a:t>
            </a:r>
          </a:p>
        </p:txBody>
      </p:sp>
      <p:sp>
        <p:nvSpPr>
          <p:cNvPr id="152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ru-RU" sz="2800" smtClean="0"/>
              <a:t>А. Это слезные, сальные, потовые</a:t>
            </a:r>
          </a:p>
          <a:p>
            <a:pPr>
              <a:buFont typeface="Arial" pitchFamily="34" charset="0"/>
              <a:buNone/>
            </a:pPr>
            <a:r>
              <a:rPr lang="ru-RU" sz="2800" smtClean="0"/>
              <a:t>Б. Это щитовидная, гипофиз, надпочечники</a:t>
            </a:r>
          </a:p>
          <a:p>
            <a:pPr>
              <a:buFont typeface="Arial" pitchFamily="34" charset="0"/>
              <a:buNone/>
            </a:pPr>
            <a:r>
              <a:rPr lang="ru-RU" sz="2800" smtClean="0"/>
              <a:t>В. Имеют секреторные клетки, непосредственно соприкасающиеся с кровеносными сосудами</a:t>
            </a:r>
          </a:p>
          <a:p>
            <a:pPr>
              <a:buFont typeface="Arial" pitchFamily="34" charset="0"/>
              <a:buNone/>
            </a:pPr>
            <a:r>
              <a:rPr lang="ru-RU" sz="2800" smtClean="0"/>
              <a:t>Г. Для выделения образующихся в них веществ не имеют специальных протоков</a:t>
            </a:r>
          </a:p>
          <a:p>
            <a:pPr>
              <a:buFont typeface="Arial" pitchFamily="34" charset="0"/>
              <a:buNone/>
            </a:pPr>
            <a:r>
              <a:rPr lang="ru-RU" sz="2800" smtClean="0"/>
              <a:t>Д. Вырабатывают пищеварительные ферменты</a:t>
            </a:r>
          </a:p>
          <a:p>
            <a:pPr>
              <a:buFont typeface="Arial" pitchFamily="34" charset="0"/>
              <a:buNone/>
            </a:pPr>
            <a:r>
              <a:rPr lang="ru-RU" sz="2800" smtClean="0"/>
              <a:t>Е. Выделяют секреты в полости тела, полые органы или наружу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smtClean="0"/>
              <a:t>Укажите позиции являющиеся верными:</a:t>
            </a:r>
            <a:br>
              <a:rPr lang="ru-RU" sz="3600" smtClean="0"/>
            </a:br>
            <a:r>
              <a:rPr lang="ru-RU" sz="3600" smtClean="0"/>
              <a:t>Железы внутренней секреции:</a:t>
            </a:r>
          </a:p>
        </p:txBody>
      </p:sp>
      <p:sp>
        <p:nvSpPr>
          <p:cNvPr id="153603" name="Rectangle 3"/>
          <p:cNvSpPr>
            <a:spLocks noGrp="1"/>
          </p:cNvSpPr>
          <p:nvPr>
            <p:ph type="body" idx="1"/>
          </p:nvPr>
        </p:nvSpPr>
        <p:spPr>
          <a:xfrm>
            <a:off x="457200" y="1412875"/>
            <a:ext cx="8229600" cy="45259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800" smtClean="0"/>
              <a:t>А. Это слезные, сальные, потовые</a:t>
            </a:r>
          </a:p>
          <a:p>
            <a:pPr>
              <a:buFont typeface="Arial" pitchFamily="34" charset="0"/>
              <a:buNone/>
            </a:pPr>
            <a:r>
              <a:rPr lang="ru-RU" sz="2800" smtClean="0"/>
              <a:t>Б. Это щитовидная, гипофиз, надпочечники</a:t>
            </a:r>
          </a:p>
          <a:p>
            <a:pPr>
              <a:buFont typeface="Arial" pitchFamily="34" charset="0"/>
              <a:buNone/>
            </a:pPr>
            <a:r>
              <a:rPr lang="ru-RU" sz="2800" smtClean="0"/>
              <a:t>В. Имеют секреторные клетки, непосредственно соприкасающиеся с кровеносными сосудами</a:t>
            </a:r>
          </a:p>
          <a:p>
            <a:pPr>
              <a:buFont typeface="Arial" pitchFamily="34" charset="0"/>
              <a:buNone/>
            </a:pPr>
            <a:r>
              <a:rPr lang="ru-RU" sz="2800" smtClean="0"/>
              <a:t>Г. Для выделения образующихся в них веществ не имеют специальных протоков</a:t>
            </a:r>
          </a:p>
          <a:p>
            <a:pPr>
              <a:buFont typeface="Arial" pitchFamily="34" charset="0"/>
              <a:buNone/>
            </a:pPr>
            <a:r>
              <a:rPr lang="ru-RU" sz="2800" smtClean="0"/>
              <a:t>Д. Вырабатывают пищеварительные ферменты</a:t>
            </a:r>
          </a:p>
          <a:p>
            <a:pPr>
              <a:buFont typeface="Arial" pitchFamily="34" charset="0"/>
              <a:buNone/>
            </a:pPr>
            <a:r>
              <a:rPr lang="ru-RU" sz="2800" smtClean="0"/>
              <a:t>Е. Выделяют секреты в полости тела, полые органы или наружу</a:t>
            </a:r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3563938" y="5589588"/>
            <a:ext cx="489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ОТВЕТ:БВГ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algn="l"/>
            <a:r>
              <a:rPr lang="ru-RU" sz="2800" smtClean="0"/>
              <a:t>Установите соответствие между нарушениями жизнедеятельности организма человека и заболеваниями, для которого оно характерно</a:t>
            </a:r>
          </a:p>
        </p:txBody>
      </p:sp>
      <p:graphicFrame>
        <p:nvGraphicFramePr>
          <p:cNvPr id="154684" name="Group 60"/>
          <p:cNvGraphicFramePr>
            <a:graphicFrameLocks noGrp="1"/>
          </p:cNvGraphicFramePr>
          <p:nvPr>
            <p:ph type="tbl" idx="1"/>
          </p:nvPr>
        </p:nvGraphicFramePr>
        <p:xfrm>
          <a:off x="71438" y="1341438"/>
          <a:ext cx="8893175" cy="5478463"/>
        </p:xfrm>
        <a:graphic>
          <a:graphicData uri="http://schemas.openxmlformats.org/drawingml/2006/table">
            <a:tbl>
              <a:tblPr/>
              <a:tblGrid>
                <a:gridCol w="6156325"/>
                <a:gridCol w="2736850"/>
              </a:tblGrid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Нарушения жизнедеятельности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Заболевания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1) Повышенная возбудимость, склонность к неврозам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А) сахарный диабет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2) Повышение аппетита, снижение веса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Б) микседема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3) жажда, выделение большого количества воды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В) базедова болезнь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4) Снижение обмена веществ, температуры тела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5) Выпадение волос, одутловатость, сухая, желтоватая кожа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smtClean="0"/>
              <a:t>Установите соответствие между нарушениями жизнедеятельности организма человека и заболеваниями, для которого оно характерно</a:t>
            </a:r>
          </a:p>
        </p:txBody>
      </p:sp>
      <p:graphicFrame>
        <p:nvGraphicFramePr>
          <p:cNvPr id="156733" name="Group 61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8229600" cy="3108960"/>
        </p:xfrm>
        <a:graphic>
          <a:graphicData uri="http://schemas.openxmlformats.org/drawingml/2006/table">
            <a:tbl>
              <a:tblPr/>
              <a:tblGrid>
                <a:gridCol w="5695950"/>
                <a:gridCol w="253365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Нарушения жизнедеятельности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Заболевания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1) Повышенная возбудимость, склонность к неврозам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А) сахарный диабет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2) Повышение аппетита, снижение веса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Б) микседема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3) жажда, выделение большого количества воды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В) базедова болезнь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4) Снижение обмена веществ, температуры тела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5) Выпадение волос, одутловатость, сухая, желтоватая кожа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6732" name="Rectangle 60"/>
          <p:cNvSpPr>
            <a:spLocks noGrp="1"/>
          </p:cNvSpPr>
          <p:nvPr>
            <p:ph type="body" sz="half" idx="2"/>
          </p:nvPr>
        </p:nvSpPr>
        <p:spPr>
          <a:xfrm>
            <a:off x="457200" y="5084763"/>
            <a:ext cx="8229600" cy="1041400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ru-RU" sz="3600" smtClean="0"/>
              <a:t>ОТВЕТ: ВААББ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3"/>
          <p:cNvSpPr txBox="1">
            <a:spLocks/>
          </p:cNvSpPr>
          <p:nvPr/>
        </p:nvSpPr>
        <p:spPr>
          <a:xfrm>
            <a:off x="2000250" y="142875"/>
            <a:ext cx="5686425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/>
              <a:t>Строение анализатора</a:t>
            </a:r>
            <a:endParaRPr lang="ru-RU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938338" y="366713"/>
            <a:ext cx="5686425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/>
              <a:t>Половая  система</a:t>
            </a:r>
            <a:endParaRPr lang="ru-RU" sz="2800" dirty="0"/>
          </a:p>
        </p:txBody>
      </p:sp>
      <p:pic>
        <p:nvPicPr>
          <p:cNvPr id="129026" name="Рисунок 2" descr="половая система жен.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000125"/>
            <a:ext cx="4500563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7" name="Рисунок 3" descr="половая система муж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3025775"/>
            <a:ext cx="48101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Рисунок 1" descr="развитие плод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143375"/>
            <a:ext cx="65722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0" name="Рисунок 2" descr="плод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642938"/>
            <a:ext cx="3857625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2000250" y="214313"/>
            <a:ext cx="5686425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/>
              <a:t>Зрительный анализатор</a:t>
            </a:r>
            <a:endParaRPr lang="ru-RU" sz="2800" dirty="0"/>
          </a:p>
        </p:txBody>
      </p:sp>
      <p:pic>
        <p:nvPicPr>
          <p:cNvPr id="115714" name="Picture 2" descr="ANATGL1"/>
          <p:cNvPicPr>
            <a:picLocks noChangeAspect="1" noChangeArrowheads="1"/>
          </p:cNvPicPr>
          <p:nvPr/>
        </p:nvPicPr>
        <p:blipFill>
          <a:blip r:embed="rId2"/>
          <a:srcRect l="558" t="9662" r="558" b="644"/>
          <a:stretch>
            <a:fillRect/>
          </a:stretch>
        </p:blipFill>
        <p:spPr bwMode="auto">
          <a:xfrm>
            <a:off x="900113" y="836613"/>
            <a:ext cx="7416800" cy="582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2" descr="глаз"/>
          <p:cNvPicPr>
            <a:picLocks noChangeAspect="1" noChangeArrowheads="1"/>
          </p:cNvPicPr>
          <p:nvPr/>
        </p:nvPicPr>
        <p:blipFill>
          <a:blip r:embed="rId2"/>
          <a:srcRect t="7115" b="2846"/>
          <a:stretch>
            <a:fillRect/>
          </a:stretch>
        </p:blipFill>
        <p:spPr bwMode="auto">
          <a:xfrm>
            <a:off x="317500" y="652463"/>
            <a:ext cx="83978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5826E-54A9-457C-A38B-ECC72E5AF85C}" type="slidenum">
              <a:rPr lang="ru-RU"/>
              <a:pPr>
                <a:defRPr/>
              </a:pPr>
              <a:t>5</a:t>
            </a:fld>
            <a:endParaRPr lang="ru-RU"/>
          </a:p>
        </p:txBody>
      </p:sp>
      <p:grpSp>
        <p:nvGrpSpPr>
          <p:cNvPr id="2" name="Group 190"/>
          <p:cNvGrpSpPr>
            <a:grpSpLocks/>
          </p:cNvGrpSpPr>
          <p:nvPr/>
        </p:nvGrpSpPr>
        <p:grpSpPr bwMode="auto">
          <a:xfrm>
            <a:off x="2854325" y="2381250"/>
            <a:ext cx="3743325" cy="3306763"/>
            <a:chOff x="1948" y="1500"/>
            <a:chExt cx="2554" cy="2083"/>
          </a:xfrm>
        </p:grpSpPr>
        <p:sp>
          <p:nvSpPr>
            <p:cNvPr id="117810" name="Freeform 146"/>
            <p:cNvSpPr>
              <a:spLocks/>
            </p:cNvSpPr>
            <p:nvPr/>
          </p:nvSpPr>
          <p:spPr bwMode="auto">
            <a:xfrm>
              <a:off x="2273" y="1500"/>
              <a:ext cx="2042" cy="2083"/>
            </a:xfrm>
            <a:custGeom>
              <a:avLst/>
              <a:gdLst>
                <a:gd name="T0" fmla="*/ 1970 w 3443"/>
                <a:gd name="T1" fmla="*/ 885 h 3823"/>
                <a:gd name="T2" fmla="*/ 1959 w 3443"/>
                <a:gd name="T3" fmla="*/ 759 h 3823"/>
                <a:gd name="T4" fmla="*/ 1928 w 3443"/>
                <a:gd name="T5" fmla="*/ 659 h 3823"/>
                <a:gd name="T6" fmla="*/ 1863 w 3443"/>
                <a:gd name="T7" fmla="*/ 515 h 3823"/>
                <a:gd name="T8" fmla="*/ 1710 w 3443"/>
                <a:gd name="T9" fmla="*/ 315 h 3823"/>
                <a:gd name="T10" fmla="*/ 1510 w 3443"/>
                <a:gd name="T11" fmla="*/ 150 h 3823"/>
                <a:gd name="T12" fmla="*/ 1379 w 3443"/>
                <a:gd name="T13" fmla="*/ 90 h 3823"/>
                <a:gd name="T14" fmla="*/ 1205 w 3443"/>
                <a:gd name="T15" fmla="*/ 40 h 3823"/>
                <a:gd name="T16" fmla="*/ 938 w 3443"/>
                <a:gd name="T17" fmla="*/ 3 h 3823"/>
                <a:gd name="T18" fmla="*/ 678 w 3443"/>
                <a:gd name="T19" fmla="*/ 23 h 3823"/>
                <a:gd name="T20" fmla="*/ 478 w 3443"/>
                <a:gd name="T21" fmla="*/ 66 h 3823"/>
                <a:gd name="T22" fmla="*/ 298 w 3443"/>
                <a:gd name="T23" fmla="*/ 150 h 3823"/>
                <a:gd name="T24" fmla="*/ 235 w 3443"/>
                <a:gd name="T25" fmla="*/ 203 h 3823"/>
                <a:gd name="T26" fmla="*/ 193 w 3443"/>
                <a:gd name="T27" fmla="*/ 229 h 3823"/>
                <a:gd name="T28" fmla="*/ 251 w 3443"/>
                <a:gd name="T29" fmla="*/ 150 h 3823"/>
                <a:gd name="T30" fmla="*/ 304 w 3443"/>
                <a:gd name="T31" fmla="*/ 107 h 3823"/>
                <a:gd name="T32" fmla="*/ 258 w 3443"/>
                <a:gd name="T33" fmla="*/ 76 h 3823"/>
                <a:gd name="T34" fmla="*/ 122 w 3443"/>
                <a:gd name="T35" fmla="*/ 228 h 3823"/>
                <a:gd name="T36" fmla="*/ 46 w 3443"/>
                <a:gd name="T37" fmla="*/ 324 h 3823"/>
                <a:gd name="T38" fmla="*/ 0 w 3443"/>
                <a:gd name="T39" fmla="*/ 411 h 3823"/>
                <a:gd name="T40" fmla="*/ 72 w 3443"/>
                <a:gd name="T41" fmla="*/ 1670 h 3823"/>
                <a:gd name="T42" fmla="*/ 169 w 3443"/>
                <a:gd name="T43" fmla="*/ 1793 h 3823"/>
                <a:gd name="T44" fmla="*/ 240 w 3443"/>
                <a:gd name="T45" fmla="*/ 1897 h 3823"/>
                <a:gd name="T46" fmla="*/ 347 w 3443"/>
                <a:gd name="T47" fmla="*/ 2019 h 3823"/>
                <a:gd name="T48" fmla="*/ 404 w 3443"/>
                <a:gd name="T49" fmla="*/ 2005 h 3823"/>
                <a:gd name="T50" fmla="*/ 324 w 3443"/>
                <a:gd name="T51" fmla="*/ 1934 h 3823"/>
                <a:gd name="T52" fmla="*/ 278 w 3443"/>
                <a:gd name="T53" fmla="*/ 1854 h 3823"/>
                <a:gd name="T54" fmla="*/ 322 w 3443"/>
                <a:gd name="T55" fmla="*/ 1871 h 3823"/>
                <a:gd name="T56" fmla="*/ 407 w 3443"/>
                <a:gd name="T57" fmla="*/ 1934 h 3823"/>
                <a:gd name="T58" fmla="*/ 611 w 3443"/>
                <a:gd name="T59" fmla="*/ 2038 h 3823"/>
                <a:gd name="T60" fmla="*/ 769 w 3443"/>
                <a:gd name="T61" fmla="*/ 2073 h 3823"/>
                <a:gd name="T62" fmla="*/ 887 w 3443"/>
                <a:gd name="T63" fmla="*/ 2083 h 3823"/>
                <a:gd name="T64" fmla="*/ 1063 w 3443"/>
                <a:gd name="T65" fmla="*/ 2073 h 3823"/>
                <a:gd name="T66" fmla="*/ 1250 w 3443"/>
                <a:gd name="T67" fmla="*/ 2026 h 3823"/>
                <a:gd name="T68" fmla="*/ 1463 w 3443"/>
                <a:gd name="T69" fmla="*/ 1917 h 3823"/>
                <a:gd name="T70" fmla="*/ 1679 w 3443"/>
                <a:gd name="T71" fmla="*/ 1772 h 3823"/>
                <a:gd name="T72" fmla="*/ 1817 w 3443"/>
                <a:gd name="T73" fmla="*/ 1623 h 3823"/>
                <a:gd name="T74" fmla="*/ 1881 w 3443"/>
                <a:gd name="T75" fmla="*/ 1523 h 3823"/>
                <a:gd name="T76" fmla="*/ 1928 w 3443"/>
                <a:gd name="T77" fmla="*/ 1463 h 3823"/>
                <a:gd name="T78" fmla="*/ 2028 w 3443"/>
                <a:gd name="T79" fmla="*/ 1267 h 3823"/>
                <a:gd name="T80" fmla="*/ 2011 w 3443"/>
                <a:gd name="T81" fmla="*/ 1125 h 3823"/>
                <a:gd name="T82" fmla="*/ 1988 w 3443"/>
                <a:gd name="T83" fmla="*/ 1037 h 3823"/>
                <a:gd name="T84" fmla="*/ 1970 w 3443"/>
                <a:gd name="T85" fmla="*/ 885 h 38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43"/>
                <a:gd name="T130" fmla="*/ 0 h 3823"/>
                <a:gd name="T131" fmla="*/ 3443 w 3443"/>
                <a:gd name="T132" fmla="*/ 3823 h 38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43" h="3823">
                  <a:moveTo>
                    <a:pt x="3322" y="1625"/>
                  </a:moveTo>
                  <a:cubicBezTo>
                    <a:pt x="3314" y="1540"/>
                    <a:pt x="3315" y="1462"/>
                    <a:pt x="3303" y="1393"/>
                  </a:cubicBezTo>
                  <a:cubicBezTo>
                    <a:pt x="3291" y="1324"/>
                    <a:pt x="3278" y="1283"/>
                    <a:pt x="3251" y="1209"/>
                  </a:cubicBezTo>
                  <a:cubicBezTo>
                    <a:pt x="3224" y="1135"/>
                    <a:pt x="3203" y="1051"/>
                    <a:pt x="3142" y="946"/>
                  </a:cubicBezTo>
                  <a:cubicBezTo>
                    <a:pt x="3081" y="841"/>
                    <a:pt x="2982" y="691"/>
                    <a:pt x="2883" y="579"/>
                  </a:cubicBezTo>
                  <a:cubicBezTo>
                    <a:pt x="2784" y="467"/>
                    <a:pt x="2639" y="344"/>
                    <a:pt x="2546" y="275"/>
                  </a:cubicBezTo>
                  <a:cubicBezTo>
                    <a:pt x="2453" y="206"/>
                    <a:pt x="2411" y="200"/>
                    <a:pt x="2325" y="166"/>
                  </a:cubicBezTo>
                  <a:cubicBezTo>
                    <a:pt x="2239" y="132"/>
                    <a:pt x="2156" y="100"/>
                    <a:pt x="2032" y="73"/>
                  </a:cubicBezTo>
                  <a:cubicBezTo>
                    <a:pt x="1908" y="46"/>
                    <a:pt x="1730" y="10"/>
                    <a:pt x="1582" y="5"/>
                  </a:cubicBezTo>
                  <a:cubicBezTo>
                    <a:pt x="1434" y="0"/>
                    <a:pt x="1272" y="24"/>
                    <a:pt x="1143" y="43"/>
                  </a:cubicBezTo>
                  <a:cubicBezTo>
                    <a:pt x="1014" y="62"/>
                    <a:pt x="913" y="82"/>
                    <a:pt x="806" y="121"/>
                  </a:cubicBezTo>
                  <a:cubicBezTo>
                    <a:pt x="699" y="160"/>
                    <a:pt x="571" y="233"/>
                    <a:pt x="503" y="275"/>
                  </a:cubicBezTo>
                  <a:lnTo>
                    <a:pt x="397" y="373"/>
                  </a:lnTo>
                  <a:cubicBezTo>
                    <a:pt x="368" y="397"/>
                    <a:pt x="322" y="437"/>
                    <a:pt x="326" y="421"/>
                  </a:cubicBezTo>
                  <a:cubicBezTo>
                    <a:pt x="330" y="405"/>
                    <a:pt x="392" y="313"/>
                    <a:pt x="423" y="275"/>
                  </a:cubicBezTo>
                  <a:cubicBezTo>
                    <a:pt x="454" y="237"/>
                    <a:pt x="511" y="218"/>
                    <a:pt x="513" y="196"/>
                  </a:cubicBezTo>
                  <a:lnTo>
                    <a:pt x="435" y="140"/>
                  </a:lnTo>
                  <a:cubicBezTo>
                    <a:pt x="384" y="177"/>
                    <a:pt x="265" y="342"/>
                    <a:pt x="206" y="418"/>
                  </a:cubicBezTo>
                  <a:cubicBezTo>
                    <a:pt x="147" y="494"/>
                    <a:pt x="112" y="538"/>
                    <a:pt x="78" y="594"/>
                  </a:cubicBezTo>
                  <a:lnTo>
                    <a:pt x="0" y="755"/>
                  </a:lnTo>
                  <a:cubicBezTo>
                    <a:pt x="7" y="1167"/>
                    <a:pt x="74" y="2643"/>
                    <a:pt x="121" y="3065"/>
                  </a:cubicBezTo>
                  <a:lnTo>
                    <a:pt x="285" y="3290"/>
                  </a:lnTo>
                  <a:cubicBezTo>
                    <a:pt x="332" y="3359"/>
                    <a:pt x="355" y="3412"/>
                    <a:pt x="405" y="3481"/>
                  </a:cubicBezTo>
                  <a:cubicBezTo>
                    <a:pt x="455" y="3550"/>
                    <a:pt x="539" y="3673"/>
                    <a:pt x="585" y="3706"/>
                  </a:cubicBezTo>
                  <a:lnTo>
                    <a:pt x="682" y="3680"/>
                  </a:lnTo>
                  <a:cubicBezTo>
                    <a:pt x="676" y="3654"/>
                    <a:pt x="583" y="3595"/>
                    <a:pt x="547" y="3549"/>
                  </a:cubicBezTo>
                  <a:cubicBezTo>
                    <a:pt x="511" y="3503"/>
                    <a:pt x="469" y="3422"/>
                    <a:pt x="468" y="3403"/>
                  </a:cubicBezTo>
                  <a:cubicBezTo>
                    <a:pt x="467" y="3384"/>
                    <a:pt x="507" y="3409"/>
                    <a:pt x="543" y="3433"/>
                  </a:cubicBezTo>
                  <a:cubicBezTo>
                    <a:pt x="579" y="3457"/>
                    <a:pt x="605" y="3498"/>
                    <a:pt x="686" y="3549"/>
                  </a:cubicBezTo>
                  <a:cubicBezTo>
                    <a:pt x="767" y="3600"/>
                    <a:pt x="929" y="3698"/>
                    <a:pt x="1031" y="3740"/>
                  </a:cubicBezTo>
                  <a:cubicBezTo>
                    <a:pt x="1133" y="3782"/>
                    <a:pt x="1220" y="3790"/>
                    <a:pt x="1297" y="3804"/>
                  </a:cubicBezTo>
                  <a:cubicBezTo>
                    <a:pt x="1374" y="3818"/>
                    <a:pt x="1414" y="3823"/>
                    <a:pt x="1496" y="3823"/>
                  </a:cubicBezTo>
                  <a:cubicBezTo>
                    <a:pt x="1578" y="3823"/>
                    <a:pt x="1690" y="3821"/>
                    <a:pt x="1792" y="3804"/>
                  </a:cubicBezTo>
                  <a:cubicBezTo>
                    <a:pt x="1894" y="3787"/>
                    <a:pt x="1995" y="3765"/>
                    <a:pt x="2107" y="3718"/>
                  </a:cubicBezTo>
                  <a:cubicBezTo>
                    <a:pt x="2219" y="3671"/>
                    <a:pt x="2346" y="3597"/>
                    <a:pt x="2467" y="3519"/>
                  </a:cubicBezTo>
                  <a:cubicBezTo>
                    <a:pt x="2588" y="3441"/>
                    <a:pt x="2732" y="3343"/>
                    <a:pt x="2831" y="3253"/>
                  </a:cubicBezTo>
                  <a:cubicBezTo>
                    <a:pt x="2930" y="3163"/>
                    <a:pt x="3006" y="3055"/>
                    <a:pt x="3063" y="2979"/>
                  </a:cubicBezTo>
                  <a:cubicBezTo>
                    <a:pt x="3120" y="2903"/>
                    <a:pt x="3141" y="2844"/>
                    <a:pt x="3172" y="2795"/>
                  </a:cubicBezTo>
                  <a:cubicBezTo>
                    <a:pt x="3203" y="2746"/>
                    <a:pt x="3210" y="2764"/>
                    <a:pt x="3251" y="2686"/>
                  </a:cubicBezTo>
                  <a:cubicBezTo>
                    <a:pt x="3292" y="2608"/>
                    <a:pt x="3397" y="2430"/>
                    <a:pt x="3420" y="2326"/>
                  </a:cubicBezTo>
                  <a:cubicBezTo>
                    <a:pt x="3443" y="2222"/>
                    <a:pt x="3401" y="2134"/>
                    <a:pt x="3390" y="2064"/>
                  </a:cubicBezTo>
                  <a:cubicBezTo>
                    <a:pt x="3379" y="1994"/>
                    <a:pt x="3363" y="1976"/>
                    <a:pt x="3352" y="1903"/>
                  </a:cubicBezTo>
                  <a:cubicBezTo>
                    <a:pt x="3341" y="1830"/>
                    <a:pt x="3330" y="1710"/>
                    <a:pt x="3322" y="1625"/>
                  </a:cubicBezTo>
                  <a:close/>
                </a:path>
              </a:pathLst>
            </a:custGeom>
            <a:solidFill>
              <a:srgbClr val="FFFFE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7811" name="Freeform 147"/>
            <p:cNvSpPr>
              <a:spLocks/>
            </p:cNvSpPr>
            <p:nvPr/>
          </p:nvSpPr>
          <p:spPr bwMode="auto">
            <a:xfrm>
              <a:off x="2010" y="1907"/>
              <a:ext cx="403" cy="1266"/>
            </a:xfrm>
            <a:custGeom>
              <a:avLst/>
              <a:gdLst>
                <a:gd name="T0" fmla="*/ 360 w 679"/>
                <a:gd name="T1" fmla="*/ 21 h 2322"/>
                <a:gd name="T2" fmla="*/ 268 w 679"/>
                <a:gd name="T3" fmla="*/ 0 h 2322"/>
                <a:gd name="T4" fmla="*/ 156 w 679"/>
                <a:gd name="T5" fmla="*/ 196 h 2322"/>
                <a:gd name="T6" fmla="*/ 38 w 679"/>
                <a:gd name="T7" fmla="*/ 437 h 2322"/>
                <a:gd name="T8" fmla="*/ 1 w 679"/>
                <a:gd name="T9" fmla="*/ 633 h 2322"/>
                <a:gd name="T10" fmla="*/ 42 w 679"/>
                <a:gd name="T11" fmla="*/ 865 h 2322"/>
                <a:gd name="T12" fmla="*/ 100 w 679"/>
                <a:gd name="T13" fmla="*/ 1001 h 2322"/>
                <a:gd name="T14" fmla="*/ 212 w 679"/>
                <a:gd name="T15" fmla="*/ 1148 h 2322"/>
                <a:gd name="T16" fmla="*/ 289 w 679"/>
                <a:gd name="T17" fmla="*/ 1215 h 2322"/>
                <a:gd name="T18" fmla="*/ 348 w 679"/>
                <a:gd name="T19" fmla="*/ 1266 h 2322"/>
                <a:gd name="T20" fmla="*/ 403 w 679"/>
                <a:gd name="T21" fmla="*/ 1229 h 2322"/>
                <a:gd name="T22" fmla="*/ 360 w 679"/>
                <a:gd name="T23" fmla="*/ 21 h 23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79"/>
                <a:gd name="T37" fmla="*/ 0 h 2322"/>
                <a:gd name="T38" fmla="*/ 679 w 679"/>
                <a:gd name="T39" fmla="*/ 2322 h 23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79" h="2322">
                  <a:moveTo>
                    <a:pt x="607" y="39"/>
                  </a:moveTo>
                  <a:lnTo>
                    <a:pt x="451" y="0"/>
                  </a:lnTo>
                  <a:cubicBezTo>
                    <a:pt x="394" y="53"/>
                    <a:pt x="326" y="227"/>
                    <a:pt x="262" y="360"/>
                  </a:cubicBezTo>
                  <a:cubicBezTo>
                    <a:pt x="198" y="493"/>
                    <a:pt x="108" y="667"/>
                    <a:pt x="64" y="801"/>
                  </a:cubicBezTo>
                  <a:cubicBezTo>
                    <a:pt x="20" y="935"/>
                    <a:pt x="0" y="1030"/>
                    <a:pt x="1" y="1161"/>
                  </a:cubicBezTo>
                  <a:cubicBezTo>
                    <a:pt x="2" y="1292"/>
                    <a:pt x="42" y="1475"/>
                    <a:pt x="70" y="1587"/>
                  </a:cubicBezTo>
                  <a:cubicBezTo>
                    <a:pt x="98" y="1699"/>
                    <a:pt x="121" y="1750"/>
                    <a:pt x="169" y="1836"/>
                  </a:cubicBezTo>
                  <a:cubicBezTo>
                    <a:pt x="217" y="1922"/>
                    <a:pt x="304" y="2040"/>
                    <a:pt x="357" y="2105"/>
                  </a:cubicBezTo>
                  <a:cubicBezTo>
                    <a:pt x="410" y="2170"/>
                    <a:pt x="449" y="2193"/>
                    <a:pt x="487" y="2229"/>
                  </a:cubicBezTo>
                  <a:cubicBezTo>
                    <a:pt x="525" y="2265"/>
                    <a:pt x="554" y="2318"/>
                    <a:pt x="586" y="2322"/>
                  </a:cubicBezTo>
                  <a:lnTo>
                    <a:pt x="679" y="2255"/>
                  </a:lnTo>
                  <a:lnTo>
                    <a:pt x="607" y="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7812" name="Freeform 148"/>
            <p:cNvSpPr>
              <a:spLocks/>
            </p:cNvSpPr>
            <p:nvPr/>
          </p:nvSpPr>
          <p:spPr bwMode="auto">
            <a:xfrm>
              <a:off x="2378" y="1560"/>
              <a:ext cx="1848" cy="1952"/>
            </a:xfrm>
            <a:custGeom>
              <a:avLst/>
              <a:gdLst>
                <a:gd name="T0" fmla="*/ 80 w 3117"/>
                <a:gd name="T1" fmla="*/ 300 h 3583"/>
                <a:gd name="T2" fmla="*/ 181 w 3117"/>
                <a:gd name="T3" fmla="*/ 193 h 3583"/>
                <a:gd name="T4" fmla="*/ 277 w 3117"/>
                <a:gd name="T5" fmla="*/ 126 h 3583"/>
                <a:gd name="T6" fmla="*/ 413 w 3117"/>
                <a:gd name="T7" fmla="*/ 68 h 3583"/>
                <a:gd name="T8" fmla="*/ 621 w 3117"/>
                <a:gd name="T9" fmla="*/ 17 h 3583"/>
                <a:gd name="T10" fmla="*/ 827 w 3117"/>
                <a:gd name="T11" fmla="*/ 2 h 3583"/>
                <a:gd name="T12" fmla="*/ 914 w 3117"/>
                <a:gd name="T13" fmla="*/ 2 h 3583"/>
                <a:gd name="T14" fmla="*/ 1019 w 3117"/>
                <a:gd name="T15" fmla="*/ 15 h 3583"/>
                <a:gd name="T16" fmla="*/ 1142 w 3117"/>
                <a:gd name="T17" fmla="*/ 37 h 3583"/>
                <a:gd name="T18" fmla="*/ 1289 w 3117"/>
                <a:gd name="T19" fmla="*/ 89 h 3583"/>
                <a:gd name="T20" fmla="*/ 1394 w 3117"/>
                <a:gd name="T21" fmla="*/ 144 h 3583"/>
                <a:gd name="T22" fmla="*/ 1524 w 3117"/>
                <a:gd name="T23" fmla="*/ 236 h 3583"/>
                <a:gd name="T24" fmla="*/ 1620 w 3117"/>
                <a:gd name="T25" fmla="*/ 337 h 3583"/>
                <a:gd name="T26" fmla="*/ 1681 w 3117"/>
                <a:gd name="T27" fmla="*/ 429 h 3583"/>
                <a:gd name="T28" fmla="*/ 1740 w 3117"/>
                <a:gd name="T29" fmla="*/ 535 h 3583"/>
                <a:gd name="T30" fmla="*/ 1782 w 3117"/>
                <a:gd name="T31" fmla="*/ 649 h 3583"/>
                <a:gd name="T32" fmla="*/ 1831 w 3117"/>
                <a:gd name="T33" fmla="*/ 845 h 3583"/>
                <a:gd name="T34" fmla="*/ 1848 w 3117"/>
                <a:gd name="T35" fmla="*/ 1047 h 3583"/>
                <a:gd name="T36" fmla="*/ 1843 w 3117"/>
                <a:gd name="T37" fmla="*/ 1069 h 3583"/>
                <a:gd name="T38" fmla="*/ 1841 w 3117"/>
                <a:gd name="T39" fmla="*/ 1110 h 3583"/>
                <a:gd name="T40" fmla="*/ 1844 w 3117"/>
                <a:gd name="T41" fmla="*/ 1151 h 3583"/>
                <a:gd name="T42" fmla="*/ 1827 w 3117"/>
                <a:gd name="T43" fmla="*/ 1315 h 3583"/>
                <a:gd name="T44" fmla="*/ 1789 w 3117"/>
                <a:gd name="T45" fmla="*/ 1336 h 3583"/>
                <a:gd name="T46" fmla="*/ 1695 w 3117"/>
                <a:gd name="T47" fmla="*/ 1488 h 3583"/>
                <a:gd name="T48" fmla="*/ 1508 w 3117"/>
                <a:gd name="T49" fmla="*/ 1690 h 3583"/>
                <a:gd name="T50" fmla="*/ 1355 w 3117"/>
                <a:gd name="T51" fmla="*/ 1798 h 3583"/>
                <a:gd name="T52" fmla="*/ 1195 w 3117"/>
                <a:gd name="T53" fmla="*/ 1877 h 3583"/>
                <a:gd name="T54" fmla="*/ 1001 w 3117"/>
                <a:gd name="T55" fmla="*/ 1936 h 3583"/>
                <a:gd name="T56" fmla="*/ 836 w 3117"/>
                <a:gd name="T57" fmla="*/ 1952 h 3583"/>
                <a:gd name="T58" fmla="*/ 639 w 3117"/>
                <a:gd name="T59" fmla="*/ 1937 h 3583"/>
                <a:gd name="T60" fmla="*/ 489 w 3117"/>
                <a:gd name="T61" fmla="*/ 1895 h 3583"/>
                <a:gd name="T62" fmla="*/ 331 w 3117"/>
                <a:gd name="T63" fmla="*/ 1808 h 3583"/>
                <a:gd name="T64" fmla="*/ 235 w 3117"/>
                <a:gd name="T65" fmla="*/ 1728 h 3583"/>
                <a:gd name="T66" fmla="*/ 173 w 3117"/>
                <a:gd name="T67" fmla="*/ 1674 h 3583"/>
                <a:gd name="T68" fmla="*/ 35 w 3117"/>
                <a:gd name="T69" fmla="*/ 1462 h 3583"/>
                <a:gd name="T70" fmla="*/ 4 w 3117"/>
                <a:gd name="T71" fmla="*/ 1184 h 3583"/>
                <a:gd name="T72" fmla="*/ 12 w 3117"/>
                <a:gd name="T73" fmla="*/ 865 h 3583"/>
                <a:gd name="T74" fmla="*/ 20 w 3117"/>
                <a:gd name="T75" fmla="*/ 605 h 3583"/>
                <a:gd name="T76" fmla="*/ 50 w 3117"/>
                <a:gd name="T77" fmla="*/ 416 h 3583"/>
                <a:gd name="T78" fmla="*/ 64 w 3117"/>
                <a:gd name="T79" fmla="*/ 345 h 3583"/>
                <a:gd name="T80" fmla="*/ 80 w 3117"/>
                <a:gd name="T81" fmla="*/ 300 h 35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17"/>
                <a:gd name="T124" fmla="*/ 0 h 3583"/>
                <a:gd name="T125" fmla="*/ 3117 w 3117"/>
                <a:gd name="T126" fmla="*/ 3583 h 35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17" h="3583">
                  <a:moveTo>
                    <a:pt x="135" y="550"/>
                  </a:moveTo>
                  <a:cubicBezTo>
                    <a:pt x="168" y="503"/>
                    <a:pt x="251" y="408"/>
                    <a:pt x="306" y="355"/>
                  </a:cubicBezTo>
                  <a:cubicBezTo>
                    <a:pt x="361" y="302"/>
                    <a:pt x="403" y="271"/>
                    <a:pt x="468" y="232"/>
                  </a:cubicBezTo>
                  <a:cubicBezTo>
                    <a:pt x="533" y="193"/>
                    <a:pt x="600" y="157"/>
                    <a:pt x="696" y="124"/>
                  </a:cubicBezTo>
                  <a:cubicBezTo>
                    <a:pt x="792" y="91"/>
                    <a:pt x="931" y="51"/>
                    <a:pt x="1047" y="31"/>
                  </a:cubicBezTo>
                  <a:cubicBezTo>
                    <a:pt x="1163" y="11"/>
                    <a:pt x="1313" y="8"/>
                    <a:pt x="1395" y="4"/>
                  </a:cubicBezTo>
                  <a:cubicBezTo>
                    <a:pt x="1477" y="0"/>
                    <a:pt x="1488" y="0"/>
                    <a:pt x="1542" y="4"/>
                  </a:cubicBezTo>
                  <a:cubicBezTo>
                    <a:pt x="1596" y="8"/>
                    <a:pt x="1655" y="18"/>
                    <a:pt x="1719" y="28"/>
                  </a:cubicBezTo>
                  <a:cubicBezTo>
                    <a:pt x="1783" y="38"/>
                    <a:pt x="1850" y="45"/>
                    <a:pt x="1926" y="67"/>
                  </a:cubicBezTo>
                  <a:cubicBezTo>
                    <a:pt x="2002" y="89"/>
                    <a:pt x="2103" y="130"/>
                    <a:pt x="2174" y="163"/>
                  </a:cubicBezTo>
                  <a:cubicBezTo>
                    <a:pt x="2245" y="196"/>
                    <a:pt x="2286" y="220"/>
                    <a:pt x="2352" y="265"/>
                  </a:cubicBezTo>
                  <a:cubicBezTo>
                    <a:pt x="2418" y="310"/>
                    <a:pt x="2508" y="374"/>
                    <a:pt x="2571" y="433"/>
                  </a:cubicBezTo>
                  <a:cubicBezTo>
                    <a:pt x="2634" y="492"/>
                    <a:pt x="2689" y="560"/>
                    <a:pt x="2733" y="619"/>
                  </a:cubicBezTo>
                  <a:cubicBezTo>
                    <a:pt x="2777" y="678"/>
                    <a:pt x="2802" y="727"/>
                    <a:pt x="2835" y="787"/>
                  </a:cubicBezTo>
                  <a:cubicBezTo>
                    <a:pt x="2868" y="847"/>
                    <a:pt x="2906" y="915"/>
                    <a:pt x="2934" y="982"/>
                  </a:cubicBezTo>
                  <a:cubicBezTo>
                    <a:pt x="2962" y="1049"/>
                    <a:pt x="2980" y="1096"/>
                    <a:pt x="3006" y="1191"/>
                  </a:cubicBezTo>
                  <a:cubicBezTo>
                    <a:pt x="3032" y="1286"/>
                    <a:pt x="3070" y="1429"/>
                    <a:pt x="3089" y="1551"/>
                  </a:cubicBezTo>
                  <a:cubicBezTo>
                    <a:pt x="3108" y="1673"/>
                    <a:pt x="3114" y="1852"/>
                    <a:pt x="3117" y="1921"/>
                  </a:cubicBezTo>
                  <a:lnTo>
                    <a:pt x="3108" y="1963"/>
                  </a:lnTo>
                  <a:cubicBezTo>
                    <a:pt x="3106" y="1982"/>
                    <a:pt x="3104" y="2013"/>
                    <a:pt x="3105" y="2038"/>
                  </a:cubicBezTo>
                  <a:cubicBezTo>
                    <a:pt x="3106" y="2063"/>
                    <a:pt x="3115" y="2051"/>
                    <a:pt x="3111" y="2113"/>
                  </a:cubicBezTo>
                  <a:cubicBezTo>
                    <a:pt x="3107" y="2175"/>
                    <a:pt x="3096" y="2357"/>
                    <a:pt x="3081" y="2413"/>
                  </a:cubicBezTo>
                  <a:cubicBezTo>
                    <a:pt x="3066" y="2469"/>
                    <a:pt x="3055" y="2399"/>
                    <a:pt x="3018" y="2452"/>
                  </a:cubicBezTo>
                  <a:cubicBezTo>
                    <a:pt x="2981" y="2505"/>
                    <a:pt x="2938" y="2623"/>
                    <a:pt x="2859" y="2731"/>
                  </a:cubicBezTo>
                  <a:cubicBezTo>
                    <a:pt x="2780" y="2839"/>
                    <a:pt x="2640" y="3008"/>
                    <a:pt x="2544" y="3103"/>
                  </a:cubicBezTo>
                  <a:cubicBezTo>
                    <a:pt x="2448" y="3198"/>
                    <a:pt x="2374" y="3244"/>
                    <a:pt x="2286" y="3301"/>
                  </a:cubicBezTo>
                  <a:cubicBezTo>
                    <a:pt x="2198" y="3358"/>
                    <a:pt x="2115" y="3403"/>
                    <a:pt x="2016" y="3445"/>
                  </a:cubicBezTo>
                  <a:cubicBezTo>
                    <a:pt x="1917" y="3487"/>
                    <a:pt x="1790" y="3530"/>
                    <a:pt x="1689" y="3553"/>
                  </a:cubicBezTo>
                  <a:cubicBezTo>
                    <a:pt x="1588" y="3576"/>
                    <a:pt x="1512" y="3583"/>
                    <a:pt x="1410" y="3583"/>
                  </a:cubicBezTo>
                  <a:cubicBezTo>
                    <a:pt x="1308" y="3583"/>
                    <a:pt x="1175" y="3573"/>
                    <a:pt x="1077" y="3556"/>
                  </a:cubicBezTo>
                  <a:cubicBezTo>
                    <a:pt x="979" y="3539"/>
                    <a:pt x="910" y="3517"/>
                    <a:pt x="824" y="3478"/>
                  </a:cubicBezTo>
                  <a:cubicBezTo>
                    <a:pt x="738" y="3439"/>
                    <a:pt x="629" y="3370"/>
                    <a:pt x="558" y="3319"/>
                  </a:cubicBezTo>
                  <a:cubicBezTo>
                    <a:pt x="487" y="3268"/>
                    <a:pt x="440" y="3213"/>
                    <a:pt x="396" y="3172"/>
                  </a:cubicBezTo>
                  <a:lnTo>
                    <a:pt x="291" y="3073"/>
                  </a:lnTo>
                  <a:cubicBezTo>
                    <a:pt x="235" y="2991"/>
                    <a:pt x="106" y="2833"/>
                    <a:pt x="59" y="2683"/>
                  </a:cubicBezTo>
                  <a:cubicBezTo>
                    <a:pt x="12" y="2533"/>
                    <a:pt x="12" y="2355"/>
                    <a:pt x="6" y="2173"/>
                  </a:cubicBezTo>
                  <a:cubicBezTo>
                    <a:pt x="0" y="1991"/>
                    <a:pt x="16" y="1765"/>
                    <a:pt x="21" y="1588"/>
                  </a:cubicBezTo>
                  <a:cubicBezTo>
                    <a:pt x="26" y="1411"/>
                    <a:pt x="23" y="1248"/>
                    <a:pt x="33" y="1111"/>
                  </a:cubicBezTo>
                  <a:cubicBezTo>
                    <a:pt x="43" y="974"/>
                    <a:pt x="72" y="842"/>
                    <a:pt x="84" y="763"/>
                  </a:cubicBezTo>
                  <a:cubicBezTo>
                    <a:pt x="96" y="684"/>
                    <a:pt x="100" y="669"/>
                    <a:pt x="108" y="634"/>
                  </a:cubicBezTo>
                  <a:cubicBezTo>
                    <a:pt x="116" y="599"/>
                    <a:pt x="98" y="597"/>
                    <a:pt x="135" y="550"/>
                  </a:cubicBezTo>
                  <a:close/>
                </a:path>
              </a:pathLst>
            </a:custGeom>
            <a:solidFill>
              <a:srgbClr val="FFC4A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3" name="Group 149"/>
            <p:cNvGrpSpPr>
              <a:grpSpLocks/>
            </p:cNvGrpSpPr>
            <p:nvPr/>
          </p:nvGrpSpPr>
          <p:grpSpPr bwMode="auto">
            <a:xfrm>
              <a:off x="4118" y="2683"/>
              <a:ext cx="384" cy="331"/>
              <a:chOff x="12097" y="4515"/>
              <a:chExt cx="648" cy="608"/>
            </a:xfrm>
          </p:grpSpPr>
          <p:sp>
            <p:nvSpPr>
              <p:cNvPr id="117828" name="Freeform 150"/>
              <p:cNvSpPr>
                <a:spLocks/>
              </p:cNvSpPr>
              <p:nvPr/>
            </p:nvSpPr>
            <p:spPr bwMode="auto">
              <a:xfrm>
                <a:off x="12097" y="4517"/>
                <a:ext cx="648" cy="606"/>
              </a:xfrm>
              <a:custGeom>
                <a:avLst/>
                <a:gdLst>
                  <a:gd name="T0" fmla="*/ 165 w 648"/>
                  <a:gd name="T1" fmla="*/ 0 h 606"/>
                  <a:gd name="T2" fmla="*/ 189 w 648"/>
                  <a:gd name="T3" fmla="*/ 63 h 606"/>
                  <a:gd name="T4" fmla="*/ 62 w 648"/>
                  <a:gd name="T5" fmla="*/ 10 h 606"/>
                  <a:gd name="T6" fmla="*/ 65 w 648"/>
                  <a:gd name="T7" fmla="*/ 85 h 606"/>
                  <a:gd name="T8" fmla="*/ 89 w 648"/>
                  <a:gd name="T9" fmla="*/ 157 h 606"/>
                  <a:gd name="T10" fmla="*/ 83 w 648"/>
                  <a:gd name="T11" fmla="*/ 205 h 606"/>
                  <a:gd name="T12" fmla="*/ 0 w 648"/>
                  <a:gd name="T13" fmla="*/ 249 h 606"/>
                  <a:gd name="T14" fmla="*/ 108 w 648"/>
                  <a:gd name="T15" fmla="*/ 306 h 606"/>
                  <a:gd name="T16" fmla="*/ 159 w 648"/>
                  <a:gd name="T17" fmla="*/ 330 h 606"/>
                  <a:gd name="T18" fmla="*/ 96 w 648"/>
                  <a:gd name="T19" fmla="*/ 378 h 606"/>
                  <a:gd name="T20" fmla="*/ 57 w 648"/>
                  <a:gd name="T21" fmla="*/ 432 h 606"/>
                  <a:gd name="T22" fmla="*/ 249 w 648"/>
                  <a:gd name="T23" fmla="*/ 483 h 606"/>
                  <a:gd name="T24" fmla="*/ 366 w 648"/>
                  <a:gd name="T25" fmla="*/ 507 h 606"/>
                  <a:gd name="T26" fmla="*/ 546 w 648"/>
                  <a:gd name="T27" fmla="*/ 606 h 606"/>
                  <a:gd name="T28" fmla="*/ 606 w 648"/>
                  <a:gd name="T29" fmla="*/ 471 h 606"/>
                  <a:gd name="T30" fmla="*/ 627 w 648"/>
                  <a:gd name="T31" fmla="*/ 363 h 606"/>
                  <a:gd name="T32" fmla="*/ 648 w 648"/>
                  <a:gd name="T33" fmla="*/ 228 h 606"/>
                  <a:gd name="T34" fmla="*/ 642 w 648"/>
                  <a:gd name="T35" fmla="*/ 96 h 606"/>
                  <a:gd name="T36" fmla="*/ 636 w 648"/>
                  <a:gd name="T37" fmla="*/ 30 h 606"/>
                  <a:gd name="T38" fmla="*/ 462 w 648"/>
                  <a:gd name="T39" fmla="*/ 15 h 606"/>
                  <a:gd name="T40" fmla="*/ 237 w 648"/>
                  <a:gd name="T41" fmla="*/ 3 h 606"/>
                  <a:gd name="T42" fmla="*/ 165 w 648"/>
                  <a:gd name="T43" fmla="*/ 0 h 60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48"/>
                  <a:gd name="T67" fmla="*/ 0 h 606"/>
                  <a:gd name="T68" fmla="*/ 648 w 648"/>
                  <a:gd name="T69" fmla="*/ 606 h 60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48" h="606">
                    <a:moveTo>
                      <a:pt x="165" y="0"/>
                    </a:moveTo>
                    <a:lnTo>
                      <a:pt x="189" y="63"/>
                    </a:lnTo>
                    <a:lnTo>
                      <a:pt x="62" y="10"/>
                    </a:lnTo>
                    <a:lnTo>
                      <a:pt x="65" y="85"/>
                    </a:lnTo>
                    <a:lnTo>
                      <a:pt x="89" y="157"/>
                    </a:lnTo>
                    <a:lnTo>
                      <a:pt x="83" y="205"/>
                    </a:lnTo>
                    <a:lnTo>
                      <a:pt x="0" y="249"/>
                    </a:lnTo>
                    <a:lnTo>
                      <a:pt x="108" y="306"/>
                    </a:lnTo>
                    <a:lnTo>
                      <a:pt x="159" y="330"/>
                    </a:lnTo>
                    <a:lnTo>
                      <a:pt x="96" y="378"/>
                    </a:lnTo>
                    <a:lnTo>
                      <a:pt x="57" y="432"/>
                    </a:lnTo>
                    <a:lnTo>
                      <a:pt x="249" y="483"/>
                    </a:lnTo>
                    <a:lnTo>
                      <a:pt x="366" y="507"/>
                    </a:lnTo>
                    <a:lnTo>
                      <a:pt x="546" y="606"/>
                    </a:lnTo>
                    <a:lnTo>
                      <a:pt x="606" y="471"/>
                    </a:lnTo>
                    <a:lnTo>
                      <a:pt x="627" y="363"/>
                    </a:lnTo>
                    <a:lnTo>
                      <a:pt x="648" y="228"/>
                    </a:lnTo>
                    <a:lnTo>
                      <a:pt x="642" y="96"/>
                    </a:lnTo>
                    <a:lnTo>
                      <a:pt x="636" y="30"/>
                    </a:lnTo>
                    <a:lnTo>
                      <a:pt x="462" y="15"/>
                    </a:lnTo>
                    <a:lnTo>
                      <a:pt x="237" y="3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829" name="Freeform 151"/>
              <p:cNvSpPr>
                <a:spLocks/>
              </p:cNvSpPr>
              <p:nvPr/>
            </p:nvSpPr>
            <p:spPr bwMode="auto">
              <a:xfrm>
                <a:off x="12161" y="4864"/>
                <a:ext cx="424" cy="115"/>
              </a:xfrm>
              <a:custGeom>
                <a:avLst/>
                <a:gdLst>
                  <a:gd name="T0" fmla="*/ 0 w 20000"/>
                  <a:gd name="T1" fmla="*/ 63 h 20000"/>
                  <a:gd name="T2" fmla="*/ 38 w 20000"/>
                  <a:gd name="T3" fmla="*/ 17 h 20000"/>
                  <a:gd name="T4" fmla="*/ 61 w 20000"/>
                  <a:gd name="T5" fmla="*/ 4 h 20000"/>
                  <a:gd name="T6" fmla="*/ 86 w 20000"/>
                  <a:gd name="T7" fmla="*/ 0 h 20000"/>
                  <a:gd name="T8" fmla="*/ 144 w 20000"/>
                  <a:gd name="T9" fmla="*/ 13 h 20000"/>
                  <a:gd name="T10" fmla="*/ 204 w 20000"/>
                  <a:gd name="T11" fmla="*/ 39 h 20000"/>
                  <a:gd name="T12" fmla="*/ 317 w 20000"/>
                  <a:gd name="T13" fmla="*/ 82 h 20000"/>
                  <a:gd name="T14" fmla="*/ 423 w 20000"/>
                  <a:gd name="T15" fmla="*/ 114 h 20000"/>
                  <a:gd name="T16" fmla="*/ 423 w 20000"/>
                  <a:gd name="T17" fmla="*/ 114 h 200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000"/>
                  <a:gd name="T28" fmla="*/ 0 h 20000"/>
                  <a:gd name="T29" fmla="*/ 20000 w 20000"/>
                  <a:gd name="T30" fmla="*/ 20000 h 200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000" h="20000">
                    <a:moveTo>
                      <a:pt x="0" y="10957"/>
                    </a:moveTo>
                    <a:lnTo>
                      <a:pt x="1792" y="2957"/>
                    </a:lnTo>
                    <a:lnTo>
                      <a:pt x="2877" y="696"/>
                    </a:lnTo>
                    <a:lnTo>
                      <a:pt x="4057" y="0"/>
                    </a:lnTo>
                    <a:lnTo>
                      <a:pt x="6792" y="2261"/>
                    </a:lnTo>
                    <a:lnTo>
                      <a:pt x="9623" y="6783"/>
                    </a:lnTo>
                    <a:lnTo>
                      <a:pt x="14953" y="14261"/>
                    </a:lnTo>
                    <a:lnTo>
                      <a:pt x="19953" y="198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830" name="Freeform 152"/>
              <p:cNvSpPr>
                <a:spLocks/>
              </p:cNvSpPr>
              <p:nvPr/>
            </p:nvSpPr>
            <p:spPr bwMode="auto">
              <a:xfrm>
                <a:off x="12182" y="4900"/>
                <a:ext cx="470" cy="185"/>
              </a:xfrm>
              <a:custGeom>
                <a:avLst/>
                <a:gdLst>
                  <a:gd name="T0" fmla="*/ 0 w 20000"/>
                  <a:gd name="T1" fmla="*/ 0 h 20000"/>
                  <a:gd name="T2" fmla="*/ 240 w 20000"/>
                  <a:gd name="T3" fmla="*/ 76 h 20000"/>
                  <a:gd name="T4" fmla="*/ 356 w 20000"/>
                  <a:gd name="T5" fmla="*/ 126 h 20000"/>
                  <a:gd name="T6" fmla="*/ 468 w 20000"/>
                  <a:gd name="T7" fmla="*/ 184 h 20000"/>
                  <a:gd name="T8" fmla="*/ 469 w 20000"/>
                  <a:gd name="T9" fmla="*/ 184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0" y="0"/>
                    </a:moveTo>
                    <a:lnTo>
                      <a:pt x="10213" y="8216"/>
                    </a:lnTo>
                    <a:lnTo>
                      <a:pt x="15149" y="13622"/>
                    </a:lnTo>
                    <a:lnTo>
                      <a:pt x="19915" y="19892"/>
                    </a:lnTo>
                    <a:lnTo>
                      <a:pt x="19957" y="1989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831" name="Freeform 153"/>
              <p:cNvSpPr>
                <a:spLocks/>
              </p:cNvSpPr>
              <p:nvPr/>
            </p:nvSpPr>
            <p:spPr bwMode="auto">
              <a:xfrm>
                <a:off x="12153" y="4953"/>
                <a:ext cx="487" cy="170"/>
              </a:xfrm>
              <a:custGeom>
                <a:avLst/>
                <a:gdLst>
                  <a:gd name="T0" fmla="*/ 0 w 487"/>
                  <a:gd name="T1" fmla="*/ 0 h 170"/>
                  <a:gd name="T2" fmla="*/ 123 w 487"/>
                  <a:gd name="T3" fmla="*/ 31 h 170"/>
                  <a:gd name="T4" fmla="*/ 251 w 487"/>
                  <a:gd name="T5" fmla="*/ 57 h 170"/>
                  <a:gd name="T6" fmla="*/ 371 w 487"/>
                  <a:gd name="T7" fmla="*/ 106 h 170"/>
                  <a:gd name="T8" fmla="*/ 487 w 487"/>
                  <a:gd name="T9" fmla="*/ 170 h 170"/>
                  <a:gd name="T10" fmla="*/ 487 w 487"/>
                  <a:gd name="T11" fmla="*/ 170 h 1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7"/>
                  <a:gd name="T19" fmla="*/ 0 h 170"/>
                  <a:gd name="T20" fmla="*/ 487 w 487"/>
                  <a:gd name="T21" fmla="*/ 170 h 1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7" h="170">
                    <a:moveTo>
                      <a:pt x="0" y="0"/>
                    </a:moveTo>
                    <a:lnTo>
                      <a:pt x="123" y="31"/>
                    </a:lnTo>
                    <a:lnTo>
                      <a:pt x="251" y="57"/>
                    </a:lnTo>
                    <a:lnTo>
                      <a:pt x="371" y="106"/>
                    </a:lnTo>
                    <a:lnTo>
                      <a:pt x="487" y="17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832" name="Freeform 154"/>
              <p:cNvSpPr>
                <a:spLocks/>
              </p:cNvSpPr>
              <p:nvPr/>
            </p:nvSpPr>
            <p:spPr bwMode="auto">
              <a:xfrm>
                <a:off x="12196" y="4884"/>
                <a:ext cx="466" cy="183"/>
              </a:xfrm>
              <a:custGeom>
                <a:avLst/>
                <a:gdLst>
                  <a:gd name="T0" fmla="*/ 0 w 20000"/>
                  <a:gd name="T1" fmla="*/ 0 h 20000"/>
                  <a:gd name="T2" fmla="*/ 237 w 20000"/>
                  <a:gd name="T3" fmla="*/ 74 h 20000"/>
                  <a:gd name="T4" fmla="*/ 464 w 20000"/>
                  <a:gd name="T5" fmla="*/ 182 h 20000"/>
                  <a:gd name="T6" fmla="*/ 465 w 20000"/>
                  <a:gd name="T7" fmla="*/ 182 h 20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00"/>
                  <a:gd name="T13" fmla="*/ 0 h 20000"/>
                  <a:gd name="T14" fmla="*/ 20000 w 20000"/>
                  <a:gd name="T15" fmla="*/ 20000 h 20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00" h="20000">
                    <a:moveTo>
                      <a:pt x="0" y="0"/>
                    </a:moveTo>
                    <a:lnTo>
                      <a:pt x="10172" y="8087"/>
                    </a:lnTo>
                    <a:lnTo>
                      <a:pt x="19914" y="19891"/>
                    </a:lnTo>
                    <a:lnTo>
                      <a:pt x="19957" y="1989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833" name="Freeform 155"/>
              <p:cNvSpPr>
                <a:spLocks/>
              </p:cNvSpPr>
              <p:nvPr/>
            </p:nvSpPr>
            <p:spPr bwMode="auto">
              <a:xfrm>
                <a:off x="12168" y="4929"/>
                <a:ext cx="473" cy="171"/>
              </a:xfrm>
              <a:custGeom>
                <a:avLst/>
                <a:gdLst>
                  <a:gd name="T0" fmla="*/ 0 w 473"/>
                  <a:gd name="T1" fmla="*/ 0 h 171"/>
                  <a:gd name="T2" fmla="*/ 111 w 473"/>
                  <a:gd name="T3" fmla="*/ 35 h 171"/>
                  <a:gd name="T4" fmla="*/ 237 w 473"/>
                  <a:gd name="T5" fmla="*/ 60 h 171"/>
                  <a:gd name="T6" fmla="*/ 359 w 473"/>
                  <a:gd name="T7" fmla="*/ 109 h 171"/>
                  <a:gd name="T8" fmla="*/ 473 w 473"/>
                  <a:gd name="T9" fmla="*/ 171 h 171"/>
                  <a:gd name="T10" fmla="*/ 473 w 473"/>
                  <a:gd name="T11" fmla="*/ 171 h 1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3"/>
                  <a:gd name="T19" fmla="*/ 0 h 171"/>
                  <a:gd name="T20" fmla="*/ 473 w 473"/>
                  <a:gd name="T21" fmla="*/ 171 h 1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3" h="171">
                    <a:moveTo>
                      <a:pt x="0" y="0"/>
                    </a:moveTo>
                    <a:lnTo>
                      <a:pt x="111" y="35"/>
                    </a:lnTo>
                    <a:lnTo>
                      <a:pt x="237" y="60"/>
                    </a:lnTo>
                    <a:lnTo>
                      <a:pt x="359" y="109"/>
                    </a:lnTo>
                    <a:lnTo>
                      <a:pt x="473" y="17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834" name="Freeform 156"/>
              <p:cNvSpPr>
                <a:spLocks/>
              </p:cNvSpPr>
              <p:nvPr/>
            </p:nvSpPr>
            <p:spPr bwMode="auto">
              <a:xfrm>
                <a:off x="12099" y="4766"/>
                <a:ext cx="600" cy="222"/>
              </a:xfrm>
              <a:custGeom>
                <a:avLst/>
                <a:gdLst>
                  <a:gd name="T0" fmla="*/ 0 w 20000"/>
                  <a:gd name="T1" fmla="*/ 0 h 20000"/>
                  <a:gd name="T2" fmla="*/ 70 w 20000"/>
                  <a:gd name="T3" fmla="*/ 41 h 20000"/>
                  <a:gd name="T4" fmla="*/ 145 w 20000"/>
                  <a:gd name="T5" fmla="*/ 68 h 20000"/>
                  <a:gd name="T6" fmla="*/ 303 w 20000"/>
                  <a:gd name="T7" fmla="*/ 97 h 20000"/>
                  <a:gd name="T8" fmla="*/ 449 w 20000"/>
                  <a:gd name="T9" fmla="*/ 164 h 20000"/>
                  <a:gd name="T10" fmla="*/ 599 w 20000"/>
                  <a:gd name="T11" fmla="*/ 221 h 20000"/>
                  <a:gd name="T12" fmla="*/ 599 w 20000"/>
                  <a:gd name="T13" fmla="*/ 221 h 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00"/>
                  <a:gd name="T22" fmla="*/ 0 h 20000"/>
                  <a:gd name="T23" fmla="*/ 20000 w 20000"/>
                  <a:gd name="T24" fmla="*/ 20000 h 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00" h="20000">
                    <a:moveTo>
                      <a:pt x="0" y="0"/>
                    </a:moveTo>
                    <a:lnTo>
                      <a:pt x="2333" y="3694"/>
                    </a:lnTo>
                    <a:lnTo>
                      <a:pt x="4833" y="6126"/>
                    </a:lnTo>
                    <a:lnTo>
                      <a:pt x="10100" y="8739"/>
                    </a:lnTo>
                    <a:lnTo>
                      <a:pt x="14967" y="14775"/>
                    </a:lnTo>
                    <a:lnTo>
                      <a:pt x="19967" y="199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835" name="Freeform 157"/>
              <p:cNvSpPr>
                <a:spLocks/>
              </p:cNvSpPr>
              <p:nvPr/>
            </p:nvSpPr>
            <p:spPr bwMode="auto">
              <a:xfrm>
                <a:off x="12118" y="4752"/>
                <a:ext cx="593" cy="202"/>
              </a:xfrm>
              <a:custGeom>
                <a:avLst/>
                <a:gdLst>
                  <a:gd name="T0" fmla="*/ 0 w 20000"/>
                  <a:gd name="T1" fmla="*/ 0 h 20000"/>
                  <a:gd name="T2" fmla="*/ 70 w 20000"/>
                  <a:gd name="T3" fmla="*/ 33 h 20000"/>
                  <a:gd name="T4" fmla="*/ 145 w 20000"/>
                  <a:gd name="T5" fmla="*/ 55 h 20000"/>
                  <a:gd name="T6" fmla="*/ 298 w 20000"/>
                  <a:gd name="T7" fmla="*/ 92 h 20000"/>
                  <a:gd name="T8" fmla="*/ 591 w 20000"/>
                  <a:gd name="T9" fmla="*/ 201 h 20000"/>
                  <a:gd name="T10" fmla="*/ 592 w 20000"/>
                  <a:gd name="T11" fmla="*/ 201 h 2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000"/>
                  <a:gd name="T19" fmla="*/ 0 h 20000"/>
                  <a:gd name="T20" fmla="*/ 20000 w 20000"/>
                  <a:gd name="T21" fmla="*/ 20000 h 2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000" h="20000">
                    <a:moveTo>
                      <a:pt x="0" y="0"/>
                    </a:moveTo>
                    <a:lnTo>
                      <a:pt x="2361" y="3267"/>
                    </a:lnTo>
                    <a:lnTo>
                      <a:pt x="4890" y="5446"/>
                    </a:lnTo>
                    <a:lnTo>
                      <a:pt x="10051" y="9109"/>
                    </a:lnTo>
                    <a:lnTo>
                      <a:pt x="19933" y="19901"/>
                    </a:lnTo>
                    <a:lnTo>
                      <a:pt x="19966" y="1990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836" name="Freeform 158"/>
              <p:cNvSpPr>
                <a:spLocks/>
              </p:cNvSpPr>
              <p:nvPr/>
            </p:nvSpPr>
            <p:spPr bwMode="auto">
              <a:xfrm>
                <a:off x="12137" y="4743"/>
                <a:ext cx="581" cy="184"/>
              </a:xfrm>
              <a:custGeom>
                <a:avLst/>
                <a:gdLst>
                  <a:gd name="T0" fmla="*/ 0 w 20000"/>
                  <a:gd name="T1" fmla="*/ 0 h 20000"/>
                  <a:gd name="T2" fmla="*/ 145 w 20000"/>
                  <a:gd name="T3" fmla="*/ 43 h 20000"/>
                  <a:gd name="T4" fmla="*/ 294 w 20000"/>
                  <a:gd name="T5" fmla="*/ 78 h 20000"/>
                  <a:gd name="T6" fmla="*/ 438 w 20000"/>
                  <a:gd name="T7" fmla="*/ 128 h 20000"/>
                  <a:gd name="T8" fmla="*/ 580 w 20000"/>
                  <a:gd name="T9" fmla="*/ 183 h 20000"/>
                  <a:gd name="T10" fmla="*/ 580 w 20000"/>
                  <a:gd name="T11" fmla="*/ 183 h 2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000"/>
                  <a:gd name="T19" fmla="*/ 0 h 20000"/>
                  <a:gd name="T20" fmla="*/ 20000 w 20000"/>
                  <a:gd name="T21" fmla="*/ 20000 h 2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000" h="20000">
                    <a:moveTo>
                      <a:pt x="0" y="0"/>
                    </a:moveTo>
                    <a:lnTo>
                      <a:pt x="4991" y="4674"/>
                    </a:lnTo>
                    <a:lnTo>
                      <a:pt x="10120" y="8478"/>
                    </a:lnTo>
                    <a:lnTo>
                      <a:pt x="15077" y="13913"/>
                    </a:lnTo>
                    <a:lnTo>
                      <a:pt x="19966" y="1989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837" name="Freeform 159"/>
              <p:cNvSpPr>
                <a:spLocks/>
              </p:cNvSpPr>
              <p:nvPr/>
            </p:nvSpPr>
            <p:spPr bwMode="auto">
              <a:xfrm>
                <a:off x="12162" y="4731"/>
                <a:ext cx="567" cy="142"/>
              </a:xfrm>
              <a:custGeom>
                <a:avLst/>
                <a:gdLst>
                  <a:gd name="T0" fmla="*/ 0 w 20000"/>
                  <a:gd name="T1" fmla="*/ 0 h 20000"/>
                  <a:gd name="T2" fmla="*/ 70 w 20000"/>
                  <a:gd name="T3" fmla="*/ 20 h 20000"/>
                  <a:gd name="T4" fmla="*/ 143 w 20000"/>
                  <a:gd name="T5" fmla="*/ 28 h 20000"/>
                  <a:gd name="T6" fmla="*/ 215 w 20000"/>
                  <a:gd name="T7" fmla="*/ 38 h 20000"/>
                  <a:gd name="T8" fmla="*/ 286 w 20000"/>
                  <a:gd name="T9" fmla="*/ 59 h 20000"/>
                  <a:gd name="T10" fmla="*/ 424 w 20000"/>
                  <a:gd name="T11" fmla="*/ 106 h 20000"/>
                  <a:gd name="T12" fmla="*/ 566 w 20000"/>
                  <a:gd name="T13" fmla="*/ 141 h 20000"/>
                  <a:gd name="T14" fmla="*/ 566 w 20000"/>
                  <a:gd name="T15" fmla="*/ 141 h 200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000"/>
                  <a:gd name="T25" fmla="*/ 0 h 20000"/>
                  <a:gd name="T26" fmla="*/ 20000 w 20000"/>
                  <a:gd name="T27" fmla="*/ 20000 h 200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000" h="20000">
                    <a:moveTo>
                      <a:pt x="0" y="0"/>
                    </a:moveTo>
                    <a:lnTo>
                      <a:pt x="2469" y="2817"/>
                    </a:lnTo>
                    <a:lnTo>
                      <a:pt x="5044" y="3944"/>
                    </a:lnTo>
                    <a:lnTo>
                      <a:pt x="7584" y="5352"/>
                    </a:lnTo>
                    <a:lnTo>
                      <a:pt x="10088" y="8310"/>
                    </a:lnTo>
                    <a:lnTo>
                      <a:pt x="14956" y="14930"/>
                    </a:lnTo>
                    <a:lnTo>
                      <a:pt x="19965" y="1985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838" name="Freeform 160"/>
              <p:cNvSpPr>
                <a:spLocks/>
              </p:cNvSpPr>
              <p:nvPr/>
            </p:nvSpPr>
            <p:spPr bwMode="auto">
              <a:xfrm>
                <a:off x="12190" y="4685"/>
                <a:ext cx="547" cy="115"/>
              </a:xfrm>
              <a:custGeom>
                <a:avLst/>
                <a:gdLst>
                  <a:gd name="T0" fmla="*/ 0 w 20000"/>
                  <a:gd name="T1" fmla="*/ 0 h 20000"/>
                  <a:gd name="T2" fmla="*/ 140 w 20000"/>
                  <a:gd name="T3" fmla="*/ 12 h 20000"/>
                  <a:gd name="T4" fmla="*/ 209 w 20000"/>
                  <a:gd name="T5" fmla="*/ 23 h 20000"/>
                  <a:gd name="T6" fmla="*/ 276 w 20000"/>
                  <a:gd name="T7" fmla="*/ 43 h 20000"/>
                  <a:gd name="T8" fmla="*/ 408 w 20000"/>
                  <a:gd name="T9" fmla="*/ 91 h 20000"/>
                  <a:gd name="T10" fmla="*/ 476 w 20000"/>
                  <a:gd name="T11" fmla="*/ 107 h 20000"/>
                  <a:gd name="T12" fmla="*/ 545 w 20000"/>
                  <a:gd name="T13" fmla="*/ 114 h 20000"/>
                  <a:gd name="T14" fmla="*/ 546 w 20000"/>
                  <a:gd name="T15" fmla="*/ 114 h 200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000"/>
                  <a:gd name="T25" fmla="*/ 0 h 20000"/>
                  <a:gd name="T26" fmla="*/ 20000 w 20000"/>
                  <a:gd name="T27" fmla="*/ 20000 h 200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000" h="20000">
                    <a:moveTo>
                      <a:pt x="0" y="0"/>
                    </a:moveTo>
                    <a:lnTo>
                      <a:pt x="5119" y="2087"/>
                    </a:lnTo>
                    <a:lnTo>
                      <a:pt x="7642" y="4000"/>
                    </a:lnTo>
                    <a:lnTo>
                      <a:pt x="10091" y="7478"/>
                    </a:lnTo>
                    <a:lnTo>
                      <a:pt x="14918" y="15826"/>
                    </a:lnTo>
                    <a:lnTo>
                      <a:pt x="17404" y="18609"/>
                    </a:lnTo>
                    <a:lnTo>
                      <a:pt x="19927" y="19826"/>
                    </a:lnTo>
                    <a:lnTo>
                      <a:pt x="19963" y="198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839" name="Freeform 161"/>
              <p:cNvSpPr>
                <a:spLocks/>
              </p:cNvSpPr>
              <p:nvPr/>
            </p:nvSpPr>
            <p:spPr bwMode="auto">
              <a:xfrm>
                <a:off x="12180" y="4653"/>
                <a:ext cx="558" cy="100"/>
              </a:xfrm>
              <a:custGeom>
                <a:avLst/>
                <a:gdLst>
                  <a:gd name="T0" fmla="*/ 0 w 20000"/>
                  <a:gd name="T1" fmla="*/ 0 h 20000"/>
                  <a:gd name="T2" fmla="*/ 142 w 20000"/>
                  <a:gd name="T3" fmla="*/ 9 h 20000"/>
                  <a:gd name="T4" fmla="*/ 211 w 20000"/>
                  <a:gd name="T5" fmla="*/ 23 h 20000"/>
                  <a:gd name="T6" fmla="*/ 278 w 20000"/>
                  <a:gd name="T7" fmla="*/ 45 h 20000"/>
                  <a:gd name="T8" fmla="*/ 346 w 20000"/>
                  <a:gd name="T9" fmla="*/ 67 h 20000"/>
                  <a:gd name="T10" fmla="*/ 416 w 20000"/>
                  <a:gd name="T11" fmla="*/ 80 h 20000"/>
                  <a:gd name="T12" fmla="*/ 557 w 20000"/>
                  <a:gd name="T13" fmla="*/ 99 h 20000"/>
                  <a:gd name="T14" fmla="*/ 557 w 20000"/>
                  <a:gd name="T15" fmla="*/ 99 h 200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000"/>
                  <a:gd name="T25" fmla="*/ 0 h 20000"/>
                  <a:gd name="T26" fmla="*/ 20000 w 20000"/>
                  <a:gd name="T27" fmla="*/ 20000 h 200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000" h="20000">
                    <a:moveTo>
                      <a:pt x="0" y="0"/>
                    </a:moveTo>
                    <a:lnTo>
                      <a:pt x="5090" y="1800"/>
                    </a:lnTo>
                    <a:lnTo>
                      <a:pt x="7563" y="4600"/>
                    </a:lnTo>
                    <a:lnTo>
                      <a:pt x="9964" y="9000"/>
                    </a:lnTo>
                    <a:lnTo>
                      <a:pt x="12401" y="13400"/>
                    </a:lnTo>
                    <a:lnTo>
                      <a:pt x="14910" y="16000"/>
                    </a:lnTo>
                    <a:lnTo>
                      <a:pt x="19964" y="1980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840" name="Freeform 162"/>
              <p:cNvSpPr>
                <a:spLocks/>
              </p:cNvSpPr>
              <p:nvPr/>
            </p:nvSpPr>
            <p:spPr bwMode="auto">
              <a:xfrm>
                <a:off x="12165" y="4615"/>
                <a:ext cx="572" cy="100"/>
              </a:xfrm>
              <a:custGeom>
                <a:avLst/>
                <a:gdLst>
                  <a:gd name="T0" fmla="*/ 0 w 20000"/>
                  <a:gd name="T1" fmla="*/ 0 h 20000"/>
                  <a:gd name="T2" fmla="*/ 70 w 20000"/>
                  <a:gd name="T3" fmla="*/ 17 h 20000"/>
                  <a:gd name="T4" fmla="*/ 143 w 20000"/>
                  <a:gd name="T5" fmla="*/ 18 h 20000"/>
                  <a:gd name="T6" fmla="*/ 216 w 20000"/>
                  <a:gd name="T7" fmla="*/ 25 h 20000"/>
                  <a:gd name="T8" fmla="*/ 287 w 20000"/>
                  <a:gd name="T9" fmla="*/ 41 h 20000"/>
                  <a:gd name="T10" fmla="*/ 427 w 20000"/>
                  <a:gd name="T11" fmla="*/ 80 h 20000"/>
                  <a:gd name="T12" fmla="*/ 571 w 20000"/>
                  <a:gd name="T13" fmla="*/ 99 h 20000"/>
                  <a:gd name="T14" fmla="*/ 571 w 20000"/>
                  <a:gd name="T15" fmla="*/ 99 h 200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000"/>
                  <a:gd name="T25" fmla="*/ 0 h 20000"/>
                  <a:gd name="T26" fmla="*/ 20000 w 20000"/>
                  <a:gd name="T27" fmla="*/ 20000 h 200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000" h="20000">
                    <a:moveTo>
                      <a:pt x="0" y="0"/>
                    </a:moveTo>
                    <a:lnTo>
                      <a:pt x="2448" y="3400"/>
                    </a:lnTo>
                    <a:lnTo>
                      <a:pt x="5000" y="3600"/>
                    </a:lnTo>
                    <a:lnTo>
                      <a:pt x="7552" y="5000"/>
                    </a:lnTo>
                    <a:lnTo>
                      <a:pt x="10035" y="8200"/>
                    </a:lnTo>
                    <a:lnTo>
                      <a:pt x="14930" y="16000"/>
                    </a:lnTo>
                    <a:lnTo>
                      <a:pt x="19965" y="1980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841" name="Freeform 163"/>
              <p:cNvSpPr>
                <a:spLocks/>
              </p:cNvSpPr>
              <p:nvPr/>
            </p:nvSpPr>
            <p:spPr bwMode="auto">
              <a:xfrm>
                <a:off x="12164" y="4563"/>
                <a:ext cx="572" cy="120"/>
              </a:xfrm>
              <a:custGeom>
                <a:avLst/>
                <a:gdLst>
                  <a:gd name="T0" fmla="*/ 0 w 20000"/>
                  <a:gd name="T1" fmla="*/ 0 h 20000"/>
                  <a:gd name="T2" fmla="*/ 139 w 20000"/>
                  <a:gd name="T3" fmla="*/ 43 h 20000"/>
                  <a:gd name="T4" fmla="*/ 283 w 20000"/>
                  <a:gd name="T5" fmla="*/ 68 h 20000"/>
                  <a:gd name="T6" fmla="*/ 571 w 20000"/>
                  <a:gd name="T7" fmla="*/ 119 h 20000"/>
                  <a:gd name="T8" fmla="*/ 571 w 20000"/>
                  <a:gd name="T9" fmla="*/ 119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0" y="0"/>
                    </a:moveTo>
                    <a:lnTo>
                      <a:pt x="4860" y="7167"/>
                    </a:lnTo>
                    <a:lnTo>
                      <a:pt x="9895" y="11333"/>
                    </a:lnTo>
                    <a:lnTo>
                      <a:pt x="19965" y="198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842" name="Freeform 164"/>
              <p:cNvSpPr>
                <a:spLocks/>
              </p:cNvSpPr>
              <p:nvPr/>
            </p:nvSpPr>
            <p:spPr bwMode="auto">
              <a:xfrm>
                <a:off x="12170" y="4529"/>
                <a:ext cx="564" cy="118"/>
              </a:xfrm>
              <a:custGeom>
                <a:avLst/>
                <a:gdLst>
                  <a:gd name="T0" fmla="*/ 0 w 20000"/>
                  <a:gd name="T1" fmla="*/ 0 h 20000"/>
                  <a:gd name="T2" fmla="*/ 65 w 20000"/>
                  <a:gd name="T3" fmla="*/ 34 h 20000"/>
                  <a:gd name="T4" fmla="*/ 132 w 20000"/>
                  <a:gd name="T5" fmla="*/ 60 h 20000"/>
                  <a:gd name="T6" fmla="*/ 275 w 20000"/>
                  <a:gd name="T7" fmla="*/ 82 h 20000"/>
                  <a:gd name="T8" fmla="*/ 418 w 20000"/>
                  <a:gd name="T9" fmla="*/ 104 h 20000"/>
                  <a:gd name="T10" fmla="*/ 562 w 20000"/>
                  <a:gd name="T11" fmla="*/ 117 h 20000"/>
                  <a:gd name="T12" fmla="*/ 563 w 20000"/>
                  <a:gd name="T13" fmla="*/ 117 h 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00"/>
                  <a:gd name="T22" fmla="*/ 0 h 20000"/>
                  <a:gd name="T23" fmla="*/ 20000 w 20000"/>
                  <a:gd name="T24" fmla="*/ 20000 h 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00" h="20000">
                    <a:moveTo>
                      <a:pt x="0" y="0"/>
                    </a:moveTo>
                    <a:lnTo>
                      <a:pt x="2305" y="5763"/>
                    </a:lnTo>
                    <a:lnTo>
                      <a:pt x="4681" y="10169"/>
                    </a:lnTo>
                    <a:lnTo>
                      <a:pt x="9752" y="13898"/>
                    </a:lnTo>
                    <a:lnTo>
                      <a:pt x="14823" y="17627"/>
                    </a:lnTo>
                    <a:lnTo>
                      <a:pt x="19929" y="19831"/>
                    </a:lnTo>
                    <a:lnTo>
                      <a:pt x="19965" y="1983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843" name="Freeform 165"/>
              <p:cNvSpPr>
                <a:spLocks/>
              </p:cNvSpPr>
              <p:nvPr/>
            </p:nvSpPr>
            <p:spPr bwMode="auto">
              <a:xfrm>
                <a:off x="12276" y="4536"/>
                <a:ext cx="451" cy="55"/>
              </a:xfrm>
              <a:custGeom>
                <a:avLst/>
                <a:gdLst>
                  <a:gd name="T0" fmla="*/ 0 w 451"/>
                  <a:gd name="T1" fmla="*/ 0 h 55"/>
                  <a:gd name="T2" fmla="*/ 43 w 451"/>
                  <a:gd name="T3" fmla="*/ 18 h 55"/>
                  <a:gd name="T4" fmla="*/ 101 w 451"/>
                  <a:gd name="T5" fmla="*/ 27 h 55"/>
                  <a:gd name="T6" fmla="*/ 219 w 451"/>
                  <a:gd name="T7" fmla="*/ 28 h 55"/>
                  <a:gd name="T8" fmla="*/ 335 w 451"/>
                  <a:gd name="T9" fmla="*/ 34 h 55"/>
                  <a:gd name="T10" fmla="*/ 451 w 451"/>
                  <a:gd name="T11" fmla="*/ 55 h 55"/>
                  <a:gd name="T12" fmla="*/ 451 w 451"/>
                  <a:gd name="T13" fmla="*/ 55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1"/>
                  <a:gd name="T22" fmla="*/ 0 h 55"/>
                  <a:gd name="T23" fmla="*/ 451 w 451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1" h="55">
                    <a:moveTo>
                      <a:pt x="0" y="0"/>
                    </a:moveTo>
                    <a:lnTo>
                      <a:pt x="43" y="18"/>
                    </a:lnTo>
                    <a:lnTo>
                      <a:pt x="101" y="27"/>
                    </a:lnTo>
                    <a:lnTo>
                      <a:pt x="219" y="28"/>
                    </a:lnTo>
                    <a:lnTo>
                      <a:pt x="335" y="34"/>
                    </a:lnTo>
                    <a:lnTo>
                      <a:pt x="451" y="5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844" name="Freeform 166"/>
              <p:cNvSpPr>
                <a:spLocks/>
              </p:cNvSpPr>
              <p:nvPr/>
            </p:nvSpPr>
            <p:spPr bwMode="auto">
              <a:xfrm>
                <a:off x="12276" y="4515"/>
                <a:ext cx="448" cy="45"/>
              </a:xfrm>
              <a:custGeom>
                <a:avLst/>
                <a:gdLst>
                  <a:gd name="T0" fmla="*/ 0 w 448"/>
                  <a:gd name="T1" fmla="*/ 0 h 45"/>
                  <a:gd name="T2" fmla="*/ 98 w 448"/>
                  <a:gd name="T3" fmla="*/ 14 h 45"/>
                  <a:gd name="T4" fmla="*/ 215 w 448"/>
                  <a:gd name="T5" fmla="*/ 20 h 45"/>
                  <a:gd name="T6" fmla="*/ 332 w 448"/>
                  <a:gd name="T7" fmla="*/ 29 h 45"/>
                  <a:gd name="T8" fmla="*/ 447 w 448"/>
                  <a:gd name="T9" fmla="*/ 45 h 45"/>
                  <a:gd name="T10" fmla="*/ 448 w 448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8"/>
                  <a:gd name="T19" fmla="*/ 0 h 45"/>
                  <a:gd name="T20" fmla="*/ 448 w 448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8" h="45">
                    <a:moveTo>
                      <a:pt x="0" y="0"/>
                    </a:moveTo>
                    <a:lnTo>
                      <a:pt x="98" y="14"/>
                    </a:lnTo>
                    <a:lnTo>
                      <a:pt x="215" y="20"/>
                    </a:lnTo>
                    <a:lnTo>
                      <a:pt x="332" y="29"/>
                    </a:lnTo>
                    <a:lnTo>
                      <a:pt x="447" y="45"/>
                    </a:lnTo>
                    <a:lnTo>
                      <a:pt x="448" y="4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845" name="Freeform 167"/>
              <p:cNvSpPr>
                <a:spLocks/>
              </p:cNvSpPr>
              <p:nvPr/>
            </p:nvSpPr>
            <p:spPr bwMode="auto">
              <a:xfrm>
                <a:off x="12632" y="4613"/>
                <a:ext cx="100" cy="10"/>
              </a:xfrm>
              <a:custGeom>
                <a:avLst/>
                <a:gdLst>
                  <a:gd name="T0" fmla="*/ 0 w 20000"/>
                  <a:gd name="T1" fmla="*/ 0 h 20000"/>
                  <a:gd name="T2" fmla="*/ 98 w 20000"/>
                  <a:gd name="T3" fmla="*/ 9 h 20000"/>
                  <a:gd name="T4" fmla="*/ 99 w 20000"/>
                  <a:gd name="T5" fmla="*/ 9 h 20000"/>
                  <a:gd name="T6" fmla="*/ 0 60000 65536"/>
                  <a:gd name="T7" fmla="*/ 0 60000 65536"/>
                  <a:gd name="T8" fmla="*/ 0 60000 65536"/>
                  <a:gd name="T9" fmla="*/ 0 w 20000"/>
                  <a:gd name="T10" fmla="*/ 0 h 20000"/>
                  <a:gd name="T11" fmla="*/ 20000 w 20000"/>
                  <a:gd name="T12" fmla="*/ 20000 h 200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00" h="20000">
                    <a:moveTo>
                      <a:pt x="0" y="0"/>
                    </a:moveTo>
                    <a:lnTo>
                      <a:pt x="19600" y="18000"/>
                    </a:lnTo>
                    <a:lnTo>
                      <a:pt x="19800" y="1800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846" name="Freeform 168"/>
              <p:cNvSpPr>
                <a:spLocks/>
              </p:cNvSpPr>
              <p:nvPr/>
            </p:nvSpPr>
            <p:spPr bwMode="auto">
              <a:xfrm>
                <a:off x="12231" y="4712"/>
                <a:ext cx="503" cy="126"/>
              </a:xfrm>
              <a:custGeom>
                <a:avLst/>
                <a:gdLst>
                  <a:gd name="T0" fmla="*/ 0 w 20000"/>
                  <a:gd name="T1" fmla="*/ 0 h 20000"/>
                  <a:gd name="T2" fmla="*/ 62 w 20000"/>
                  <a:gd name="T3" fmla="*/ 17 h 20000"/>
                  <a:gd name="T4" fmla="*/ 126 w 20000"/>
                  <a:gd name="T5" fmla="*/ 24 h 20000"/>
                  <a:gd name="T6" fmla="*/ 191 w 20000"/>
                  <a:gd name="T7" fmla="*/ 31 h 20000"/>
                  <a:gd name="T8" fmla="*/ 253 w 20000"/>
                  <a:gd name="T9" fmla="*/ 54 h 20000"/>
                  <a:gd name="T10" fmla="*/ 375 w 20000"/>
                  <a:gd name="T11" fmla="*/ 96 h 20000"/>
                  <a:gd name="T12" fmla="*/ 501 w 20000"/>
                  <a:gd name="T13" fmla="*/ 125 h 20000"/>
                  <a:gd name="T14" fmla="*/ 502 w 20000"/>
                  <a:gd name="T15" fmla="*/ 125 h 200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000"/>
                  <a:gd name="T25" fmla="*/ 0 h 20000"/>
                  <a:gd name="T26" fmla="*/ 20000 w 20000"/>
                  <a:gd name="T27" fmla="*/ 20000 h 200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000" h="20000">
                    <a:moveTo>
                      <a:pt x="0" y="0"/>
                    </a:moveTo>
                    <a:lnTo>
                      <a:pt x="2465" y="2698"/>
                    </a:lnTo>
                    <a:lnTo>
                      <a:pt x="5010" y="3810"/>
                    </a:lnTo>
                    <a:lnTo>
                      <a:pt x="7594" y="4921"/>
                    </a:lnTo>
                    <a:lnTo>
                      <a:pt x="10060" y="8571"/>
                    </a:lnTo>
                    <a:lnTo>
                      <a:pt x="14911" y="15238"/>
                    </a:lnTo>
                    <a:lnTo>
                      <a:pt x="19920" y="19841"/>
                    </a:lnTo>
                    <a:lnTo>
                      <a:pt x="19960" y="1984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847" name="Freeform 169"/>
              <p:cNvSpPr>
                <a:spLocks/>
              </p:cNvSpPr>
              <p:nvPr/>
            </p:nvSpPr>
            <p:spPr bwMode="auto">
              <a:xfrm>
                <a:off x="12228" y="4719"/>
                <a:ext cx="505" cy="127"/>
              </a:xfrm>
              <a:custGeom>
                <a:avLst/>
                <a:gdLst>
                  <a:gd name="T0" fmla="*/ 0 w 20000"/>
                  <a:gd name="T1" fmla="*/ 0 h 20000"/>
                  <a:gd name="T2" fmla="*/ 64 w 20000"/>
                  <a:gd name="T3" fmla="*/ 18 h 20000"/>
                  <a:gd name="T4" fmla="*/ 129 w 20000"/>
                  <a:gd name="T5" fmla="*/ 25 h 20000"/>
                  <a:gd name="T6" fmla="*/ 192 w 20000"/>
                  <a:gd name="T7" fmla="*/ 32 h 20000"/>
                  <a:gd name="T8" fmla="*/ 253 w 20000"/>
                  <a:gd name="T9" fmla="*/ 54 h 20000"/>
                  <a:gd name="T10" fmla="*/ 377 w 20000"/>
                  <a:gd name="T11" fmla="*/ 97 h 20000"/>
                  <a:gd name="T12" fmla="*/ 503 w 20000"/>
                  <a:gd name="T13" fmla="*/ 126 h 20000"/>
                  <a:gd name="T14" fmla="*/ 504 w 20000"/>
                  <a:gd name="T15" fmla="*/ 126 h 200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000"/>
                  <a:gd name="T25" fmla="*/ 0 h 20000"/>
                  <a:gd name="T26" fmla="*/ 20000 w 20000"/>
                  <a:gd name="T27" fmla="*/ 20000 h 200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000" h="20000">
                    <a:moveTo>
                      <a:pt x="0" y="0"/>
                    </a:moveTo>
                    <a:lnTo>
                      <a:pt x="2535" y="2835"/>
                    </a:lnTo>
                    <a:lnTo>
                      <a:pt x="5109" y="3937"/>
                    </a:lnTo>
                    <a:lnTo>
                      <a:pt x="7604" y="5039"/>
                    </a:lnTo>
                    <a:lnTo>
                      <a:pt x="10020" y="8504"/>
                    </a:lnTo>
                    <a:lnTo>
                      <a:pt x="14931" y="15276"/>
                    </a:lnTo>
                    <a:lnTo>
                      <a:pt x="19921" y="19843"/>
                    </a:lnTo>
                    <a:lnTo>
                      <a:pt x="19960" y="1984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848" name="Freeform 170"/>
              <p:cNvSpPr>
                <a:spLocks/>
              </p:cNvSpPr>
              <p:nvPr/>
            </p:nvSpPr>
            <p:spPr bwMode="auto">
              <a:xfrm>
                <a:off x="12230" y="4714"/>
                <a:ext cx="503" cy="126"/>
              </a:xfrm>
              <a:custGeom>
                <a:avLst/>
                <a:gdLst>
                  <a:gd name="T0" fmla="*/ 0 w 20000"/>
                  <a:gd name="T1" fmla="*/ 0 h 20000"/>
                  <a:gd name="T2" fmla="*/ 63 w 20000"/>
                  <a:gd name="T3" fmla="*/ 17 h 20000"/>
                  <a:gd name="T4" fmla="*/ 127 w 20000"/>
                  <a:gd name="T5" fmla="*/ 24 h 20000"/>
                  <a:gd name="T6" fmla="*/ 192 w 20000"/>
                  <a:gd name="T7" fmla="*/ 31 h 20000"/>
                  <a:gd name="T8" fmla="*/ 253 w 20000"/>
                  <a:gd name="T9" fmla="*/ 53 h 20000"/>
                  <a:gd name="T10" fmla="*/ 376 w 20000"/>
                  <a:gd name="T11" fmla="*/ 96 h 20000"/>
                  <a:gd name="T12" fmla="*/ 502 w 20000"/>
                  <a:gd name="T13" fmla="*/ 125 h 20000"/>
                  <a:gd name="T14" fmla="*/ 502 w 20000"/>
                  <a:gd name="T15" fmla="*/ 125 h 200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000"/>
                  <a:gd name="T25" fmla="*/ 0 h 20000"/>
                  <a:gd name="T26" fmla="*/ 20000 w 20000"/>
                  <a:gd name="T27" fmla="*/ 20000 h 200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000" h="20000">
                    <a:moveTo>
                      <a:pt x="0" y="0"/>
                    </a:moveTo>
                    <a:lnTo>
                      <a:pt x="2505" y="2698"/>
                    </a:lnTo>
                    <a:lnTo>
                      <a:pt x="5050" y="3810"/>
                    </a:lnTo>
                    <a:lnTo>
                      <a:pt x="7634" y="4921"/>
                    </a:lnTo>
                    <a:lnTo>
                      <a:pt x="10060" y="8413"/>
                    </a:lnTo>
                    <a:lnTo>
                      <a:pt x="14950" y="15238"/>
                    </a:lnTo>
                    <a:lnTo>
                      <a:pt x="19960" y="1984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849" name="Freeform 171"/>
              <p:cNvSpPr>
                <a:spLocks/>
              </p:cNvSpPr>
              <p:nvPr/>
            </p:nvSpPr>
            <p:spPr bwMode="auto">
              <a:xfrm>
                <a:off x="12584" y="4978"/>
                <a:ext cx="98" cy="50"/>
              </a:xfrm>
              <a:custGeom>
                <a:avLst/>
                <a:gdLst>
                  <a:gd name="T0" fmla="*/ 0 w 20000"/>
                  <a:gd name="T1" fmla="*/ 0 h 20000"/>
                  <a:gd name="T2" fmla="*/ 97 w 20000"/>
                  <a:gd name="T3" fmla="*/ 49 h 20000"/>
                  <a:gd name="T4" fmla="*/ 97 w 20000"/>
                  <a:gd name="T5" fmla="*/ 49 h 20000"/>
                  <a:gd name="T6" fmla="*/ 0 60000 65536"/>
                  <a:gd name="T7" fmla="*/ 0 60000 65536"/>
                  <a:gd name="T8" fmla="*/ 0 60000 65536"/>
                  <a:gd name="T9" fmla="*/ 0 w 20000"/>
                  <a:gd name="T10" fmla="*/ 0 h 20000"/>
                  <a:gd name="T11" fmla="*/ 20000 w 20000"/>
                  <a:gd name="T12" fmla="*/ 20000 h 200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00" h="20000">
                    <a:moveTo>
                      <a:pt x="0" y="0"/>
                    </a:moveTo>
                    <a:lnTo>
                      <a:pt x="19796" y="1960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850" name="Freeform 172"/>
              <p:cNvSpPr>
                <a:spLocks/>
              </p:cNvSpPr>
              <p:nvPr/>
            </p:nvSpPr>
            <p:spPr bwMode="auto">
              <a:xfrm>
                <a:off x="12230" y="4716"/>
                <a:ext cx="503" cy="126"/>
              </a:xfrm>
              <a:custGeom>
                <a:avLst/>
                <a:gdLst>
                  <a:gd name="T0" fmla="*/ 0 w 20000"/>
                  <a:gd name="T1" fmla="*/ 0 h 20000"/>
                  <a:gd name="T2" fmla="*/ 62 w 20000"/>
                  <a:gd name="T3" fmla="*/ 17 h 20000"/>
                  <a:gd name="T4" fmla="*/ 127 w 20000"/>
                  <a:gd name="T5" fmla="*/ 24 h 20000"/>
                  <a:gd name="T6" fmla="*/ 191 w 20000"/>
                  <a:gd name="T7" fmla="*/ 31 h 20000"/>
                  <a:gd name="T8" fmla="*/ 252 w 20000"/>
                  <a:gd name="T9" fmla="*/ 53 h 20000"/>
                  <a:gd name="T10" fmla="*/ 375 w 20000"/>
                  <a:gd name="T11" fmla="*/ 96 h 20000"/>
                  <a:gd name="T12" fmla="*/ 502 w 20000"/>
                  <a:gd name="T13" fmla="*/ 125 h 20000"/>
                  <a:gd name="T14" fmla="*/ 502 w 20000"/>
                  <a:gd name="T15" fmla="*/ 125 h 200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000"/>
                  <a:gd name="T25" fmla="*/ 0 h 20000"/>
                  <a:gd name="T26" fmla="*/ 20000 w 20000"/>
                  <a:gd name="T27" fmla="*/ 20000 h 200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000" h="20000">
                    <a:moveTo>
                      <a:pt x="0" y="0"/>
                    </a:moveTo>
                    <a:lnTo>
                      <a:pt x="2465" y="2698"/>
                    </a:lnTo>
                    <a:lnTo>
                      <a:pt x="5050" y="3810"/>
                    </a:lnTo>
                    <a:lnTo>
                      <a:pt x="7594" y="4921"/>
                    </a:lnTo>
                    <a:lnTo>
                      <a:pt x="10020" y="8413"/>
                    </a:lnTo>
                    <a:lnTo>
                      <a:pt x="14911" y="15238"/>
                    </a:lnTo>
                    <a:lnTo>
                      <a:pt x="19960" y="1984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851" name="Freeform 173"/>
              <p:cNvSpPr>
                <a:spLocks/>
              </p:cNvSpPr>
              <p:nvPr/>
            </p:nvSpPr>
            <p:spPr bwMode="auto">
              <a:xfrm>
                <a:off x="12230" y="4714"/>
                <a:ext cx="503" cy="126"/>
              </a:xfrm>
              <a:custGeom>
                <a:avLst/>
                <a:gdLst>
                  <a:gd name="T0" fmla="*/ 0 w 20000"/>
                  <a:gd name="T1" fmla="*/ 0 h 20000"/>
                  <a:gd name="T2" fmla="*/ 63 w 20000"/>
                  <a:gd name="T3" fmla="*/ 17 h 20000"/>
                  <a:gd name="T4" fmla="*/ 127 w 20000"/>
                  <a:gd name="T5" fmla="*/ 24 h 20000"/>
                  <a:gd name="T6" fmla="*/ 192 w 20000"/>
                  <a:gd name="T7" fmla="*/ 31 h 20000"/>
                  <a:gd name="T8" fmla="*/ 253 w 20000"/>
                  <a:gd name="T9" fmla="*/ 53 h 20000"/>
                  <a:gd name="T10" fmla="*/ 376 w 20000"/>
                  <a:gd name="T11" fmla="*/ 96 h 20000"/>
                  <a:gd name="T12" fmla="*/ 502 w 20000"/>
                  <a:gd name="T13" fmla="*/ 125 h 20000"/>
                  <a:gd name="T14" fmla="*/ 502 w 20000"/>
                  <a:gd name="T15" fmla="*/ 125 h 200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000"/>
                  <a:gd name="T25" fmla="*/ 0 h 20000"/>
                  <a:gd name="T26" fmla="*/ 20000 w 20000"/>
                  <a:gd name="T27" fmla="*/ 20000 h 200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000" h="20000">
                    <a:moveTo>
                      <a:pt x="0" y="0"/>
                    </a:moveTo>
                    <a:lnTo>
                      <a:pt x="2505" y="2698"/>
                    </a:lnTo>
                    <a:lnTo>
                      <a:pt x="5050" y="3810"/>
                    </a:lnTo>
                    <a:lnTo>
                      <a:pt x="7634" y="4921"/>
                    </a:lnTo>
                    <a:lnTo>
                      <a:pt x="10060" y="8413"/>
                    </a:lnTo>
                    <a:lnTo>
                      <a:pt x="14950" y="15238"/>
                    </a:lnTo>
                    <a:lnTo>
                      <a:pt x="19960" y="1984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852" name="Freeform 174"/>
              <p:cNvSpPr>
                <a:spLocks/>
              </p:cNvSpPr>
              <p:nvPr/>
            </p:nvSpPr>
            <p:spPr bwMode="auto">
              <a:xfrm>
                <a:off x="12230" y="4716"/>
                <a:ext cx="503" cy="126"/>
              </a:xfrm>
              <a:custGeom>
                <a:avLst/>
                <a:gdLst>
                  <a:gd name="T0" fmla="*/ 0 w 20000"/>
                  <a:gd name="T1" fmla="*/ 0 h 20000"/>
                  <a:gd name="T2" fmla="*/ 62 w 20000"/>
                  <a:gd name="T3" fmla="*/ 17 h 20000"/>
                  <a:gd name="T4" fmla="*/ 127 w 20000"/>
                  <a:gd name="T5" fmla="*/ 24 h 20000"/>
                  <a:gd name="T6" fmla="*/ 191 w 20000"/>
                  <a:gd name="T7" fmla="*/ 31 h 20000"/>
                  <a:gd name="T8" fmla="*/ 252 w 20000"/>
                  <a:gd name="T9" fmla="*/ 53 h 20000"/>
                  <a:gd name="T10" fmla="*/ 375 w 20000"/>
                  <a:gd name="T11" fmla="*/ 96 h 20000"/>
                  <a:gd name="T12" fmla="*/ 502 w 20000"/>
                  <a:gd name="T13" fmla="*/ 125 h 20000"/>
                  <a:gd name="T14" fmla="*/ 502 w 20000"/>
                  <a:gd name="T15" fmla="*/ 125 h 200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000"/>
                  <a:gd name="T25" fmla="*/ 0 h 20000"/>
                  <a:gd name="T26" fmla="*/ 20000 w 20000"/>
                  <a:gd name="T27" fmla="*/ 20000 h 200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000" h="20000">
                    <a:moveTo>
                      <a:pt x="0" y="0"/>
                    </a:moveTo>
                    <a:lnTo>
                      <a:pt x="2465" y="2698"/>
                    </a:lnTo>
                    <a:lnTo>
                      <a:pt x="5050" y="3810"/>
                    </a:lnTo>
                    <a:lnTo>
                      <a:pt x="7594" y="4921"/>
                    </a:lnTo>
                    <a:lnTo>
                      <a:pt x="10020" y="8413"/>
                    </a:lnTo>
                    <a:lnTo>
                      <a:pt x="14911" y="15238"/>
                    </a:lnTo>
                    <a:lnTo>
                      <a:pt x="19960" y="1984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117814" name="Freeform 175"/>
            <p:cNvSpPr>
              <a:spLocks/>
            </p:cNvSpPr>
            <p:nvPr/>
          </p:nvSpPr>
          <p:spPr bwMode="auto">
            <a:xfrm>
              <a:off x="2089" y="1599"/>
              <a:ext cx="2090" cy="1878"/>
            </a:xfrm>
            <a:custGeom>
              <a:avLst/>
              <a:gdLst>
                <a:gd name="T0" fmla="*/ 1201 w 3523"/>
                <a:gd name="T1" fmla="*/ 1875 h 3446"/>
                <a:gd name="T2" fmla="*/ 1509 w 3523"/>
                <a:gd name="T3" fmla="*/ 1777 h 3446"/>
                <a:gd name="T4" fmla="*/ 1743 w 3523"/>
                <a:gd name="T5" fmla="*/ 1633 h 3446"/>
                <a:gd name="T6" fmla="*/ 1901 w 3523"/>
                <a:gd name="T7" fmla="*/ 1472 h 3446"/>
                <a:gd name="T8" fmla="*/ 1979 w 3523"/>
                <a:gd name="T9" fmla="*/ 1348 h 3446"/>
                <a:gd name="T10" fmla="*/ 2003 w 3523"/>
                <a:gd name="T11" fmla="*/ 1280 h 3446"/>
                <a:gd name="T12" fmla="*/ 2021 w 3523"/>
                <a:gd name="T13" fmla="*/ 1226 h 3446"/>
                <a:gd name="T14" fmla="*/ 2055 w 3523"/>
                <a:gd name="T15" fmla="*/ 1207 h 3446"/>
                <a:gd name="T16" fmla="*/ 2083 w 3523"/>
                <a:gd name="T17" fmla="*/ 1180 h 3446"/>
                <a:gd name="T18" fmla="*/ 2068 w 3523"/>
                <a:gd name="T19" fmla="*/ 1143 h 3446"/>
                <a:gd name="T20" fmla="*/ 2064 w 3523"/>
                <a:gd name="T21" fmla="*/ 1105 h 3446"/>
                <a:gd name="T22" fmla="*/ 2077 w 3523"/>
                <a:gd name="T23" fmla="*/ 997 h 3446"/>
                <a:gd name="T24" fmla="*/ 2081 w 3523"/>
                <a:gd name="T25" fmla="*/ 913 h 3446"/>
                <a:gd name="T26" fmla="*/ 2075 w 3523"/>
                <a:gd name="T27" fmla="*/ 850 h 3446"/>
                <a:gd name="T28" fmla="*/ 2085 w 3523"/>
                <a:gd name="T29" fmla="*/ 792 h 3446"/>
                <a:gd name="T30" fmla="*/ 2047 w 3523"/>
                <a:gd name="T31" fmla="*/ 750 h 3446"/>
                <a:gd name="T32" fmla="*/ 2031 w 3523"/>
                <a:gd name="T33" fmla="*/ 671 h 3446"/>
                <a:gd name="T34" fmla="*/ 2003 w 3523"/>
                <a:gd name="T35" fmla="*/ 569 h 3446"/>
                <a:gd name="T36" fmla="*/ 1884 w 3523"/>
                <a:gd name="T37" fmla="*/ 370 h 3446"/>
                <a:gd name="T38" fmla="*/ 1717 w 3523"/>
                <a:gd name="T39" fmla="*/ 186 h 3446"/>
                <a:gd name="T40" fmla="*/ 1426 w 3523"/>
                <a:gd name="T41" fmla="*/ 44 h 3446"/>
                <a:gd name="T42" fmla="*/ 1203 w 3523"/>
                <a:gd name="T43" fmla="*/ 5 h 3446"/>
                <a:gd name="T44" fmla="*/ 880 w 3523"/>
                <a:gd name="T45" fmla="*/ 11 h 3446"/>
                <a:gd name="T46" fmla="*/ 700 w 3523"/>
                <a:gd name="T47" fmla="*/ 57 h 3446"/>
                <a:gd name="T48" fmla="*/ 522 w 3523"/>
                <a:gd name="T49" fmla="*/ 145 h 3446"/>
                <a:gd name="T50" fmla="*/ 459 w 3523"/>
                <a:gd name="T51" fmla="*/ 198 h 3446"/>
                <a:gd name="T52" fmla="*/ 396 w 3523"/>
                <a:gd name="T53" fmla="*/ 278 h 3446"/>
                <a:gd name="T54" fmla="*/ 355 w 3523"/>
                <a:gd name="T55" fmla="*/ 342 h 3446"/>
                <a:gd name="T56" fmla="*/ 346 w 3523"/>
                <a:gd name="T57" fmla="*/ 396 h 3446"/>
                <a:gd name="T58" fmla="*/ 299 w 3523"/>
                <a:gd name="T59" fmla="*/ 556 h 3446"/>
                <a:gd name="T60" fmla="*/ 160 w 3523"/>
                <a:gd name="T61" fmla="*/ 513 h 3446"/>
                <a:gd name="T62" fmla="*/ 141 w 3523"/>
                <a:gd name="T63" fmla="*/ 543 h 3446"/>
                <a:gd name="T64" fmla="*/ 109 w 3523"/>
                <a:gd name="T65" fmla="*/ 627 h 3446"/>
                <a:gd name="T66" fmla="*/ 56 w 3523"/>
                <a:gd name="T67" fmla="*/ 735 h 3446"/>
                <a:gd name="T68" fmla="*/ 24 w 3523"/>
                <a:gd name="T69" fmla="*/ 822 h 3446"/>
                <a:gd name="T70" fmla="*/ 2 w 3523"/>
                <a:gd name="T71" fmla="*/ 971 h 3446"/>
                <a:gd name="T72" fmla="*/ 11 w 3523"/>
                <a:gd name="T73" fmla="*/ 1073 h 3446"/>
                <a:gd name="T74" fmla="*/ 45 w 3523"/>
                <a:gd name="T75" fmla="*/ 1190 h 3446"/>
                <a:gd name="T76" fmla="*/ 88 w 3523"/>
                <a:gd name="T77" fmla="*/ 1286 h 3446"/>
                <a:gd name="T78" fmla="*/ 152 w 3523"/>
                <a:gd name="T79" fmla="*/ 1368 h 3446"/>
                <a:gd name="T80" fmla="*/ 181 w 3523"/>
                <a:gd name="T81" fmla="*/ 1383 h 3446"/>
                <a:gd name="T82" fmla="*/ 195 w 3523"/>
                <a:gd name="T83" fmla="*/ 1402 h 3446"/>
                <a:gd name="T84" fmla="*/ 291 w 3523"/>
                <a:gd name="T85" fmla="*/ 1384 h 3446"/>
                <a:gd name="T86" fmla="*/ 340 w 3523"/>
                <a:gd name="T87" fmla="*/ 1435 h 3446"/>
                <a:gd name="T88" fmla="*/ 377 w 3523"/>
                <a:gd name="T89" fmla="*/ 1505 h 3446"/>
                <a:gd name="T90" fmla="*/ 446 w 3523"/>
                <a:gd name="T91" fmla="*/ 1583 h 3446"/>
                <a:gd name="T92" fmla="*/ 540 w 3523"/>
                <a:gd name="T93" fmla="*/ 1655 h 3446"/>
                <a:gd name="T94" fmla="*/ 653 w 3523"/>
                <a:gd name="T95" fmla="*/ 1750 h 3446"/>
                <a:gd name="T96" fmla="*/ 791 w 3523"/>
                <a:gd name="T97" fmla="*/ 1826 h 3446"/>
                <a:gd name="T98" fmla="*/ 1058 w 3523"/>
                <a:gd name="T99" fmla="*/ 1870 h 3446"/>
                <a:gd name="T100" fmla="*/ 1201 w 3523"/>
                <a:gd name="T101" fmla="*/ 1875 h 34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23"/>
                <a:gd name="T154" fmla="*/ 0 h 3446"/>
                <a:gd name="T155" fmla="*/ 3523 w 3523"/>
                <a:gd name="T156" fmla="*/ 3446 h 344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23" h="3446">
                  <a:moveTo>
                    <a:pt x="2024" y="3441"/>
                  </a:moveTo>
                  <a:cubicBezTo>
                    <a:pt x="2151" y="3415"/>
                    <a:pt x="2392" y="3335"/>
                    <a:pt x="2544" y="3261"/>
                  </a:cubicBezTo>
                  <a:cubicBezTo>
                    <a:pt x="2696" y="3187"/>
                    <a:pt x="2828" y="3089"/>
                    <a:pt x="2938" y="2996"/>
                  </a:cubicBezTo>
                  <a:cubicBezTo>
                    <a:pt x="3048" y="2903"/>
                    <a:pt x="3138" y="2788"/>
                    <a:pt x="3204" y="2701"/>
                  </a:cubicBezTo>
                  <a:cubicBezTo>
                    <a:pt x="3270" y="2614"/>
                    <a:pt x="3307" y="2532"/>
                    <a:pt x="3336" y="2473"/>
                  </a:cubicBezTo>
                  <a:cubicBezTo>
                    <a:pt x="3365" y="2414"/>
                    <a:pt x="3365" y="2386"/>
                    <a:pt x="3377" y="2349"/>
                  </a:cubicBezTo>
                  <a:cubicBezTo>
                    <a:pt x="3389" y="2312"/>
                    <a:pt x="3392" y="2272"/>
                    <a:pt x="3406" y="2250"/>
                  </a:cubicBezTo>
                  <a:cubicBezTo>
                    <a:pt x="3420" y="2228"/>
                    <a:pt x="3447" y="2228"/>
                    <a:pt x="3464" y="2214"/>
                  </a:cubicBezTo>
                  <a:cubicBezTo>
                    <a:pt x="3481" y="2200"/>
                    <a:pt x="3508" y="2185"/>
                    <a:pt x="3512" y="2166"/>
                  </a:cubicBezTo>
                  <a:lnTo>
                    <a:pt x="3486" y="2097"/>
                  </a:lnTo>
                  <a:lnTo>
                    <a:pt x="3479" y="2027"/>
                  </a:lnTo>
                  <a:cubicBezTo>
                    <a:pt x="3481" y="1983"/>
                    <a:pt x="3496" y="1888"/>
                    <a:pt x="3501" y="1830"/>
                  </a:cubicBezTo>
                  <a:cubicBezTo>
                    <a:pt x="3506" y="1772"/>
                    <a:pt x="3509" y="1721"/>
                    <a:pt x="3508" y="1676"/>
                  </a:cubicBezTo>
                  <a:cubicBezTo>
                    <a:pt x="3507" y="1631"/>
                    <a:pt x="3496" y="1597"/>
                    <a:pt x="3497" y="1560"/>
                  </a:cubicBezTo>
                  <a:cubicBezTo>
                    <a:pt x="3498" y="1523"/>
                    <a:pt x="3523" y="1484"/>
                    <a:pt x="3515" y="1454"/>
                  </a:cubicBezTo>
                  <a:cubicBezTo>
                    <a:pt x="3507" y="1424"/>
                    <a:pt x="3465" y="1414"/>
                    <a:pt x="3450" y="1377"/>
                  </a:cubicBezTo>
                  <a:cubicBezTo>
                    <a:pt x="3435" y="1340"/>
                    <a:pt x="3436" y="1286"/>
                    <a:pt x="3424" y="1231"/>
                  </a:cubicBezTo>
                  <a:cubicBezTo>
                    <a:pt x="3412" y="1176"/>
                    <a:pt x="3418" y="1136"/>
                    <a:pt x="3377" y="1044"/>
                  </a:cubicBezTo>
                  <a:cubicBezTo>
                    <a:pt x="3336" y="952"/>
                    <a:pt x="3256" y="796"/>
                    <a:pt x="3176" y="679"/>
                  </a:cubicBezTo>
                  <a:cubicBezTo>
                    <a:pt x="3096" y="562"/>
                    <a:pt x="3023" y="441"/>
                    <a:pt x="2894" y="341"/>
                  </a:cubicBezTo>
                  <a:cubicBezTo>
                    <a:pt x="2765" y="241"/>
                    <a:pt x="2548" y="136"/>
                    <a:pt x="2404" y="81"/>
                  </a:cubicBezTo>
                  <a:cubicBezTo>
                    <a:pt x="2260" y="26"/>
                    <a:pt x="2181" y="20"/>
                    <a:pt x="2028" y="10"/>
                  </a:cubicBezTo>
                  <a:cubicBezTo>
                    <a:pt x="1875" y="0"/>
                    <a:pt x="1625" y="5"/>
                    <a:pt x="1484" y="21"/>
                  </a:cubicBezTo>
                  <a:cubicBezTo>
                    <a:pt x="1343" y="37"/>
                    <a:pt x="1281" y="64"/>
                    <a:pt x="1180" y="105"/>
                  </a:cubicBezTo>
                  <a:cubicBezTo>
                    <a:pt x="1079" y="146"/>
                    <a:pt x="948" y="223"/>
                    <a:pt x="880" y="266"/>
                  </a:cubicBezTo>
                  <a:lnTo>
                    <a:pt x="774" y="364"/>
                  </a:lnTo>
                  <a:cubicBezTo>
                    <a:pt x="739" y="405"/>
                    <a:pt x="697" y="467"/>
                    <a:pt x="668" y="511"/>
                  </a:cubicBezTo>
                  <a:cubicBezTo>
                    <a:pt x="639" y="555"/>
                    <a:pt x="613" y="592"/>
                    <a:pt x="599" y="628"/>
                  </a:cubicBezTo>
                  <a:cubicBezTo>
                    <a:pt x="585" y="664"/>
                    <a:pt x="600" y="661"/>
                    <a:pt x="584" y="726"/>
                  </a:cubicBezTo>
                  <a:cubicBezTo>
                    <a:pt x="568" y="791"/>
                    <a:pt x="556" y="985"/>
                    <a:pt x="504" y="1021"/>
                  </a:cubicBezTo>
                  <a:cubicBezTo>
                    <a:pt x="452" y="1057"/>
                    <a:pt x="313" y="945"/>
                    <a:pt x="269" y="941"/>
                  </a:cubicBezTo>
                  <a:lnTo>
                    <a:pt x="237" y="997"/>
                  </a:lnTo>
                  <a:cubicBezTo>
                    <a:pt x="223" y="1032"/>
                    <a:pt x="208" y="1093"/>
                    <a:pt x="184" y="1151"/>
                  </a:cubicBezTo>
                  <a:cubicBezTo>
                    <a:pt x="160" y="1209"/>
                    <a:pt x="119" y="1289"/>
                    <a:pt x="95" y="1348"/>
                  </a:cubicBezTo>
                  <a:cubicBezTo>
                    <a:pt x="71" y="1407"/>
                    <a:pt x="55" y="1436"/>
                    <a:pt x="40" y="1508"/>
                  </a:cubicBezTo>
                  <a:cubicBezTo>
                    <a:pt x="25" y="1580"/>
                    <a:pt x="8" y="1704"/>
                    <a:pt x="4" y="1781"/>
                  </a:cubicBezTo>
                  <a:cubicBezTo>
                    <a:pt x="0" y="1858"/>
                    <a:pt x="6" y="1902"/>
                    <a:pt x="18" y="1969"/>
                  </a:cubicBezTo>
                  <a:cubicBezTo>
                    <a:pt x="30" y="2036"/>
                    <a:pt x="54" y="2119"/>
                    <a:pt x="76" y="2184"/>
                  </a:cubicBezTo>
                  <a:cubicBezTo>
                    <a:pt x="98" y="2249"/>
                    <a:pt x="119" y="2306"/>
                    <a:pt x="149" y="2360"/>
                  </a:cubicBezTo>
                  <a:cubicBezTo>
                    <a:pt x="179" y="2414"/>
                    <a:pt x="231" y="2480"/>
                    <a:pt x="257" y="2510"/>
                  </a:cubicBezTo>
                  <a:cubicBezTo>
                    <a:pt x="283" y="2540"/>
                    <a:pt x="293" y="2527"/>
                    <a:pt x="305" y="2537"/>
                  </a:cubicBezTo>
                  <a:cubicBezTo>
                    <a:pt x="317" y="2547"/>
                    <a:pt x="297" y="2571"/>
                    <a:pt x="328" y="2572"/>
                  </a:cubicBezTo>
                  <a:cubicBezTo>
                    <a:pt x="359" y="2573"/>
                    <a:pt x="450" y="2530"/>
                    <a:pt x="491" y="2540"/>
                  </a:cubicBezTo>
                  <a:cubicBezTo>
                    <a:pt x="532" y="2550"/>
                    <a:pt x="549" y="2597"/>
                    <a:pt x="573" y="2634"/>
                  </a:cubicBezTo>
                  <a:cubicBezTo>
                    <a:pt x="597" y="2671"/>
                    <a:pt x="605" y="2717"/>
                    <a:pt x="635" y="2762"/>
                  </a:cubicBezTo>
                  <a:cubicBezTo>
                    <a:pt x="665" y="2807"/>
                    <a:pt x="706" y="2858"/>
                    <a:pt x="752" y="2904"/>
                  </a:cubicBezTo>
                  <a:cubicBezTo>
                    <a:pt x="798" y="2950"/>
                    <a:pt x="852" y="2985"/>
                    <a:pt x="910" y="3036"/>
                  </a:cubicBezTo>
                  <a:cubicBezTo>
                    <a:pt x="968" y="3087"/>
                    <a:pt x="1029" y="3159"/>
                    <a:pt x="1100" y="3211"/>
                  </a:cubicBezTo>
                  <a:cubicBezTo>
                    <a:pt x="1171" y="3263"/>
                    <a:pt x="1220" y="3313"/>
                    <a:pt x="1334" y="3350"/>
                  </a:cubicBezTo>
                  <a:cubicBezTo>
                    <a:pt x="1448" y="3387"/>
                    <a:pt x="1668" y="3416"/>
                    <a:pt x="1783" y="3431"/>
                  </a:cubicBezTo>
                  <a:cubicBezTo>
                    <a:pt x="1898" y="3446"/>
                    <a:pt x="1974" y="3439"/>
                    <a:pt x="2024" y="3441"/>
                  </a:cubicBezTo>
                  <a:close/>
                </a:path>
              </a:pathLst>
            </a:custGeom>
            <a:solidFill>
              <a:srgbClr val="F6FEF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7815" name="Freeform 176"/>
            <p:cNvSpPr>
              <a:spLocks/>
            </p:cNvSpPr>
            <p:nvPr/>
          </p:nvSpPr>
          <p:spPr bwMode="auto">
            <a:xfrm>
              <a:off x="2283" y="2749"/>
              <a:ext cx="294" cy="510"/>
            </a:xfrm>
            <a:custGeom>
              <a:avLst/>
              <a:gdLst>
                <a:gd name="T0" fmla="*/ 294 w 495"/>
                <a:gd name="T1" fmla="*/ 501 h 934"/>
                <a:gd name="T2" fmla="*/ 175 w 495"/>
                <a:gd name="T3" fmla="*/ 423 h 934"/>
                <a:gd name="T4" fmla="*/ 82 w 495"/>
                <a:gd name="T5" fmla="*/ 341 h 934"/>
                <a:gd name="T6" fmla="*/ 46 w 495"/>
                <a:gd name="T7" fmla="*/ 303 h 934"/>
                <a:gd name="T8" fmla="*/ 34 w 495"/>
                <a:gd name="T9" fmla="*/ 275 h 934"/>
                <a:gd name="T10" fmla="*/ 23 w 495"/>
                <a:gd name="T11" fmla="*/ 206 h 934"/>
                <a:gd name="T12" fmla="*/ 0 w 495"/>
                <a:gd name="T13" fmla="*/ 105 h 934"/>
                <a:gd name="T14" fmla="*/ 14 w 495"/>
                <a:gd name="T15" fmla="*/ 0 h 934"/>
                <a:gd name="T16" fmla="*/ 93 w 495"/>
                <a:gd name="T17" fmla="*/ 16 h 934"/>
                <a:gd name="T18" fmla="*/ 134 w 495"/>
                <a:gd name="T19" fmla="*/ 285 h 934"/>
                <a:gd name="T20" fmla="*/ 173 w 495"/>
                <a:gd name="T21" fmla="*/ 369 h 934"/>
                <a:gd name="T22" fmla="*/ 294 w 495"/>
                <a:gd name="T23" fmla="*/ 501 h 9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5"/>
                <a:gd name="T37" fmla="*/ 0 h 934"/>
                <a:gd name="T38" fmla="*/ 495 w 495"/>
                <a:gd name="T39" fmla="*/ 934 h 9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5" h="934">
                  <a:moveTo>
                    <a:pt x="495" y="918"/>
                  </a:moveTo>
                  <a:cubicBezTo>
                    <a:pt x="495" y="934"/>
                    <a:pt x="353" y="823"/>
                    <a:pt x="294" y="774"/>
                  </a:cubicBezTo>
                  <a:cubicBezTo>
                    <a:pt x="235" y="725"/>
                    <a:pt x="174" y="661"/>
                    <a:pt x="138" y="624"/>
                  </a:cubicBezTo>
                  <a:cubicBezTo>
                    <a:pt x="102" y="587"/>
                    <a:pt x="91" y="575"/>
                    <a:pt x="78" y="555"/>
                  </a:cubicBezTo>
                  <a:cubicBezTo>
                    <a:pt x="65" y="535"/>
                    <a:pt x="63" y="533"/>
                    <a:pt x="57" y="504"/>
                  </a:cubicBezTo>
                  <a:lnTo>
                    <a:pt x="39" y="378"/>
                  </a:lnTo>
                  <a:lnTo>
                    <a:pt x="0" y="192"/>
                  </a:lnTo>
                  <a:lnTo>
                    <a:pt x="24" y="0"/>
                  </a:lnTo>
                  <a:lnTo>
                    <a:pt x="156" y="30"/>
                  </a:lnTo>
                  <a:lnTo>
                    <a:pt x="225" y="522"/>
                  </a:lnTo>
                  <a:lnTo>
                    <a:pt x="291" y="675"/>
                  </a:lnTo>
                  <a:lnTo>
                    <a:pt x="495" y="9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7816" name="Freeform 177"/>
            <p:cNvSpPr>
              <a:spLocks/>
            </p:cNvSpPr>
            <p:nvPr/>
          </p:nvSpPr>
          <p:spPr bwMode="auto">
            <a:xfrm>
              <a:off x="2292" y="1783"/>
              <a:ext cx="231" cy="622"/>
            </a:xfrm>
            <a:custGeom>
              <a:avLst/>
              <a:gdLst>
                <a:gd name="T0" fmla="*/ 231 w 390"/>
                <a:gd name="T1" fmla="*/ 0 h 1140"/>
                <a:gd name="T2" fmla="*/ 96 w 390"/>
                <a:gd name="T3" fmla="*/ 98 h 1140"/>
                <a:gd name="T4" fmla="*/ 37 w 390"/>
                <a:gd name="T5" fmla="*/ 175 h 1140"/>
                <a:gd name="T6" fmla="*/ 7 w 390"/>
                <a:gd name="T7" fmla="*/ 246 h 1140"/>
                <a:gd name="T8" fmla="*/ 5 w 390"/>
                <a:gd name="T9" fmla="*/ 291 h 1140"/>
                <a:gd name="T10" fmla="*/ 0 w 390"/>
                <a:gd name="T11" fmla="*/ 386 h 1140"/>
                <a:gd name="T12" fmla="*/ 4 w 390"/>
                <a:gd name="T13" fmla="*/ 622 h 1140"/>
                <a:gd name="T14" fmla="*/ 73 w 390"/>
                <a:gd name="T15" fmla="*/ 619 h 1140"/>
                <a:gd name="T16" fmla="*/ 110 w 390"/>
                <a:gd name="T17" fmla="*/ 304 h 1140"/>
                <a:gd name="T18" fmla="*/ 112 w 390"/>
                <a:gd name="T19" fmla="*/ 156 h 1140"/>
                <a:gd name="T20" fmla="*/ 183 w 390"/>
                <a:gd name="T21" fmla="*/ 56 h 1140"/>
                <a:gd name="T22" fmla="*/ 220 w 390"/>
                <a:gd name="T23" fmla="*/ 13 h 1140"/>
                <a:gd name="T24" fmla="*/ 231 w 390"/>
                <a:gd name="T25" fmla="*/ 0 h 1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0"/>
                <a:gd name="T40" fmla="*/ 0 h 1140"/>
                <a:gd name="T41" fmla="*/ 390 w 390"/>
                <a:gd name="T42" fmla="*/ 1140 h 11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0" h="1140">
                  <a:moveTo>
                    <a:pt x="390" y="0"/>
                  </a:moveTo>
                  <a:cubicBezTo>
                    <a:pt x="355" y="26"/>
                    <a:pt x="216" y="127"/>
                    <a:pt x="162" y="180"/>
                  </a:cubicBezTo>
                  <a:cubicBezTo>
                    <a:pt x="108" y="233"/>
                    <a:pt x="88" y="276"/>
                    <a:pt x="63" y="321"/>
                  </a:cubicBezTo>
                  <a:cubicBezTo>
                    <a:pt x="38" y="366"/>
                    <a:pt x="21" y="415"/>
                    <a:pt x="12" y="450"/>
                  </a:cubicBezTo>
                  <a:cubicBezTo>
                    <a:pt x="3" y="485"/>
                    <a:pt x="11" y="491"/>
                    <a:pt x="9" y="534"/>
                  </a:cubicBezTo>
                  <a:lnTo>
                    <a:pt x="0" y="708"/>
                  </a:lnTo>
                  <a:lnTo>
                    <a:pt x="6" y="1140"/>
                  </a:lnTo>
                  <a:lnTo>
                    <a:pt x="123" y="1134"/>
                  </a:lnTo>
                  <a:lnTo>
                    <a:pt x="186" y="558"/>
                  </a:lnTo>
                  <a:lnTo>
                    <a:pt x="189" y="285"/>
                  </a:lnTo>
                  <a:lnTo>
                    <a:pt x="309" y="102"/>
                  </a:lnTo>
                  <a:lnTo>
                    <a:pt x="372" y="24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4" name="Group 178"/>
            <p:cNvGrpSpPr>
              <a:grpSpLocks/>
            </p:cNvGrpSpPr>
            <p:nvPr/>
          </p:nvGrpSpPr>
          <p:grpSpPr bwMode="auto">
            <a:xfrm>
              <a:off x="2255" y="2693"/>
              <a:ext cx="335" cy="556"/>
              <a:chOff x="8958" y="4536"/>
              <a:chExt cx="564" cy="1020"/>
            </a:xfrm>
          </p:grpSpPr>
          <p:sp>
            <p:nvSpPr>
              <p:cNvPr id="117825" name="Freeform 179"/>
              <p:cNvSpPr>
                <a:spLocks/>
              </p:cNvSpPr>
              <p:nvPr/>
            </p:nvSpPr>
            <p:spPr bwMode="auto">
              <a:xfrm>
                <a:off x="8958" y="4536"/>
                <a:ext cx="564" cy="1020"/>
              </a:xfrm>
              <a:custGeom>
                <a:avLst/>
                <a:gdLst>
                  <a:gd name="T0" fmla="*/ 564 w 564"/>
                  <a:gd name="T1" fmla="*/ 978 h 1020"/>
                  <a:gd name="T2" fmla="*/ 426 w 564"/>
                  <a:gd name="T3" fmla="*/ 843 h 1020"/>
                  <a:gd name="T4" fmla="*/ 342 w 564"/>
                  <a:gd name="T5" fmla="*/ 717 h 1020"/>
                  <a:gd name="T6" fmla="*/ 309 w 564"/>
                  <a:gd name="T7" fmla="*/ 624 h 1020"/>
                  <a:gd name="T8" fmla="*/ 312 w 564"/>
                  <a:gd name="T9" fmla="*/ 534 h 1020"/>
                  <a:gd name="T10" fmla="*/ 293 w 564"/>
                  <a:gd name="T11" fmla="*/ 479 h 1020"/>
                  <a:gd name="T12" fmla="*/ 224 w 564"/>
                  <a:gd name="T13" fmla="*/ 428 h 1020"/>
                  <a:gd name="T14" fmla="*/ 167 w 564"/>
                  <a:gd name="T15" fmla="*/ 452 h 1020"/>
                  <a:gd name="T16" fmla="*/ 125 w 564"/>
                  <a:gd name="T17" fmla="*/ 506 h 1020"/>
                  <a:gd name="T18" fmla="*/ 116 w 564"/>
                  <a:gd name="T19" fmla="*/ 410 h 1020"/>
                  <a:gd name="T20" fmla="*/ 87 w 564"/>
                  <a:gd name="T21" fmla="*/ 280 h 1020"/>
                  <a:gd name="T22" fmla="*/ 107 w 564"/>
                  <a:gd name="T23" fmla="*/ 130 h 1020"/>
                  <a:gd name="T24" fmla="*/ 92 w 564"/>
                  <a:gd name="T25" fmla="*/ 8 h 1020"/>
                  <a:gd name="T26" fmla="*/ 20 w 564"/>
                  <a:gd name="T27" fmla="*/ 176 h 1020"/>
                  <a:gd name="T28" fmla="*/ 5 w 564"/>
                  <a:gd name="T29" fmla="*/ 377 h 1020"/>
                  <a:gd name="T30" fmla="*/ 48 w 564"/>
                  <a:gd name="T31" fmla="*/ 519 h 1020"/>
                  <a:gd name="T32" fmla="*/ 3 w 564"/>
                  <a:gd name="T33" fmla="*/ 531 h 1020"/>
                  <a:gd name="T34" fmla="*/ 108 w 564"/>
                  <a:gd name="T35" fmla="*/ 630 h 1020"/>
                  <a:gd name="T36" fmla="*/ 210 w 564"/>
                  <a:gd name="T37" fmla="*/ 549 h 1020"/>
                  <a:gd name="T38" fmla="*/ 270 w 564"/>
                  <a:gd name="T39" fmla="*/ 729 h 1020"/>
                  <a:gd name="T40" fmla="*/ 333 w 564"/>
                  <a:gd name="T41" fmla="*/ 828 h 1020"/>
                  <a:gd name="T42" fmla="*/ 528 w 564"/>
                  <a:gd name="T43" fmla="*/ 1020 h 1020"/>
                  <a:gd name="T44" fmla="*/ 564 w 564"/>
                  <a:gd name="T45" fmla="*/ 978 h 10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64"/>
                  <a:gd name="T70" fmla="*/ 0 h 1020"/>
                  <a:gd name="T71" fmla="*/ 564 w 564"/>
                  <a:gd name="T72" fmla="*/ 1020 h 10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64" h="1020">
                    <a:moveTo>
                      <a:pt x="564" y="978"/>
                    </a:moveTo>
                    <a:cubicBezTo>
                      <a:pt x="549" y="948"/>
                      <a:pt x="463" y="886"/>
                      <a:pt x="426" y="843"/>
                    </a:cubicBezTo>
                    <a:cubicBezTo>
                      <a:pt x="389" y="800"/>
                      <a:pt x="361" y="753"/>
                      <a:pt x="342" y="717"/>
                    </a:cubicBezTo>
                    <a:cubicBezTo>
                      <a:pt x="323" y="681"/>
                      <a:pt x="314" y="654"/>
                      <a:pt x="309" y="624"/>
                    </a:cubicBezTo>
                    <a:cubicBezTo>
                      <a:pt x="304" y="594"/>
                      <a:pt x="315" y="558"/>
                      <a:pt x="312" y="534"/>
                    </a:cubicBezTo>
                    <a:cubicBezTo>
                      <a:pt x="309" y="510"/>
                      <a:pt x="308" y="497"/>
                      <a:pt x="293" y="479"/>
                    </a:cubicBezTo>
                    <a:cubicBezTo>
                      <a:pt x="278" y="461"/>
                      <a:pt x="245" y="432"/>
                      <a:pt x="224" y="428"/>
                    </a:cubicBezTo>
                    <a:cubicBezTo>
                      <a:pt x="203" y="424"/>
                      <a:pt x="184" y="439"/>
                      <a:pt x="167" y="452"/>
                    </a:cubicBezTo>
                    <a:cubicBezTo>
                      <a:pt x="150" y="465"/>
                      <a:pt x="133" y="513"/>
                      <a:pt x="125" y="506"/>
                    </a:cubicBezTo>
                    <a:cubicBezTo>
                      <a:pt x="117" y="499"/>
                      <a:pt x="122" y="448"/>
                      <a:pt x="116" y="410"/>
                    </a:cubicBezTo>
                    <a:cubicBezTo>
                      <a:pt x="110" y="372"/>
                      <a:pt x="89" y="327"/>
                      <a:pt x="87" y="280"/>
                    </a:cubicBezTo>
                    <a:cubicBezTo>
                      <a:pt x="85" y="233"/>
                      <a:pt x="106" y="175"/>
                      <a:pt x="107" y="130"/>
                    </a:cubicBezTo>
                    <a:cubicBezTo>
                      <a:pt x="108" y="85"/>
                      <a:pt x="107" y="0"/>
                      <a:pt x="92" y="8"/>
                    </a:cubicBezTo>
                    <a:cubicBezTo>
                      <a:pt x="77" y="16"/>
                      <a:pt x="34" y="115"/>
                      <a:pt x="20" y="176"/>
                    </a:cubicBezTo>
                    <a:cubicBezTo>
                      <a:pt x="6" y="237"/>
                      <a:pt x="0" y="320"/>
                      <a:pt x="5" y="377"/>
                    </a:cubicBezTo>
                    <a:cubicBezTo>
                      <a:pt x="10" y="434"/>
                      <a:pt x="48" y="493"/>
                      <a:pt x="48" y="519"/>
                    </a:cubicBezTo>
                    <a:lnTo>
                      <a:pt x="3" y="531"/>
                    </a:lnTo>
                    <a:cubicBezTo>
                      <a:pt x="13" y="550"/>
                      <a:pt x="74" y="627"/>
                      <a:pt x="108" y="630"/>
                    </a:cubicBezTo>
                    <a:cubicBezTo>
                      <a:pt x="142" y="633"/>
                      <a:pt x="183" y="533"/>
                      <a:pt x="210" y="549"/>
                    </a:cubicBezTo>
                    <a:cubicBezTo>
                      <a:pt x="237" y="565"/>
                      <a:pt x="250" y="683"/>
                      <a:pt x="270" y="729"/>
                    </a:cubicBezTo>
                    <a:cubicBezTo>
                      <a:pt x="290" y="775"/>
                      <a:pt x="290" y="780"/>
                      <a:pt x="333" y="828"/>
                    </a:cubicBezTo>
                    <a:cubicBezTo>
                      <a:pt x="376" y="876"/>
                      <a:pt x="490" y="995"/>
                      <a:pt x="528" y="1020"/>
                    </a:cubicBezTo>
                    <a:lnTo>
                      <a:pt x="564" y="978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826" name="Freeform 180"/>
              <p:cNvSpPr>
                <a:spLocks/>
              </p:cNvSpPr>
              <p:nvPr/>
            </p:nvSpPr>
            <p:spPr bwMode="auto">
              <a:xfrm flipV="1">
                <a:off x="9102" y="4788"/>
                <a:ext cx="148" cy="202"/>
              </a:xfrm>
              <a:custGeom>
                <a:avLst/>
                <a:gdLst>
                  <a:gd name="T0" fmla="*/ 122 w 148"/>
                  <a:gd name="T1" fmla="*/ 17 h 202"/>
                  <a:gd name="T2" fmla="*/ 143 w 148"/>
                  <a:gd name="T3" fmla="*/ 98 h 202"/>
                  <a:gd name="T4" fmla="*/ 140 w 148"/>
                  <a:gd name="T5" fmla="*/ 182 h 202"/>
                  <a:gd name="T6" fmla="*/ 95 w 148"/>
                  <a:gd name="T7" fmla="*/ 140 h 202"/>
                  <a:gd name="T8" fmla="*/ 50 w 148"/>
                  <a:gd name="T9" fmla="*/ 140 h 202"/>
                  <a:gd name="T10" fmla="*/ 5 w 148"/>
                  <a:gd name="T11" fmla="*/ 194 h 202"/>
                  <a:gd name="T12" fmla="*/ 17 w 148"/>
                  <a:gd name="T13" fmla="*/ 92 h 202"/>
                  <a:gd name="T14" fmla="*/ 38 w 148"/>
                  <a:gd name="T15" fmla="*/ 26 h 202"/>
                  <a:gd name="T16" fmla="*/ 77 w 148"/>
                  <a:gd name="T17" fmla="*/ 29 h 202"/>
                  <a:gd name="T18" fmla="*/ 122 w 148"/>
                  <a:gd name="T19" fmla="*/ 17 h 2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8"/>
                  <a:gd name="T31" fmla="*/ 0 h 202"/>
                  <a:gd name="T32" fmla="*/ 148 w 148"/>
                  <a:gd name="T33" fmla="*/ 202 h 2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8" h="202">
                    <a:moveTo>
                      <a:pt x="122" y="17"/>
                    </a:moveTo>
                    <a:cubicBezTo>
                      <a:pt x="133" y="28"/>
                      <a:pt x="140" y="71"/>
                      <a:pt x="143" y="98"/>
                    </a:cubicBezTo>
                    <a:cubicBezTo>
                      <a:pt x="146" y="125"/>
                      <a:pt x="148" y="175"/>
                      <a:pt x="140" y="182"/>
                    </a:cubicBezTo>
                    <a:cubicBezTo>
                      <a:pt x="132" y="189"/>
                      <a:pt x="110" y="147"/>
                      <a:pt x="95" y="140"/>
                    </a:cubicBezTo>
                    <a:cubicBezTo>
                      <a:pt x="80" y="133"/>
                      <a:pt x="65" y="131"/>
                      <a:pt x="50" y="140"/>
                    </a:cubicBezTo>
                    <a:cubicBezTo>
                      <a:pt x="35" y="149"/>
                      <a:pt x="10" y="202"/>
                      <a:pt x="5" y="194"/>
                    </a:cubicBezTo>
                    <a:cubicBezTo>
                      <a:pt x="0" y="186"/>
                      <a:pt x="12" y="120"/>
                      <a:pt x="17" y="92"/>
                    </a:cubicBezTo>
                    <a:cubicBezTo>
                      <a:pt x="22" y="64"/>
                      <a:pt x="28" y="37"/>
                      <a:pt x="38" y="26"/>
                    </a:cubicBezTo>
                    <a:cubicBezTo>
                      <a:pt x="48" y="15"/>
                      <a:pt x="63" y="30"/>
                      <a:pt x="77" y="29"/>
                    </a:cubicBezTo>
                    <a:cubicBezTo>
                      <a:pt x="91" y="28"/>
                      <a:pt x="111" y="0"/>
                      <a:pt x="122" y="17"/>
                    </a:cubicBez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827" name="Line 181"/>
              <p:cNvSpPr>
                <a:spLocks noChangeShapeType="1"/>
              </p:cNvSpPr>
              <p:nvPr/>
            </p:nvSpPr>
            <p:spPr bwMode="auto">
              <a:xfrm flipV="1">
                <a:off x="9009" y="5040"/>
                <a:ext cx="72" cy="1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182"/>
            <p:cNvGrpSpPr>
              <a:grpSpLocks/>
            </p:cNvGrpSpPr>
            <p:nvPr/>
          </p:nvGrpSpPr>
          <p:grpSpPr bwMode="auto">
            <a:xfrm>
              <a:off x="2247" y="1823"/>
              <a:ext cx="244" cy="639"/>
              <a:chOff x="8945" y="2938"/>
              <a:chExt cx="410" cy="1171"/>
            </a:xfrm>
          </p:grpSpPr>
          <p:sp>
            <p:nvSpPr>
              <p:cNvPr id="117823" name="Freeform 183"/>
              <p:cNvSpPr>
                <a:spLocks/>
              </p:cNvSpPr>
              <p:nvPr/>
            </p:nvSpPr>
            <p:spPr bwMode="auto">
              <a:xfrm>
                <a:off x="8945" y="2938"/>
                <a:ext cx="410" cy="1171"/>
              </a:xfrm>
              <a:custGeom>
                <a:avLst/>
                <a:gdLst>
                  <a:gd name="T0" fmla="*/ 400 w 410"/>
                  <a:gd name="T1" fmla="*/ 5 h 1171"/>
                  <a:gd name="T2" fmla="*/ 328 w 410"/>
                  <a:gd name="T3" fmla="*/ 225 h 1171"/>
                  <a:gd name="T4" fmla="*/ 310 w 410"/>
                  <a:gd name="T5" fmla="*/ 435 h 1171"/>
                  <a:gd name="T6" fmla="*/ 322 w 410"/>
                  <a:gd name="T7" fmla="*/ 573 h 1171"/>
                  <a:gd name="T8" fmla="*/ 304 w 410"/>
                  <a:gd name="T9" fmla="*/ 693 h 1171"/>
                  <a:gd name="T10" fmla="*/ 235 w 410"/>
                  <a:gd name="T11" fmla="*/ 744 h 1171"/>
                  <a:gd name="T12" fmla="*/ 178 w 410"/>
                  <a:gd name="T13" fmla="*/ 720 h 1171"/>
                  <a:gd name="T14" fmla="*/ 136 w 410"/>
                  <a:gd name="T15" fmla="*/ 666 h 1171"/>
                  <a:gd name="T16" fmla="*/ 127 w 410"/>
                  <a:gd name="T17" fmla="*/ 762 h 1171"/>
                  <a:gd name="T18" fmla="*/ 98 w 410"/>
                  <a:gd name="T19" fmla="*/ 892 h 1171"/>
                  <a:gd name="T20" fmla="*/ 124 w 410"/>
                  <a:gd name="T21" fmla="*/ 1040 h 1171"/>
                  <a:gd name="T22" fmla="*/ 103 w 410"/>
                  <a:gd name="T23" fmla="*/ 1164 h 1171"/>
                  <a:gd name="T24" fmla="*/ 31 w 410"/>
                  <a:gd name="T25" fmla="*/ 996 h 1171"/>
                  <a:gd name="T26" fmla="*/ 16 w 410"/>
                  <a:gd name="T27" fmla="*/ 795 h 1171"/>
                  <a:gd name="T28" fmla="*/ 52 w 410"/>
                  <a:gd name="T29" fmla="*/ 669 h 1171"/>
                  <a:gd name="T30" fmla="*/ 4 w 410"/>
                  <a:gd name="T31" fmla="*/ 533 h 1171"/>
                  <a:gd name="T32" fmla="*/ 79 w 410"/>
                  <a:gd name="T33" fmla="*/ 443 h 1171"/>
                  <a:gd name="T34" fmla="*/ 118 w 410"/>
                  <a:gd name="T35" fmla="*/ 512 h 1171"/>
                  <a:gd name="T36" fmla="*/ 196 w 410"/>
                  <a:gd name="T37" fmla="*/ 567 h 1171"/>
                  <a:gd name="T38" fmla="*/ 223 w 410"/>
                  <a:gd name="T39" fmla="*/ 375 h 1171"/>
                  <a:gd name="T40" fmla="*/ 268 w 410"/>
                  <a:gd name="T41" fmla="*/ 192 h 1171"/>
                  <a:gd name="T42" fmla="*/ 400 w 410"/>
                  <a:gd name="T43" fmla="*/ 5 h 117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10"/>
                  <a:gd name="T67" fmla="*/ 0 h 1171"/>
                  <a:gd name="T68" fmla="*/ 410 w 410"/>
                  <a:gd name="T69" fmla="*/ 1171 h 117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10" h="1171">
                    <a:moveTo>
                      <a:pt x="400" y="5"/>
                    </a:moveTo>
                    <a:cubicBezTo>
                      <a:pt x="410" y="10"/>
                      <a:pt x="343" y="153"/>
                      <a:pt x="328" y="225"/>
                    </a:cubicBezTo>
                    <a:cubicBezTo>
                      <a:pt x="313" y="297"/>
                      <a:pt x="311" y="377"/>
                      <a:pt x="310" y="435"/>
                    </a:cubicBezTo>
                    <a:cubicBezTo>
                      <a:pt x="309" y="493"/>
                      <a:pt x="323" y="530"/>
                      <a:pt x="322" y="573"/>
                    </a:cubicBezTo>
                    <a:cubicBezTo>
                      <a:pt x="321" y="616"/>
                      <a:pt x="318" y="665"/>
                      <a:pt x="304" y="693"/>
                    </a:cubicBezTo>
                    <a:cubicBezTo>
                      <a:pt x="290" y="721"/>
                      <a:pt x="256" y="740"/>
                      <a:pt x="235" y="744"/>
                    </a:cubicBezTo>
                    <a:cubicBezTo>
                      <a:pt x="214" y="748"/>
                      <a:pt x="195" y="733"/>
                      <a:pt x="178" y="720"/>
                    </a:cubicBezTo>
                    <a:cubicBezTo>
                      <a:pt x="161" y="707"/>
                      <a:pt x="144" y="659"/>
                      <a:pt x="136" y="666"/>
                    </a:cubicBezTo>
                    <a:cubicBezTo>
                      <a:pt x="128" y="673"/>
                      <a:pt x="133" y="724"/>
                      <a:pt x="127" y="762"/>
                    </a:cubicBezTo>
                    <a:cubicBezTo>
                      <a:pt x="121" y="800"/>
                      <a:pt x="99" y="846"/>
                      <a:pt x="98" y="892"/>
                    </a:cubicBezTo>
                    <a:cubicBezTo>
                      <a:pt x="97" y="938"/>
                      <a:pt x="123" y="995"/>
                      <a:pt x="124" y="1040"/>
                    </a:cubicBezTo>
                    <a:cubicBezTo>
                      <a:pt x="125" y="1085"/>
                      <a:pt x="119" y="1171"/>
                      <a:pt x="103" y="1164"/>
                    </a:cubicBezTo>
                    <a:cubicBezTo>
                      <a:pt x="87" y="1157"/>
                      <a:pt x="45" y="1057"/>
                      <a:pt x="31" y="996"/>
                    </a:cubicBezTo>
                    <a:cubicBezTo>
                      <a:pt x="17" y="935"/>
                      <a:pt x="13" y="849"/>
                      <a:pt x="16" y="795"/>
                    </a:cubicBezTo>
                    <a:cubicBezTo>
                      <a:pt x="19" y="741"/>
                      <a:pt x="54" y="713"/>
                      <a:pt x="52" y="669"/>
                    </a:cubicBezTo>
                    <a:cubicBezTo>
                      <a:pt x="50" y="625"/>
                      <a:pt x="0" y="571"/>
                      <a:pt x="4" y="533"/>
                    </a:cubicBezTo>
                    <a:cubicBezTo>
                      <a:pt x="8" y="495"/>
                      <a:pt x="60" y="446"/>
                      <a:pt x="79" y="443"/>
                    </a:cubicBezTo>
                    <a:cubicBezTo>
                      <a:pt x="98" y="440"/>
                      <a:pt x="99" y="491"/>
                      <a:pt x="118" y="512"/>
                    </a:cubicBezTo>
                    <a:cubicBezTo>
                      <a:pt x="137" y="533"/>
                      <a:pt x="179" y="590"/>
                      <a:pt x="196" y="567"/>
                    </a:cubicBezTo>
                    <a:cubicBezTo>
                      <a:pt x="213" y="544"/>
                      <a:pt x="211" y="437"/>
                      <a:pt x="223" y="375"/>
                    </a:cubicBezTo>
                    <a:cubicBezTo>
                      <a:pt x="235" y="313"/>
                      <a:pt x="239" y="254"/>
                      <a:pt x="268" y="192"/>
                    </a:cubicBezTo>
                    <a:cubicBezTo>
                      <a:pt x="297" y="130"/>
                      <a:pt x="390" y="0"/>
                      <a:pt x="400" y="5"/>
                    </a:cubicBez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824" name="Freeform 184"/>
              <p:cNvSpPr>
                <a:spLocks/>
              </p:cNvSpPr>
              <p:nvPr/>
            </p:nvSpPr>
            <p:spPr bwMode="auto">
              <a:xfrm>
                <a:off x="9100" y="3656"/>
                <a:ext cx="148" cy="202"/>
              </a:xfrm>
              <a:custGeom>
                <a:avLst/>
                <a:gdLst>
                  <a:gd name="T0" fmla="*/ 122 w 148"/>
                  <a:gd name="T1" fmla="*/ 17 h 202"/>
                  <a:gd name="T2" fmla="*/ 143 w 148"/>
                  <a:gd name="T3" fmla="*/ 98 h 202"/>
                  <a:gd name="T4" fmla="*/ 140 w 148"/>
                  <a:gd name="T5" fmla="*/ 182 h 202"/>
                  <a:gd name="T6" fmla="*/ 95 w 148"/>
                  <a:gd name="T7" fmla="*/ 140 h 202"/>
                  <a:gd name="T8" fmla="*/ 50 w 148"/>
                  <a:gd name="T9" fmla="*/ 140 h 202"/>
                  <a:gd name="T10" fmla="*/ 5 w 148"/>
                  <a:gd name="T11" fmla="*/ 194 h 202"/>
                  <a:gd name="T12" fmla="*/ 17 w 148"/>
                  <a:gd name="T13" fmla="*/ 92 h 202"/>
                  <a:gd name="T14" fmla="*/ 38 w 148"/>
                  <a:gd name="T15" fmla="*/ 26 h 202"/>
                  <a:gd name="T16" fmla="*/ 77 w 148"/>
                  <a:gd name="T17" fmla="*/ 29 h 202"/>
                  <a:gd name="T18" fmla="*/ 122 w 148"/>
                  <a:gd name="T19" fmla="*/ 17 h 2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8"/>
                  <a:gd name="T31" fmla="*/ 0 h 202"/>
                  <a:gd name="T32" fmla="*/ 148 w 148"/>
                  <a:gd name="T33" fmla="*/ 202 h 2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8" h="202">
                    <a:moveTo>
                      <a:pt x="122" y="17"/>
                    </a:moveTo>
                    <a:cubicBezTo>
                      <a:pt x="133" y="28"/>
                      <a:pt x="140" y="71"/>
                      <a:pt x="143" y="98"/>
                    </a:cubicBezTo>
                    <a:cubicBezTo>
                      <a:pt x="146" y="125"/>
                      <a:pt x="148" y="175"/>
                      <a:pt x="140" y="182"/>
                    </a:cubicBezTo>
                    <a:cubicBezTo>
                      <a:pt x="132" y="189"/>
                      <a:pt x="110" y="147"/>
                      <a:pt x="95" y="140"/>
                    </a:cubicBezTo>
                    <a:cubicBezTo>
                      <a:pt x="80" y="133"/>
                      <a:pt x="65" y="131"/>
                      <a:pt x="50" y="140"/>
                    </a:cubicBezTo>
                    <a:cubicBezTo>
                      <a:pt x="35" y="149"/>
                      <a:pt x="10" y="202"/>
                      <a:pt x="5" y="194"/>
                    </a:cubicBezTo>
                    <a:cubicBezTo>
                      <a:pt x="0" y="186"/>
                      <a:pt x="12" y="120"/>
                      <a:pt x="17" y="92"/>
                    </a:cubicBezTo>
                    <a:cubicBezTo>
                      <a:pt x="22" y="64"/>
                      <a:pt x="28" y="37"/>
                      <a:pt x="38" y="26"/>
                    </a:cubicBezTo>
                    <a:cubicBezTo>
                      <a:pt x="48" y="15"/>
                      <a:pt x="63" y="30"/>
                      <a:pt x="77" y="29"/>
                    </a:cubicBezTo>
                    <a:cubicBezTo>
                      <a:pt x="91" y="28"/>
                      <a:pt x="111" y="0"/>
                      <a:pt x="122" y="17"/>
                    </a:cubicBez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117819" name="Freeform 185"/>
            <p:cNvSpPr>
              <a:spLocks/>
            </p:cNvSpPr>
            <p:nvPr/>
          </p:nvSpPr>
          <p:spPr bwMode="auto">
            <a:xfrm>
              <a:off x="2302" y="2285"/>
              <a:ext cx="168" cy="579"/>
            </a:xfrm>
            <a:custGeom>
              <a:avLst/>
              <a:gdLst>
                <a:gd name="T0" fmla="*/ 84 w 20000"/>
                <a:gd name="T1" fmla="*/ 0 h 20000"/>
                <a:gd name="T2" fmla="*/ 68 w 20000"/>
                <a:gd name="T3" fmla="*/ 5 h 20000"/>
                <a:gd name="T4" fmla="*/ 52 w 20000"/>
                <a:gd name="T5" fmla="*/ 21 h 20000"/>
                <a:gd name="T6" fmla="*/ 38 w 20000"/>
                <a:gd name="T7" fmla="*/ 46 h 20000"/>
                <a:gd name="T8" fmla="*/ 26 w 20000"/>
                <a:gd name="T9" fmla="*/ 80 h 20000"/>
                <a:gd name="T10" fmla="*/ 16 w 20000"/>
                <a:gd name="T11" fmla="*/ 122 h 20000"/>
                <a:gd name="T12" fmla="*/ 7 w 20000"/>
                <a:gd name="T13" fmla="*/ 170 h 20000"/>
                <a:gd name="T14" fmla="*/ 2 w 20000"/>
                <a:gd name="T15" fmla="*/ 222 h 20000"/>
                <a:gd name="T16" fmla="*/ 0 w 20000"/>
                <a:gd name="T17" fmla="*/ 276 h 20000"/>
                <a:gd name="T18" fmla="*/ 1 w 20000"/>
                <a:gd name="T19" fmla="*/ 331 h 20000"/>
                <a:gd name="T20" fmla="*/ 4 w 20000"/>
                <a:gd name="T21" fmla="*/ 385 h 20000"/>
                <a:gd name="T22" fmla="*/ 11 w 20000"/>
                <a:gd name="T23" fmla="*/ 435 h 20000"/>
                <a:gd name="T24" fmla="*/ 20 w 20000"/>
                <a:gd name="T25" fmla="*/ 480 h 20000"/>
                <a:gd name="T26" fmla="*/ 32 w 20000"/>
                <a:gd name="T27" fmla="*/ 518 h 20000"/>
                <a:gd name="T28" fmla="*/ 45 w 20000"/>
                <a:gd name="T29" fmla="*/ 548 h 20000"/>
                <a:gd name="T30" fmla="*/ 60 w 20000"/>
                <a:gd name="T31" fmla="*/ 568 h 20000"/>
                <a:gd name="T32" fmla="*/ 75 w 20000"/>
                <a:gd name="T33" fmla="*/ 578 h 20000"/>
                <a:gd name="T34" fmla="*/ 91 w 20000"/>
                <a:gd name="T35" fmla="*/ 578 h 20000"/>
                <a:gd name="T36" fmla="*/ 107 w 20000"/>
                <a:gd name="T37" fmla="*/ 568 h 20000"/>
                <a:gd name="T38" fmla="*/ 122 w 20000"/>
                <a:gd name="T39" fmla="*/ 548 h 20000"/>
                <a:gd name="T40" fmla="*/ 135 w 20000"/>
                <a:gd name="T41" fmla="*/ 518 h 20000"/>
                <a:gd name="T42" fmla="*/ 146 w 20000"/>
                <a:gd name="T43" fmla="*/ 480 h 20000"/>
                <a:gd name="T44" fmla="*/ 156 w 20000"/>
                <a:gd name="T45" fmla="*/ 435 h 20000"/>
                <a:gd name="T46" fmla="*/ 163 w 20000"/>
                <a:gd name="T47" fmla="*/ 385 h 20000"/>
                <a:gd name="T48" fmla="*/ 166 w 20000"/>
                <a:gd name="T49" fmla="*/ 331 h 20000"/>
                <a:gd name="T50" fmla="*/ 167 w 20000"/>
                <a:gd name="T51" fmla="*/ 276 h 20000"/>
                <a:gd name="T52" fmla="*/ 165 w 20000"/>
                <a:gd name="T53" fmla="*/ 222 h 20000"/>
                <a:gd name="T54" fmla="*/ 160 w 20000"/>
                <a:gd name="T55" fmla="*/ 170 h 20000"/>
                <a:gd name="T56" fmla="*/ 152 w 20000"/>
                <a:gd name="T57" fmla="*/ 122 h 20000"/>
                <a:gd name="T58" fmla="*/ 141 w 20000"/>
                <a:gd name="T59" fmla="*/ 80 h 20000"/>
                <a:gd name="T60" fmla="*/ 129 w 20000"/>
                <a:gd name="T61" fmla="*/ 46 h 20000"/>
                <a:gd name="T62" fmla="*/ 115 w 20000"/>
                <a:gd name="T63" fmla="*/ 21 h 20000"/>
                <a:gd name="T64" fmla="*/ 99 w 20000"/>
                <a:gd name="T65" fmla="*/ 5 h 20000"/>
                <a:gd name="T66" fmla="*/ 84 w 20000"/>
                <a:gd name="T67" fmla="*/ 0 h 20000"/>
                <a:gd name="T68" fmla="*/ 84 w 20000"/>
                <a:gd name="T69" fmla="*/ 0 h 200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000"/>
                <a:gd name="T106" fmla="*/ 0 h 20000"/>
                <a:gd name="T107" fmla="*/ 20000 w 20000"/>
                <a:gd name="T108" fmla="*/ 20000 h 200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000" h="20000">
                  <a:moveTo>
                    <a:pt x="9964" y="0"/>
                  </a:moveTo>
                  <a:lnTo>
                    <a:pt x="8043" y="189"/>
                  </a:lnTo>
                  <a:lnTo>
                    <a:pt x="6192" y="716"/>
                  </a:lnTo>
                  <a:lnTo>
                    <a:pt x="4555" y="1583"/>
                  </a:lnTo>
                  <a:lnTo>
                    <a:pt x="3060" y="2771"/>
                  </a:lnTo>
                  <a:lnTo>
                    <a:pt x="1851" y="4204"/>
                  </a:lnTo>
                  <a:lnTo>
                    <a:pt x="854" y="5862"/>
                  </a:lnTo>
                  <a:lnTo>
                    <a:pt x="214" y="7653"/>
                  </a:lnTo>
                  <a:lnTo>
                    <a:pt x="0" y="9538"/>
                  </a:lnTo>
                  <a:lnTo>
                    <a:pt x="71" y="11442"/>
                  </a:lnTo>
                  <a:lnTo>
                    <a:pt x="498" y="13289"/>
                  </a:lnTo>
                  <a:lnTo>
                    <a:pt x="1281" y="15024"/>
                  </a:lnTo>
                  <a:lnTo>
                    <a:pt x="2420" y="16588"/>
                  </a:lnTo>
                  <a:lnTo>
                    <a:pt x="3772" y="17889"/>
                  </a:lnTo>
                  <a:lnTo>
                    <a:pt x="5409" y="18926"/>
                  </a:lnTo>
                  <a:lnTo>
                    <a:pt x="7117" y="19623"/>
                  </a:lnTo>
                  <a:lnTo>
                    <a:pt x="8968" y="19981"/>
                  </a:lnTo>
                  <a:lnTo>
                    <a:pt x="10890" y="19981"/>
                  </a:lnTo>
                  <a:lnTo>
                    <a:pt x="12740" y="19623"/>
                  </a:lnTo>
                  <a:lnTo>
                    <a:pt x="14520" y="18926"/>
                  </a:lnTo>
                  <a:lnTo>
                    <a:pt x="16085" y="17889"/>
                  </a:lnTo>
                  <a:lnTo>
                    <a:pt x="17438" y="16588"/>
                  </a:lnTo>
                  <a:lnTo>
                    <a:pt x="18577" y="15024"/>
                  </a:lnTo>
                  <a:lnTo>
                    <a:pt x="19359" y="13289"/>
                  </a:lnTo>
                  <a:lnTo>
                    <a:pt x="19786" y="11442"/>
                  </a:lnTo>
                  <a:lnTo>
                    <a:pt x="19929" y="9538"/>
                  </a:lnTo>
                  <a:lnTo>
                    <a:pt x="19644" y="7653"/>
                  </a:lnTo>
                  <a:lnTo>
                    <a:pt x="19004" y="5862"/>
                  </a:lnTo>
                  <a:lnTo>
                    <a:pt x="18078" y="4204"/>
                  </a:lnTo>
                  <a:lnTo>
                    <a:pt x="16797" y="2771"/>
                  </a:lnTo>
                  <a:lnTo>
                    <a:pt x="15302" y="1583"/>
                  </a:lnTo>
                  <a:lnTo>
                    <a:pt x="13665" y="716"/>
                  </a:lnTo>
                  <a:lnTo>
                    <a:pt x="11815" y="189"/>
                  </a:lnTo>
                  <a:lnTo>
                    <a:pt x="9964" y="0"/>
                  </a:lnTo>
                </a:path>
              </a:pathLst>
            </a:custGeom>
            <a:solidFill>
              <a:srgbClr val="DDF8F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7820" name="Freeform 186"/>
            <p:cNvSpPr>
              <a:spLocks/>
            </p:cNvSpPr>
            <p:nvPr/>
          </p:nvSpPr>
          <p:spPr bwMode="auto">
            <a:xfrm>
              <a:off x="2454" y="1594"/>
              <a:ext cx="1728" cy="1890"/>
            </a:xfrm>
            <a:custGeom>
              <a:avLst/>
              <a:gdLst>
                <a:gd name="T0" fmla="*/ 142 w 2911"/>
                <a:gd name="T1" fmla="*/ 1636 h 3468"/>
                <a:gd name="T2" fmla="*/ 291 w 2911"/>
                <a:gd name="T3" fmla="*/ 1757 h 3468"/>
                <a:gd name="T4" fmla="*/ 389 w 2911"/>
                <a:gd name="T5" fmla="*/ 1816 h 3468"/>
                <a:gd name="T6" fmla="*/ 526 w 2911"/>
                <a:gd name="T7" fmla="*/ 1852 h 3468"/>
                <a:gd name="T8" fmla="*/ 832 w 2911"/>
                <a:gd name="T9" fmla="*/ 1877 h 3468"/>
                <a:gd name="T10" fmla="*/ 1147 w 2911"/>
                <a:gd name="T11" fmla="*/ 1777 h 3468"/>
                <a:gd name="T12" fmla="*/ 1381 w 2911"/>
                <a:gd name="T13" fmla="*/ 1633 h 3468"/>
                <a:gd name="T14" fmla="*/ 1539 w 2911"/>
                <a:gd name="T15" fmla="*/ 1472 h 3468"/>
                <a:gd name="T16" fmla="*/ 1617 w 2911"/>
                <a:gd name="T17" fmla="*/ 1348 h 3468"/>
                <a:gd name="T18" fmla="*/ 1641 w 2911"/>
                <a:gd name="T19" fmla="*/ 1280 h 3468"/>
                <a:gd name="T20" fmla="*/ 1659 w 2911"/>
                <a:gd name="T21" fmla="*/ 1226 h 3468"/>
                <a:gd name="T22" fmla="*/ 1693 w 2911"/>
                <a:gd name="T23" fmla="*/ 1207 h 3468"/>
                <a:gd name="T24" fmla="*/ 1721 w 2911"/>
                <a:gd name="T25" fmla="*/ 1180 h 3468"/>
                <a:gd name="T26" fmla="*/ 1706 w 2911"/>
                <a:gd name="T27" fmla="*/ 1143 h 3468"/>
                <a:gd name="T28" fmla="*/ 1702 w 2911"/>
                <a:gd name="T29" fmla="*/ 1105 h 3468"/>
                <a:gd name="T30" fmla="*/ 1715 w 2911"/>
                <a:gd name="T31" fmla="*/ 997 h 3468"/>
                <a:gd name="T32" fmla="*/ 1719 w 2911"/>
                <a:gd name="T33" fmla="*/ 913 h 3468"/>
                <a:gd name="T34" fmla="*/ 1713 w 2911"/>
                <a:gd name="T35" fmla="*/ 850 h 3468"/>
                <a:gd name="T36" fmla="*/ 1723 w 2911"/>
                <a:gd name="T37" fmla="*/ 792 h 3468"/>
                <a:gd name="T38" fmla="*/ 1685 w 2911"/>
                <a:gd name="T39" fmla="*/ 750 h 3468"/>
                <a:gd name="T40" fmla="*/ 1669 w 2911"/>
                <a:gd name="T41" fmla="*/ 671 h 3468"/>
                <a:gd name="T42" fmla="*/ 1641 w 2911"/>
                <a:gd name="T43" fmla="*/ 569 h 3468"/>
                <a:gd name="T44" fmla="*/ 1522 w 2911"/>
                <a:gd name="T45" fmla="*/ 370 h 3468"/>
                <a:gd name="T46" fmla="*/ 1355 w 2911"/>
                <a:gd name="T47" fmla="*/ 186 h 3468"/>
                <a:gd name="T48" fmla="*/ 1064 w 2911"/>
                <a:gd name="T49" fmla="*/ 44 h 3468"/>
                <a:gd name="T50" fmla="*/ 841 w 2911"/>
                <a:gd name="T51" fmla="*/ 5 h 3468"/>
                <a:gd name="T52" fmla="*/ 518 w 2911"/>
                <a:gd name="T53" fmla="*/ 11 h 3468"/>
                <a:gd name="T54" fmla="*/ 337 w 2911"/>
                <a:gd name="T55" fmla="*/ 57 h 3468"/>
                <a:gd name="T56" fmla="*/ 159 w 2911"/>
                <a:gd name="T57" fmla="*/ 145 h 3468"/>
                <a:gd name="T58" fmla="*/ 96 w 2911"/>
                <a:gd name="T59" fmla="*/ 198 h 3468"/>
                <a:gd name="T60" fmla="*/ 0 w 2911"/>
                <a:gd name="T61" fmla="*/ 336 h 346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911"/>
                <a:gd name="T94" fmla="*/ 0 h 3468"/>
                <a:gd name="T95" fmla="*/ 2911 w 2911"/>
                <a:gd name="T96" fmla="*/ 3468 h 346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911" h="3468">
                  <a:moveTo>
                    <a:pt x="240" y="3002"/>
                  </a:moveTo>
                  <a:cubicBezTo>
                    <a:pt x="282" y="3039"/>
                    <a:pt x="421" y="3169"/>
                    <a:pt x="490" y="3224"/>
                  </a:cubicBezTo>
                  <a:cubicBezTo>
                    <a:pt x="559" y="3279"/>
                    <a:pt x="589" y="3303"/>
                    <a:pt x="655" y="3332"/>
                  </a:cubicBezTo>
                  <a:cubicBezTo>
                    <a:pt x="721" y="3361"/>
                    <a:pt x="762" y="3379"/>
                    <a:pt x="886" y="3398"/>
                  </a:cubicBezTo>
                  <a:cubicBezTo>
                    <a:pt x="1010" y="3417"/>
                    <a:pt x="1228" y="3468"/>
                    <a:pt x="1402" y="3445"/>
                  </a:cubicBezTo>
                  <a:cubicBezTo>
                    <a:pt x="1576" y="3422"/>
                    <a:pt x="1778" y="3336"/>
                    <a:pt x="1932" y="3261"/>
                  </a:cubicBezTo>
                  <a:cubicBezTo>
                    <a:pt x="2086" y="3186"/>
                    <a:pt x="2216" y="3089"/>
                    <a:pt x="2326" y="2996"/>
                  </a:cubicBezTo>
                  <a:cubicBezTo>
                    <a:pt x="2436" y="2903"/>
                    <a:pt x="2526" y="2788"/>
                    <a:pt x="2592" y="2701"/>
                  </a:cubicBezTo>
                  <a:cubicBezTo>
                    <a:pt x="2658" y="2614"/>
                    <a:pt x="2695" y="2532"/>
                    <a:pt x="2724" y="2473"/>
                  </a:cubicBezTo>
                  <a:cubicBezTo>
                    <a:pt x="2753" y="2414"/>
                    <a:pt x="2753" y="2386"/>
                    <a:pt x="2765" y="2349"/>
                  </a:cubicBezTo>
                  <a:cubicBezTo>
                    <a:pt x="2777" y="2312"/>
                    <a:pt x="2780" y="2272"/>
                    <a:pt x="2794" y="2250"/>
                  </a:cubicBezTo>
                  <a:cubicBezTo>
                    <a:pt x="2808" y="2228"/>
                    <a:pt x="2835" y="2228"/>
                    <a:pt x="2852" y="2214"/>
                  </a:cubicBezTo>
                  <a:cubicBezTo>
                    <a:pt x="2869" y="2200"/>
                    <a:pt x="2896" y="2185"/>
                    <a:pt x="2900" y="2166"/>
                  </a:cubicBezTo>
                  <a:lnTo>
                    <a:pt x="2874" y="2097"/>
                  </a:lnTo>
                  <a:lnTo>
                    <a:pt x="2867" y="2027"/>
                  </a:lnTo>
                  <a:cubicBezTo>
                    <a:pt x="2869" y="1983"/>
                    <a:pt x="2884" y="1888"/>
                    <a:pt x="2889" y="1830"/>
                  </a:cubicBezTo>
                  <a:cubicBezTo>
                    <a:pt x="2894" y="1772"/>
                    <a:pt x="2897" y="1721"/>
                    <a:pt x="2896" y="1676"/>
                  </a:cubicBezTo>
                  <a:cubicBezTo>
                    <a:pt x="2895" y="1631"/>
                    <a:pt x="2884" y="1597"/>
                    <a:pt x="2885" y="1560"/>
                  </a:cubicBezTo>
                  <a:cubicBezTo>
                    <a:pt x="2886" y="1523"/>
                    <a:pt x="2911" y="1484"/>
                    <a:pt x="2903" y="1454"/>
                  </a:cubicBezTo>
                  <a:cubicBezTo>
                    <a:pt x="2895" y="1424"/>
                    <a:pt x="2853" y="1414"/>
                    <a:pt x="2838" y="1377"/>
                  </a:cubicBezTo>
                  <a:cubicBezTo>
                    <a:pt x="2823" y="1340"/>
                    <a:pt x="2824" y="1286"/>
                    <a:pt x="2812" y="1231"/>
                  </a:cubicBezTo>
                  <a:cubicBezTo>
                    <a:pt x="2800" y="1176"/>
                    <a:pt x="2806" y="1136"/>
                    <a:pt x="2765" y="1044"/>
                  </a:cubicBezTo>
                  <a:cubicBezTo>
                    <a:pt x="2724" y="952"/>
                    <a:pt x="2644" y="796"/>
                    <a:pt x="2564" y="679"/>
                  </a:cubicBezTo>
                  <a:cubicBezTo>
                    <a:pt x="2484" y="562"/>
                    <a:pt x="2411" y="441"/>
                    <a:pt x="2282" y="341"/>
                  </a:cubicBezTo>
                  <a:cubicBezTo>
                    <a:pt x="2153" y="241"/>
                    <a:pt x="1936" y="136"/>
                    <a:pt x="1792" y="81"/>
                  </a:cubicBezTo>
                  <a:cubicBezTo>
                    <a:pt x="1648" y="26"/>
                    <a:pt x="1569" y="20"/>
                    <a:pt x="1416" y="10"/>
                  </a:cubicBezTo>
                  <a:cubicBezTo>
                    <a:pt x="1263" y="0"/>
                    <a:pt x="1013" y="5"/>
                    <a:pt x="872" y="21"/>
                  </a:cubicBezTo>
                  <a:cubicBezTo>
                    <a:pt x="731" y="37"/>
                    <a:pt x="669" y="64"/>
                    <a:pt x="568" y="105"/>
                  </a:cubicBezTo>
                  <a:cubicBezTo>
                    <a:pt x="467" y="146"/>
                    <a:pt x="336" y="223"/>
                    <a:pt x="268" y="266"/>
                  </a:cubicBezTo>
                  <a:lnTo>
                    <a:pt x="162" y="364"/>
                  </a:lnTo>
                  <a:cubicBezTo>
                    <a:pt x="117" y="422"/>
                    <a:pt x="34" y="564"/>
                    <a:pt x="0" y="617"/>
                  </a:cubicBez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7821" name="Text Box 37"/>
            <p:cNvSpPr txBox="1">
              <a:spLocks noChangeArrowheads="1"/>
            </p:cNvSpPr>
            <p:nvPr/>
          </p:nvSpPr>
          <p:spPr bwMode="auto">
            <a:xfrm>
              <a:off x="2792" y="2535"/>
              <a:ext cx="106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>
                  <a:latin typeface="Times New Roman" pitchFamily="18" charset="0"/>
                </a:rPr>
                <a:t>Оптическая ось</a:t>
              </a:r>
            </a:p>
          </p:txBody>
        </p:sp>
        <p:sp>
          <p:nvSpPr>
            <p:cNvPr id="117822" name="Line 22"/>
            <p:cNvSpPr>
              <a:spLocks noChangeShapeType="1"/>
            </p:cNvSpPr>
            <p:nvPr/>
          </p:nvSpPr>
          <p:spPr bwMode="auto">
            <a:xfrm>
              <a:off x="1948" y="2560"/>
              <a:ext cx="24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Строение глаза</a:t>
            </a:r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1592263" y="4337050"/>
            <a:ext cx="1920875" cy="990600"/>
            <a:chOff x="1003" y="2732"/>
            <a:chExt cx="1210" cy="624"/>
          </a:xfrm>
        </p:grpSpPr>
        <p:sp>
          <p:nvSpPr>
            <p:cNvPr id="117808" name="Line 9"/>
            <p:cNvSpPr>
              <a:spLocks noChangeShapeType="1"/>
            </p:cNvSpPr>
            <p:nvPr/>
          </p:nvSpPr>
          <p:spPr bwMode="auto">
            <a:xfrm flipH="1">
              <a:off x="1558" y="2732"/>
              <a:ext cx="655" cy="4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7809" name="Text Box 24"/>
            <p:cNvSpPr txBox="1">
              <a:spLocks noChangeArrowheads="1"/>
            </p:cNvSpPr>
            <p:nvPr/>
          </p:nvSpPr>
          <p:spPr bwMode="auto">
            <a:xfrm>
              <a:off x="1003" y="3143"/>
              <a:ext cx="68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>
                  <a:latin typeface="Times New Roman" pitchFamily="18" charset="0"/>
                </a:rPr>
                <a:t>хрусталик</a:t>
              </a:r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1841500" y="4159250"/>
            <a:ext cx="1533525" cy="742950"/>
            <a:chOff x="1160" y="2620"/>
            <a:chExt cx="966" cy="468"/>
          </a:xfrm>
        </p:grpSpPr>
        <p:sp>
          <p:nvSpPr>
            <p:cNvPr id="117806" name="Line 10"/>
            <p:cNvSpPr>
              <a:spLocks noChangeShapeType="1"/>
            </p:cNvSpPr>
            <p:nvPr/>
          </p:nvSpPr>
          <p:spPr bwMode="auto">
            <a:xfrm flipH="1">
              <a:off x="1514" y="2620"/>
              <a:ext cx="612" cy="3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7807" name="Text Box 25"/>
            <p:cNvSpPr txBox="1">
              <a:spLocks noChangeArrowheads="1"/>
            </p:cNvSpPr>
            <p:nvPr/>
          </p:nvSpPr>
          <p:spPr bwMode="auto">
            <a:xfrm>
              <a:off x="1160" y="2876"/>
              <a:ext cx="47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>
                  <a:latin typeface="Times New Roman" pitchFamily="18" charset="0"/>
                </a:rPr>
                <a:t>зрачок</a:t>
              </a:r>
            </a:p>
          </p:txBody>
        </p:sp>
      </p:grp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1438275" y="4094163"/>
            <a:ext cx="1582738" cy="338137"/>
            <a:chOff x="906" y="2579"/>
            <a:chExt cx="997" cy="213"/>
          </a:xfrm>
        </p:grpSpPr>
        <p:sp>
          <p:nvSpPr>
            <p:cNvPr id="117804" name="Line 11"/>
            <p:cNvSpPr>
              <a:spLocks noChangeShapeType="1"/>
            </p:cNvSpPr>
            <p:nvPr/>
          </p:nvSpPr>
          <p:spPr bwMode="auto">
            <a:xfrm flipH="1">
              <a:off x="1496" y="2701"/>
              <a:ext cx="407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7805" name="Text Box 26"/>
            <p:cNvSpPr txBox="1">
              <a:spLocks noChangeArrowheads="1"/>
            </p:cNvSpPr>
            <p:nvPr/>
          </p:nvSpPr>
          <p:spPr bwMode="auto">
            <a:xfrm>
              <a:off x="906" y="2579"/>
              <a:ext cx="61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>
                  <a:latin typeface="Times New Roman" pitchFamily="18" charset="0"/>
                </a:rPr>
                <a:t>роговица</a:t>
              </a:r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938213" y="3400425"/>
            <a:ext cx="2249487" cy="554038"/>
            <a:chOff x="591" y="2142"/>
            <a:chExt cx="1417" cy="349"/>
          </a:xfrm>
        </p:grpSpPr>
        <p:sp>
          <p:nvSpPr>
            <p:cNvPr id="117802" name="Line 12"/>
            <p:cNvSpPr>
              <a:spLocks noChangeShapeType="1"/>
            </p:cNvSpPr>
            <p:nvPr/>
          </p:nvSpPr>
          <p:spPr bwMode="auto">
            <a:xfrm flipH="1" flipV="1">
              <a:off x="1566" y="2335"/>
              <a:ext cx="442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7803" name="Text Box 27"/>
            <p:cNvSpPr txBox="1">
              <a:spLocks noChangeArrowheads="1"/>
            </p:cNvSpPr>
            <p:nvPr/>
          </p:nvSpPr>
          <p:spPr bwMode="auto">
            <a:xfrm>
              <a:off x="591" y="2142"/>
              <a:ext cx="103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>
                  <a:latin typeface="Times New Roman" pitchFamily="18" charset="0"/>
                </a:rPr>
                <a:t>передняя камера</a:t>
              </a:r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1233488" y="2816225"/>
            <a:ext cx="2119312" cy="876300"/>
            <a:chOff x="766" y="1774"/>
            <a:chExt cx="1335" cy="552"/>
          </a:xfrm>
        </p:grpSpPr>
        <p:sp>
          <p:nvSpPr>
            <p:cNvPr id="117800" name="Line 13"/>
            <p:cNvSpPr>
              <a:spLocks noChangeShapeType="1"/>
            </p:cNvSpPr>
            <p:nvPr/>
          </p:nvSpPr>
          <p:spPr bwMode="auto">
            <a:xfrm>
              <a:off x="1746" y="1967"/>
              <a:ext cx="355" cy="3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7801" name="Text Box 28"/>
            <p:cNvSpPr txBox="1">
              <a:spLocks noChangeArrowheads="1"/>
            </p:cNvSpPr>
            <p:nvPr/>
          </p:nvSpPr>
          <p:spPr bwMode="auto">
            <a:xfrm>
              <a:off x="766" y="1774"/>
              <a:ext cx="117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>
                  <a:latin typeface="Times New Roman" pitchFamily="18" charset="0"/>
                </a:rPr>
                <a:t>радужная оболочка</a:t>
              </a:r>
            </a:p>
          </p:txBody>
        </p: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3870325" y="1657350"/>
            <a:ext cx="1817688" cy="1214438"/>
            <a:chOff x="2438" y="1044"/>
            <a:chExt cx="1145" cy="765"/>
          </a:xfrm>
        </p:grpSpPr>
        <p:sp>
          <p:nvSpPr>
            <p:cNvPr id="117798" name="Line 14"/>
            <p:cNvSpPr>
              <a:spLocks noChangeShapeType="1"/>
            </p:cNvSpPr>
            <p:nvPr/>
          </p:nvSpPr>
          <p:spPr bwMode="auto">
            <a:xfrm>
              <a:off x="2900" y="1390"/>
              <a:ext cx="159" cy="4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7799" name="Text Box 29"/>
            <p:cNvSpPr txBox="1">
              <a:spLocks noChangeArrowheads="1"/>
            </p:cNvSpPr>
            <p:nvPr/>
          </p:nvSpPr>
          <p:spPr bwMode="auto">
            <a:xfrm>
              <a:off x="2438" y="1044"/>
              <a:ext cx="114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600">
                  <a:latin typeface="Times New Roman" pitchFamily="18" charset="0"/>
                </a:rPr>
                <a:t>стекловидное тело</a:t>
              </a:r>
              <a:br>
                <a:rPr lang="ru-RU" sz="1600">
                  <a:latin typeface="Times New Roman" pitchFamily="18" charset="0"/>
                </a:rPr>
              </a:br>
              <a:r>
                <a:rPr lang="ru-RU" sz="1600">
                  <a:latin typeface="Times New Roman" pitchFamily="18" charset="0"/>
                </a:rPr>
                <a:t>(задняя камера)</a:t>
              </a:r>
            </a:p>
          </p:txBody>
        </p:sp>
      </p:grp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2201863" y="4589463"/>
            <a:ext cx="1544637" cy="1419225"/>
            <a:chOff x="1402" y="2859"/>
            <a:chExt cx="973" cy="894"/>
          </a:xfrm>
        </p:grpSpPr>
        <p:sp>
          <p:nvSpPr>
            <p:cNvPr id="117796" name="Line 8"/>
            <p:cNvSpPr>
              <a:spLocks noChangeShapeType="1"/>
            </p:cNvSpPr>
            <p:nvPr/>
          </p:nvSpPr>
          <p:spPr bwMode="auto">
            <a:xfrm flipH="1">
              <a:off x="1713" y="2859"/>
              <a:ext cx="505" cy="7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7797" name="Text Box 23"/>
            <p:cNvSpPr txBox="1">
              <a:spLocks noChangeArrowheads="1"/>
            </p:cNvSpPr>
            <p:nvPr/>
          </p:nvSpPr>
          <p:spPr bwMode="auto">
            <a:xfrm>
              <a:off x="1402" y="3540"/>
              <a:ext cx="97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>
                  <a:latin typeface="Times New Roman" pitchFamily="18" charset="0"/>
                </a:rPr>
                <a:t>ресничное тело</a:t>
              </a:r>
            </a:p>
          </p:txBody>
        </p:sp>
      </p:grpSp>
      <p:grpSp>
        <p:nvGrpSpPr>
          <p:cNvPr id="13" name="Group 48"/>
          <p:cNvGrpSpPr>
            <a:grpSpLocks/>
          </p:cNvGrpSpPr>
          <p:nvPr/>
        </p:nvGrpSpPr>
        <p:grpSpPr bwMode="auto">
          <a:xfrm>
            <a:off x="5641975" y="2122488"/>
            <a:ext cx="1409700" cy="763587"/>
            <a:chOff x="3532" y="1337"/>
            <a:chExt cx="888" cy="481"/>
          </a:xfrm>
        </p:grpSpPr>
        <p:sp>
          <p:nvSpPr>
            <p:cNvPr id="117794" name="Line 15"/>
            <p:cNvSpPr>
              <a:spLocks noChangeShapeType="1"/>
            </p:cNvSpPr>
            <p:nvPr/>
          </p:nvSpPr>
          <p:spPr bwMode="auto">
            <a:xfrm flipH="1">
              <a:off x="3532" y="1516"/>
              <a:ext cx="431" cy="3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7795" name="Text Box 30"/>
            <p:cNvSpPr txBox="1">
              <a:spLocks noChangeArrowheads="1"/>
            </p:cNvSpPr>
            <p:nvPr/>
          </p:nvSpPr>
          <p:spPr bwMode="auto">
            <a:xfrm>
              <a:off x="3838" y="1337"/>
              <a:ext cx="58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>
                  <a:latin typeface="Times New Roman" pitchFamily="18" charset="0"/>
                </a:rPr>
                <a:t>сетчатка</a:t>
              </a:r>
            </a:p>
          </p:txBody>
        </p:sp>
      </p:grpSp>
      <p:grpSp>
        <p:nvGrpSpPr>
          <p:cNvPr id="14" name="Group 50"/>
          <p:cNvGrpSpPr>
            <a:grpSpLocks/>
          </p:cNvGrpSpPr>
          <p:nvPr/>
        </p:nvGrpSpPr>
        <p:grpSpPr bwMode="auto">
          <a:xfrm>
            <a:off x="5913438" y="2581275"/>
            <a:ext cx="2670175" cy="593725"/>
            <a:chOff x="3708" y="1626"/>
            <a:chExt cx="1682" cy="374"/>
          </a:xfrm>
        </p:grpSpPr>
        <p:sp>
          <p:nvSpPr>
            <p:cNvPr id="117792" name="Line 16"/>
            <p:cNvSpPr>
              <a:spLocks noChangeShapeType="1"/>
            </p:cNvSpPr>
            <p:nvPr/>
          </p:nvSpPr>
          <p:spPr bwMode="auto">
            <a:xfrm flipH="1">
              <a:off x="3708" y="1809"/>
              <a:ext cx="532" cy="1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7793" name="Text Box 31"/>
            <p:cNvSpPr txBox="1">
              <a:spLocks noChangeArrowheads="1"/>
            </p:cNvSpPr>
            <p:nvPr/>
          </p:nvSpPr>
          <p:spPr bwMode="auto">
            <a:xfrm>
              <a:off x="4134" y="1626"/>
              <a:ext cx="125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>
                  <a:latin typeface="Times New Roman" pitchFamily="18" charset="0"/>
                </a:rPr>
                <a:t>сосудистая оболочка</a:t>
              </a:r>
            </a:p>
          </p:txBody>
        </p:sp>
      </p:grpSp>
      <p:grpSp>
        <p:nvGrpSpPr>
          <p:cNvPr id="15" name="Group 40"/>
          <p:cNvGrpSpPr>
            <a:grpSpLocks/>
          </p:cNvGrpSpPr>
          <p:nvPr/>
        </p:nvGrpSpPr>
        <p:grpSpPr bwMode="auto">
          <a:xfrm>
            <a:off x="6157913" y="3163888"/>
            <a:ext cx="1209675" cy="406400"/>
            <a:chOff x="3844" y="1993"/>
            <a:chExt cx="762" cy="256"/>
          </a:xfrm>
        </p:grpSpPr>
        <p:sp>
          <p:nvSpPr>
            <p:cNvPr id="117790" name="Line 17"/>
            <p:cNvSpPr>
              <a:spLocks noChangeShapeType="1"/>
            </p:cNvSpPr>
            <p:nvPr/>
          </p:nvSpPr>
          <p:spPr bwMode="auto">
            <a:xfrm flipH="1">
              <a:off x="3844" y="2177"/>
              <a:ext cx="368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7791" name="Text Box 32"/>
            <p:cNvSpPr txBox="1">
              <a:spLocks noChangeArrowheads="1"/>
            </p:cNvSpPr>
            <p:nvPr/>
          </p:nvSpPr>
          <p:spPr bwMode="auto">
            <a:xfrm>
              <a:off x="4125" y="1993"/>
              <a:ext cx="48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>
                  <a:latin typeface="Times New Roman" pitchFamily="18" charset="0"/>
                </a:rPr>
                <a:t>склера</a:t>
              </a:r>
            </a:p>
          </p:txBody>
        </p:sp>
      </p:grpSp>
      <p:grpSp>
        <p:nvGrpSpPr>
          <p:cNvPr id="16" name="Group 51"/>
          <p:cNvGrpSpPr>
            <a:grpSpLocks/>
          </p:cNvGrpSpPr>
          <p:nvPr/>
        </p:nvGrpSpPr>
        <p:grpSpPr bwMode="auto">
          <a:xfrm>
            <a:off x="6108700" y="3756025"/>
            <a:ext cx="2127250" cy="338138"/>
            <a:chOff x="3826" y="2360"/>
            <a:chExt cx="1340" cy="213"/>
          </a:xfrm>
        </p:grpSpPr>
        <p:sp>
          <p:nvSpPr>
            <p:cNvPr id="117788" name="Line 18"/>
            <p:cNvSpPr>
              <a:spLocks noChangeShapeType="1"/>
            </p:cNvSpPr>
            <p:nvPr/>
          </p:nvSpPr>
          <p:spPr bwMode="auto">
            <a:xfrm flipH="1" flipV="1">
              <a:off x="3826" y="2388"/>
              <a:ext cx="509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7789" name="Text Box 33"/>
            <p:cNvSpPr txBox="1">
              <a:spLocks noChangeArrowheads="1"/>
            </p:cNvSpPr>
            <p:nvPr/>
          </p:nvSpPr>
          <p:spPr bwMode="auto">
            <a:xfrm>
              <a:off x="4309" y="2360"/>
              <a:ext cx="85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>
                  <a:latin typeface="Times New Roman" pitchFamily="18" charset="0"/>
                </a:rPr>
                <a:t>желтое пятно</a:t>
              </a:r>
            </a:p>
          </p:txBody>
        </p:sp>
      </p:grpSp>
      <p:grpSp>
        <p:nvGrpSpPr>
          <p:cNvPr id="17" name="Group 53"/>
          <p:cNvGrpSpPr>
            <a:grpSpLocks/>
          </p:cNvGrpSpPr>
          <p:nvPr/>
        </p:nvGrpSpPr>
        <p:grpSpPr bwMode="auto">
          <a:xfrm>
            <a:off x="6108700" y="4343400"/>
            <a:ext cx="2366963" cy="338138"/>
            <a:chOff x="3826" y="2736"/>
            <a:chExt cx="1491" cy="213"/>
          </a:xfrm>
        </p:grpSpPr>
        <p:sp>
          <p:nvSpPr>
            <p:cNvPr id="117786" name="Line 19"/>
            <p:cNvSpPr>
              <a:spLocks noChangeShapeType="1"/>
            </p:cNvSpPr>
            <p:nvPr/>
          </p:nvSpPr>
          <p:spPr bwMode="auto">
            <a:xfrm flipH="1" flipV="1">
              <a:off x="3826" y="2776"/>
              <a:ext cx="682" cy="1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7787" name="Text Box 34"/>
            <p:cNvSpPr txBox="1">
              <a:spLocks noChangeArrowheads="1"/>
            </p:cNvSpPr>
            <p:nvPr/>
          </p:nvSpPr>
          <p:spPr bwMode="auto">
            <a:xfrm>
              <a:off x="4475" y="2736"/>
              <a:ext cx="84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>
                  <a:latin typeface="Times New Roman" pitchFamily="18" charset="0"/>
                </a:rPr>
                <a:t>слепое пятно</a:t>
              </a:r>
            </a:p>
          </p:txBody>
        </p:sp>
      </p:grpSp>
      <p:sp>
        <p:nvSpPr>
          <p:cNvPr id="117776" name="Rectangle 55"/>
          <p:cNvSpPr>
            <a:spLocks noChangeArrowheads="1"/>
          </p:cNvSpPr>
          <p:nvPr/>
        </p:nvSpPr>
        <p:spPr bwMode="auto">
          <a:xfrm>
            <a:off x="614363" y="6297613"/>
            <a:ext cx="82184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>
                <a:latin typeface="Calibri" pitchFamily="34" charset="0"/>
              </a:rPr>
              <a:t>Диаметр глазного яблока 22-24 мм, масса 7-8 г.</a:t>
            </a:r>
          </a:p>
        </p:txBody>
      </p:sp>
      <p:grpSp>
        <p:nvGrpSpPr>
          <p:cNvPr id="18" name="Group 60"/>
          <p:cNvGrpSpPr>
            <a:grpSpLocks/>
          </p:cNvGrpSpPr>
          <p:nvPr/>
        </p:nvGrpSpPr>
        <p:grpSpPr bwMode="auto">
          <a:xfrm>
            <a:off x="2854325" y="3538538"/>
            <a:ext cx="3582988" cy="649287"/>
            <a:chOff x="1948" y="2229"/>
            <a:chExt cx="2445" cy="409"/>
          </a:xfrm>
        </p:grpSpPr>
        <p:grpSp>
          <p:nvGrpSpPr>
            <p:cNvPr id="19" name="Group 52"/>
            <p:cNvGrpSpPr>
              <a:grpSpLocks/>
            </p:cNvGrpSpPr>
            <p:nvPr/>
          </p:nvGrpSpPr>
          <p:grpSpPr bwMode="auto">
            <a:xfrm>
              <a:off x="1948" y="2229"/>
              <a:ext cx="2445" cy="381"/>
              <a:chOff x="1798" y="2229"/>
              <a:chExt cx="2257" cy="381"/>
            </a:xfrm>
          </p:grpSpPr>
          <p:sp>
            <p:nvSpPr>
              <p:cNvPr id="117784" name="Line 21"/>
              <p:cNvSpPr>
                <a:spLocks noChangeShapeType="1"/>
              </p:cNvSpPr>
              <p:nvPr/>
            </p:nvSpPr>
            <p:spPr bwMode="auto">
              <a:xfrm flipV="1">
                <a:off x="1798" y="2361"/>
                <a:ext cx="2257" cy="2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17785" name="Text Box 36"/>
              <p:cNvSpPr txBox="1">
                <a:spLocks noChangeArrowheads="1"/>
              </p:cNvSpPr>
              <p:nvPr/>
            </p:nvSpPr>
            <p:spPr bwMode="auto">
              <a:xfrm>
                <a:off x="2515" y="2229"/>
                <a:ext cx="110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600">
                    <a:latin typeface="Times New Roman" pitchFamily="18" charset="0"/>
                  </a:rPr>
                  <a:t>Зрительная линия</a:t>
                </a:r>
              </a:p>
            </p:txBody>
          </p:sp>
        </p:grpSp>
        <p:sp>
          <p:nvSpPr>
            <p:cNvPr id="117782" name="Arc 56"/>
            <p:cNvSpPr>
              <a:spLocks/>
            </p:cNvSpPr>
            <p:nvPr/>
          </p:nvSpPr>
          <p:spPr bwMode="auto">
            <a:xfrm>
              <a:off x="3342" y="2442"/>
              <a:ext cx="287" cy="126"/>
            </a:xfrm>
            <a:custGeom>
              <a:avLst/>
              <a:gdLst>
                <a:gd name="T0" fmla="*/ 3 w 21599"/>
                <a:gd name="T1" fmla="*/ 0 h 9459"/>
                <a:gd name="T2" fmla="*/ 4 w 21599"/>
                <a:gd name="T3" fmla="*/ 2 h 9459"/>
                <a:gd name="T4" fmla="*/ 0 w 21599"/>
                <a:gd name="T5" fmla="*/ 2 h 9459"/>
                <a:gd name="T6" fmla="*/ 0 60000 65536"/>
                <a:gd name="T7" fmla="*/ 0 60000 65536"/>
                <a:gd name="T8" fmla="*/ 0 60000 65536"/>
                <a:gd name="T9" fmla="*/ 0 w 21599"/>
                <a:gd name="T10" fmla="*/ 0 h 9459"/>
                <a:gd name="T11" fmla="*/ 21599 w 21599"/>
                <a:gd name="T12" fmla="*/ 9459 h 94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9" h="9459" fill="none" extrusionOk="0">
                  <a:moveTo>
                    <a:pt x="19418" y="0"/>
                  </a:moveTo>
                  <a:cubicBezTo>
                    <a:pt x="20823" y="2883"/>
                    <a:pt x="21567" y="6042"/>
                    <a:pt x="21598" y="9249"/>
                  </a:cubicBezTo>
                </a:path>
                <a:path w="21599" h="9459" stroke="0" extrusionOk="0">
                  <a:moveTo>
                    <a:pt x="19418" y="0"/>
                  </a:moveTo>
                  <a:cubicBezTo>
                    <a:pt x="20823" y="2883"/>
                    <a:pt x="21567" y="6042"/>
                    <a:pt x="21598" y="9249"/>
                  </a:cubicBezTo>
                  <a:lnTo>
                    <a:pt x="0" y="9459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7783" name="Text Box 57"/>
            <p:cNvSpPr txBox="1">
              <a:spLocks noChangeArrowheads="1"/>
            </p:cNvSpPr>
            <p:nvPr/>
          </p:nvSpPr>
          <p:spPr bwMode="auto">
            <a:xfrm>
              <a:off x="3648" y="2405"/>
              <a:ext cx="26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r>
                <a:rPr lang="ru-RU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</a:t>
              </a:r>
              <a:endParaRPr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0" name="Group 194"/>
          <p:cNvGrpSpPr>
            <a:grpSpLocks/>
          </p:cNvGrpSpPr>
          <p:nvPr/>
        </p:nvGrpSpPr>
        <p:grpSpPr bwMode="auto">
          <a:xfrm>
            <a:off x="6200775" y="4652963"/>
            <a:ext cx="1668463" cy="842962"/>
            <a:chOff x="4232" y="2931"/>
            <a:chExt cx="1138" cy="531"/>
          </a:xfrm>
        </p:grpSpPr>
        <p:sp>
          <p:nvSpPr>
            <p:cNvPr id="117779" name="Line 192"/>
            <p:cNvSpPr>
              <a:spLocks noChangeShapeType="1"/>
            </p:cNvSpPr>
            <p:nvPr/>
          </p:nvSpPr>
          <p:spPr bwMode="auto">
            <a:xfrm flipH="1" flipV="1">
              <a:off x="4254" y="2931"/>
              <a:ext cx="227" cy="3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17780" name="Text Box 193"/>
            <p:cNvSpPr txBox="1">
              <a:spLocks noChangeArrowheads="1"/>
            </p:cNvSpPr>
            <p:nvPr/>
          </p:nvSpPr>
          <p:spPr bwMode="auto">
            <a:xfrm>
              <a:off x="4232" y="3249"/>
              <a:ext cx="113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>
                  <a:latin typeface="Times New Roman" pitchFamily="18" charset="0"/>
                </a:rPr>
                <a:t>зрительный нерв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Прямоугольник 3"/>
          <p:cNvSpPr>
            <a:spLocks noChangeArrowheads="1"/>
          </p:cNvSpPr>
          <p:nvPr/>
        </p:nvSpPr>
        <p:spPr bwMode="auto">
          <a:xfrm>
            <a:off x="500063" y="0"/>
            <a:ext cx="828675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Строение сетчатки</a:t>
            </a:r>
          </a:p>
          <a:p>
            <a:r>
              <a:rPr lang="ru-RU" b="1">
                <a:latin typeface="Calibri" pitchFamily="34" charset="0"/>
              </a:rPr>
              <a:t>Палочки</a:t>
            </a:r>
            <a:r>
              <a:rPr lang="ru-RU">
                <a:latin typeface="Calibri" pitchFamily="34" charset="0"/>
              </a:rPr>
              <a:t> </a:t>
            </a:r>
          </a:p>
          <a:p>
            <a:pPr lvl="1"/>
            <a:r>
              <a:rPr lang="ru-RU">
                <a:latin typeface="Calibri" pitchFamily="34" charset="0"/>
              </a:rPr>
              <a:t>высота 30 мкм, толщина 2 мкм</a:t>
            </a:r>
          </a:p>
          <a:p>
            <a:pPr lvl="1"/>
            <a:r>
              <a:rPr lang="ru-RU">
                <a:latin typeface="Calibri" pitchFamily="34" charset="0"/>
              </a:rPr>
              <a:t>130 миллионов палочек</a:t>
            </a:r>
          </a:p>
          <a:p>
            <a:pPr lvl="1"/>
            <a:r>
              <a:rPr lang="ru-RU">
                <a:latin typeface="Calibri" pitchFamily="34" charset="0"/>
              </a:rPr>
              <a:t>аппарат сумеречного зрения (больше чувствительность, но не различают цветов)</a:t>
            </a:r>
          </a:p>
          <a:p>
            <a:pPr lvl="1"/>
            <a:r>
              <a:rPr lang="ru-RU">
                <a:latin typeface="Calibri" pitchFamily="34" charset="0"/>
              </a:rPr>
              <a:t>родопсин</a:t>
            </a:r>
          </a:p>
          <a:p>
            <a:pPr lvl="1"/>
            <a:endParaRPr lang="ru-RU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Колбочки</a:t>
            </a:r>
            <a:endParaRPr lang="ru-RU">
              <a:latin typeface="Calibri" pitchFamily="34" charset="0"/>
            </a:endParaRPr>
          </a:p>
          <a:p>
            <a:pPr lvl="1"/>
            <a:r>
              <a:rPr lang="ru-RU">
                <a:latin typeface="Calibri" pitchFamily="34" charset="0"/>
              </a:rPr>
              <a:t>высота 10 мкм, толщина 6-7 мкм</a:t>
            </a:r>
          </a:p>
          <a:p>
            <a:pPr lvl="1"/>
            <a:r>
              <a:rPr lang="ru-RU">
                <a:latin typeface="Calibri" pitchFamily="34" charset="0"/>
              </a:rPr>
              <a:t>7 миллионов колбочек </a:t>
            </a:r>
          </a:p>
          <a:p>
            <a:pPr lvl="1"/>
            <a:r>
              <a:rPr lang="ru-RU">
                <a:latin typeface="Calibri" pitchFamily="34" charset="0"/>
              </a:rPr>
              <a:t>аппаратом дневного зрения (чувствительны к цветам, но менее чувствительны к свету)</a:t>
            </a:r>
          </a:p>
          <a:p>
            <a:pPr lvl="1"/>
            <a:r>
              <a:rPr lang="ru-RU">
                <a:latin typeface="Calibri" pitchFamily="34" charset="0"/>
              </a:rPr>
              <a:t>йодопсин</a:t>
            </a:r>
          </a:p>
          <a:p>
            <a:r>
              <a:rPr lang="ru-RU" sz="1200">
                <a:latin typeface="Calibri" pitchFamily="34" charset="0"/>
              </a:rPr>
              <a:t> </a:t>
            </a:r>
          </a:p>
        </p:txBody>
      </p:sp>
      <p:pic>
        <p:nvPicPr>
          <p:cNvPr id="118786" name="Рисунок 4" descr="строение сетчатки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3673475"/>
            <a:ext cx="4548187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Прямоугольник 1"/>
          <p:cNvSpPr>
            <a:spLocks noChangeArrowheads="1"/>
          </p:cNvSpPr>
          <p:nvPr/>
        </p:nvSpPr>
        <p:spPr bwMode="auto">
          <a:xfrm>
            <a:off x="500063" y="285750"/>
            <a:ext cx="8143875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Желтое пятно и центральная ямка</a:t>
            </a:r>
          </a:p>
          <a:p>
            <a:r>
              <a:rPr lang="ru-RU" sz="2400">
                <a:latin typeface="Calibri" pitchFamily="34" charset="0"/>
              </a:rPr>
              <a:t>Желтое пятно:</a:t>
            </a:r>
          </a:p>
          <a:p>
            <a:pPr lvl="1"/>
            <a:r>
              <a:rPr lang="ru-RU" sz="2400">
                <a:latin typeface="Calibri" pitchFamily="34" charset="0"/>
              </a:rPr>
              <a:t>диаметр – около 1 мм</a:t>
            </a:r>
          </a:p>
          <a:p>
            <a:pPr lvl="1"/>
            <a:r>
              <a:rPr lang="ru-RU" sz="2400">
                <a:latin typeface="Calibri" pitchFamily="34" charset="0"/>
              </a:rPr>
              <a:t>соответствующее поле зрения – 6-8° </a:t>
            </a:r>
          </a:p>
          <a:p>
            <a:endParaRPr lang="ru-RU" sz="2400">
              <a:latin typeface="Calibri" pitchFamily="34" charset="0"/>
            </a:endParaRPr>
          </a:p>
          <a:p>
            <a:r>
              <a:rPr lang="ru-RU" sz="2400">
                <a:latin typeface="Calibri" pitchFamily="34" charset="0"/>
              </a:rPr>
              <a:t>Центральная ямка:</a:t>
            </a:r>
          </a:p>
          <a:p>
            <a:pPr lvl="1"/>
            <a:r>
              <a:rPr lang="ru-RU" sz="2400">
                <a:latin typeface="Calibri" pitchFamily="34" charset="0"/>
              </a:rPr>
              <a:t>диаметр – около 0.4 мм</a:t>
            </a:r>
          </a:p>
          <a:p>
            <a:pPr lvl="1"/>
            <a:r>
              <a:rPr lang="ru-RU" sz="2400">
                <a:latin typeface="Calibri" pitchFamily="34" charset="0"/>
              </a:rPr>
              <a:t>соответствующее поле зрения – 1°</a:t>
            </a:r>
          </a:p>
          <a:p>
            <a:pPr algn="ctr"/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Слепое пятно</a:t>
            </a:r>
          </a:p>
          <a:p>
            <a:r>
              <a:rPr lang="ru-RU" sz="2400">
                <a:latin typeface="Calibri" pitchFamily="34" charset="0"/>
              </a:rPr>
              <a:t>Слепое пятно:</a:t>
            </a:r>
          </a:p>
          <a:p>
            <a:pPr lvl="1"/>
            <a:r>
              <a:rPr lang="ru-RU" sz="2400">
                <a:latin typeface="Calibri" pitchFamily="34" charset="0"/>
              </a:rPr>
              <a:t>диаметр – около 1,88 мм</a:t>
            </a:r>
          </a:p>
          <a:p>
            <a:pPr lvl="1"/>
            <a:r>
              <a:rPr lang="ru-RU" sz="2400">
                <a:latin typeface="Calibri" pitchFamily="34" charset="0"/>
              </a:rPr>
              <a:t>соответствующее поле зрения – 6° </a:t>
            </a:r>
          </a:p>
          <a:p>
            <a:endParaRPr lang="ru-RU" sz="2400">
              <a:latin typeface="Calibri" pitchFamily="34" charset="0"/>
            </a:endParaRPr>
          </a:p>
          <a:p>
            <a:r>
              <a:rPr lang="ru-RU" sz="2400">
                <a:latin typeface="Calibri" pitchFamily="34" charset="0"/>
              </a:rPr>
              <a:t>Опыт:      </a:t>
            </a:r>
          </a:p>
          <a:p>
            <a:pPr lvl="1"/>
            <a:r>
              <a:rPr lang="ru-RU" sz="2400">
                <a:latin typeface="Calibri" pitchFamily="34" charset="0"/>
              </a:rPr>
              <a:t>поднести рисунок к глазу на расстояние 10 см, закрыть левый глаз и смотреть на крестик правым глазом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Picture 3" descr="ANATUHA"/>
          <p:cNvPicPr>
            <a:picLocks noChangeAspect="1" noChangeArrowheads="1"/>
          </p:cNvPicPr>
          <p:nvPr/>
        </p:nvPicPr>
        <p:blipFill>
          <a:blip r:embed="rId2"/>
          <a:srcRect l="558" t="9662" r="558" b="644"/>
          <a:stretch>
            <a:fillRect/>
          </a:stretch>
        </p:blipFill>
        <p:spPr bwMode="auto">
          <a:xfrm>
            <a:off x="827088" y="836613"/>
            <a:ext cx="7416800" cy="582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2000250" y="214313"/>
            <a:ext cx="5686425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/>
              <a:t>Слуховой анализатор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Рисунок 1" descr="ухо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966788"/>
            <a:ext cx="895032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579</Words>
  <Application>Microsoft Office PowerPoint</Application>
  <PresentationFormat>Экран (4:3)</PresentationFormat>
  <Paragraphs>133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Строение глаза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Укажите позиции являющиеся верными: Железы внутренней секреции:</vt:lpstr>
      <vt:lpstr>Укажите позиции являющиеся верными: Железы внутренней секреции:</vt:lpstr>
      <vt:lpstr>Установите соответствие между нарушениями жизнедеятельности организма человека и заболеваниями, для которого оно характерно</vt:lpstr>
      <vt:lpstr>Установите соответствие между нарушениями жизнедеятельности организма человека и заболеваниями, для которого оно характерно</vt:lpstr>
      <vt:lpstr>Слайд 20</vt:lpstr>
      <vt:lpstr>Слайд 21</vt:lpstr>
    </vt:vector>
  </TitlesOfParts>
  <Company>*Питер-Company*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Каленюк</dc:creator>
  <cp:lastModifiedBy>Дмитрий Каленюк</cp:lastModifiedBy>
  <cp:revision>1</cp:revision>
  <dcterms:created xsi:type="dcterms:W3CDTF">2013-04-15T17:13:50Z</dcterms:created>
  <dcterms:modified xsi:type="dcterms:W3CDTF">2013-04-15T17:14:09Z</dcterms:modified>
</cp:coreProperties>
</file>