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732531-45B1-4424-9E74-773F193F3EB3}" type="doc">
      <dgm:prSet loTypeId="urn:microsoft.com/office/officeart/2005/8/layout/vList6" loCatId="process" qsTypeId="urn:microsoft.com/office/officeart/2005/8/quickstyle/simple1#7" qsCatId="simple" csTypeId="urn:microsoft.com/office/officeart/2005/8/colors/accent1_2#7" csCatId="accent1" phldr="1"/>
      <dgm:spPr/>
      <dgm:t>
        <a:bodyPr/>
        <a:lstStyle/>
        <a:p>
          <a:endParaRPr lang="ru-RU"/>
        </a:p>
      </dgm:t>
    </dgm:pt>
    <dgm:pt modelId="{28DADBBC-074A-4702-8F53-6452AA297C87}">
      <dgm:prSet phldrT="[Текст]" custT="1"/>
      <dgm:spPr/>
      <dgm:t>
        <a:bodyPr vert="vert"/>
        <a:lstStyle/>
        <a:p>
          <a:r>
            <a:rPr lang="ru-RU" sz="2000" dirty="0" smtClean="0"/>
            <a:t>Пищеварительный</a:t>
          </a:r>
          <a:r>
            <a:rPr lang="ru-RU" sz="2400" dirty="0" smtClean="0"/>
            <a:t> канал</a:t>
          </a:r>
          <a:endParaRPr lang="ru-RU" sz="2400" dirty="0"/>
        </a:p>
      </dgm:t>
    </dgm:pt>
    <dgm:pt modelId="{16357F67-5B90-4987-A1EB-69F3B1B04255}" type="parTrans" cxnId="{BE808E6A-C5BC-4939-982F-F7848CAFCB1D}">
      <dgm:prSet/>
      <dgm:spPr/>
      <dgm:t>
        <a:bodyPr/>
        <a:lstStyle/>
        <a:p>
          <a:endParaRPr lang="ru-RU"/>
        </a:p>
      </dgm:t>
    </dgm:pt>
    <dgm:pt modelId="{57E26A63-1564-44FE-A04A-674300CC755F}" type="sibTrans" cxnId="{BE808E6A-C5BC-4939-982F-F7848CAFCB1D}">
      <dgm:prSet/>
      <dgm:spPr/>
      <dgm:t>
        <a:bodyPr/>
        <a:lstStyle/>
        <a:p>
          <a:endParaRPr lang="ru-RU"/>
        </a:p>
      </dgm:t>
    </dgm:pt>
    <dgm:pt modelId="{42E6E936-254D-4C60-B49C-9D91C6F6EE02}">
      <dgm:prSet phldrT="[Текст]" custT="1"/>
      <dgm:spPr/>
      <dgm:t>
        <a:bodyPr/>
        <a:lstStyle/>
        <a:p>
          <a:r>
            <a:rPr lang="ru-RU" sz="1800" dirty="0" smtClean="0"/>
            <a:t>Ротовая полость</a:t>
          </a:r>
          <a:endParaRPr lang="ru-RU" sz="1800" dirty="0"/>
        </a:p>
      </dgm:t>
    </dgm:pt>
    <dgm:pt modelId="{7EA6AF49-6534-431E-B58D-E47F35DE402C}" type="parTrans" cxnId="{BAE31B23-E1FA-47C1-B15D-A3A32D8F756D}">
      <dgm:prSet/>
      <dgm:spPr/>
      <dgm:t>
        <a:bodyPr/>
        <a:lstStyle/>
        <a:p>
          <a:endParaRPr lang="ru-RU"/>
        </a:p>
      </dgm:t>
    </dgm:pt>
    <dgm:pt modelId="{C6EB1FC1-7BE8-4C68-B6E0-02B5DC197C47}" type="sibTrans" cxnId="{BAE31B23-E1FA-47C1-B15D-A3A32D8F756D}">
      <dgm:prSet/>
      <dgm:spPr/>
      <dgm:t>
        <a:bodyPr/>
        <a:lstStyle/>
        <a:p>
          <a:endParaRPr lang="ru-RU"/>
        </a:p>
      </dgm:t>
    </dgm:pt>
    <dgm:pt modelId="{7DD37634-FD45-4744-B6BE-E0DA26D7EC78}">
      <dgm:prSet phldrT="[Текст]" custT="1"/>
      <dgm:spPr/>
      <dgm:t>
        <a:bodyPr/>
        <a:lstStyle/>
        <a:p>
          <a:r>
            <a:rPr lang="ru-RU" sz="1800" dirty="0" smtClean="0"/>
            <a:t>Пищевод</a:t>
          </a:r>
          <a:endParaRPr lang="ru-RU" sz="1800" dirty="0"/>
        </a:p>
      </dgm:t>
    </dgm:pt>
    <dgm:pt modelId="{5BCB3868-896F-4A43-A118-580AD917EC09}" type="parTrans" cxnId="{89021C77-54B4-42FD-8C68-DA279ED74056}">
      <dgm:prSet/>
      <dgm:spPr/>
      <dgm:t>
        <a:bodyPr/>
        <a:lstStyle/>
        <a:p>
          <a:endParaRPr lang="ru-RU"/>
        </a:p>
      </dgm:t>
    </dgm:pt>
    <dgm:pt modelId="{C01066FD-DEC8-4296-A571-736FAE1A385B}" type="sibTrans" cxnId="{89021C77-54B4-42FD-8C68-DA279ED74056}">
      <dgm:prSet/>
      <dgm:spPr/>
      <dgm:t>
        <a:bodyPr/>
        <a:lstStyle/>
        <a:p>
          <a:endParaRPr lang="ru-RU"/>
        </a:p>
      </dgm:t>
    </dgm:pt>
    <dgm:pt modelId="{67BC8064-6B70-4DC5-A624-DB246CD5B565}">
      <dgm:prSet phldrT="[Текст]"/>
      <dgm:spPr/>
      <dgm:t>
        <a:bodyPr vert="vert"/>
        <a:lstStyle/>
        <a:p>
          <a:r>
            <a:rPr lang="ru-RU" dirty="0" smtClean="0"/>
            <a:t>Пищеварительные железы</a:t>
          </a:r>
          <a:endParaRPr lang="ru-RU" dirty="0"/>
        </a:p>
      </dgm:t>
    </dgm:pt>
    <dgm:pt modelId="{22E896E5-4617-4943-B5FF-BD2217DE1A93}" type="parTrans" cxnId="{00547BE5-F9BB-4642-B2A3-6A05BF3C90DD}">
      <dgm:prSet/>
      <dgm:spPr/>
      <dgm:t>
        <a:bodyPr/>
        <a:lstStyle/>
        <a:p>
          <a:endParaRPr lang="ru-RU"/>
        </a:p>
      </dgm:t>
    </dgm:pt>
    <dgm:pt modelId="{A68C6699-AF89-4F86-B51B-D67B9F9321F8}" type="sibTrans" cxnId="{00547BE5-F9BB-4642-B2A3-6A05BF3C90DD}">
      <dgm:prSet/>
      <dgm:spPr/>
      <dgm:t>
        <a:bodyPr/>
        <a:lstStyle/>
        <a:p>
          <a:endParaRPr lang="ru-RU"/>
        </a:p>
      </dgm:t>
    </dgm:pt>
    <dgm:pt modelId="{A9DD2EA0-78A0-4D84-BEB8-631203023C42}">
      <dgm:prSet phldrT="[Текст]" custT="1"/>
      <dgm:spPr/>
      <dgm:t>
        <a:bodyPr/>
        <a:lstStyle/>
        <a:p>
          <a:r>
            <a:rPr lang="ru-RU" sz="1800" dirty="0" smtClean="0"/>
            <a:t>Печень</a:t>
          </a:r>
          <a:endParaRPr lang="ru-RU" sz="1800" dirty="0"/>
        </a:p>
      </dgm:t>
    </dgm:pt>
    <dgm:pt modelId="{64C862B6-19AD-417C-B4DA-14B31B9BD49F}" type="parTrans" cxnId="{FDE02429-226E-4CB2-A145-0038156DE78F}">
      <dgm:prSet/>
      <dgm:spPr/>
      <dgm:t>
        <a:bodyPr/>
        <a:lstStyle/>
        <a:p>
          <a:endParaRPr lang="ru-RU"/>
        </a:p>
      </dgm:t>
    </dgm:pt>
    <dgm:pt modelId="{637D0AF9-8D9A-42BC-8F91-34C0F53C94A6}" type="sibTrans" cxnId="{FDE02429-226E-4CB2-A145-0038156DE78F}">
      <dgm:prSet/>
      <dgm:spPr/>
      <dgm:t>
        <a:bodyPr/>
        <a:lstStyle/>
        <a:p>
          <a:endParaRPr lang="ru-RU"/>
        </a:p>
      </dgm:t>
    </dgm:pt>
    <dgm:pt modelId="{2C53FC19-1C86-4B66-96CB-608DA14CD3C2}">
      <dgm:prSet phldrT="[Текст]" custT="1"/>
      <dgm:spPr/>
      <dgm:t>
        <a:bodyPr/>
        <a:lstStyle/>
        <a:p>
          <a:r>
            <a:rPr lang="ru-RU" sz="1800" dirty="0" smtClean="0"/>
            <a:t>3 пары слюнных желез</a:t>
          </a:r>
          <a:endParaRPr lang="ru-RU" sz="1800" dirty="0"/>
        </a:p>
      </dgm:t>
    </dgm:pt>
    <dgm:pt modelId="{3F89B512-6BCA-4922-8D6F-111E9D06172B}" type="parTrans" cxnId="{2F95E389-BDBD-434C-927F-D0991BB811E2}">
      <dgm:prSet/>
      <dgm:spPr/>
      <dgm:t>
        <a:bodyPr/>
        <a:lstStyle/>
        <a:p>
          <a:endParaRPr lang="ru-RU"/>
        </a:p>
      </dgm:t>
    </dgm:pt>
    <dgm:pt modelId="{094F4E4A-E0F7-4B93-BAC6-636DE56328C9}" type="sibTrans" cxnId="{2F95E389-BDBD-434C-927F-D0991BB811E2}">
      <dgm:prSet/>
      <dgm:spPr/>
      <dgm:t>
        <a:bodyPr/>
        <a:lstStyle/>
        <a:p>
          <a:endParaRPr lang="ru-RU"/>
        </a:p>
      </dgm:t>
    </dgm:pt>
    <dgm:pt modelId="{E4CB91D7-0F5C-4C33-B3C8-E15B182A64B6}">
      <dgm:prSet phldrT="[Текст]" custT="1"/>
      <dgm:spPr/>
      <dgm:t>
        <a:bodyPr/>
        <a:lstStyle/>
        <a:p>
          <a:r>
            <a:rPr lang="ru-RU" sz="1800" dirty="0" smtClean="0"/>
            <a:t>Желудок</a:t>
          </a:r>
          <a:endParaRPr lang="ru-RU" sz="1800" dirty="0"/>
        </a:p>
      </dgm:t>
    </dgm:pt>
    <dgm:pt modelId="{D0DE2E75-80B1-4C92-96BA-C8D154075ACA}" type="parTrans" cxnId="{B69BE576-B3B9-428C-A2FB-E843308E94E5}">
      <dgm:prSet/>
      <dgm:spPr/>
      <dgm:t>
        <a:bodyPr/>
        <a:lstStyle/>
        <a:p>
          <a:endParaRPr lang="ru-RU"/>
        </a:p>
      </dgm:t>
    </dgm:pt>
    <dgm:pt modelId="{408E3480-3A40-433B-967C-A4063EA561A9}" type="sibTrans" cxnId="{B69BE576-B3B9-428C-A2FB-E843308E94E5}">
      <dgm:prSet/>
      <dgm:spPr/>
      <dgm:t>
        <a:bodyPr/>
        <a:lstStyle/>
        <a:p>
          <a:endParaRPr lang="ru-RU"/>
        </a:p>
      </dgm:t>
    </dgm:pt>
    <dgm:pt modelId="{FB60D963-08A9-4088-BF42-CFDEFA1EE85C}">
      <dgm:prSet phldrT="[Текст]" custT="1"/>
      <dgm:spPr/>
      <dgm:t>
        <a:bodyPr/>
        <a:lstStyle/>
        <a:p>
          <a:r>
            <a:rPr lang="ru-RU" sz="1800" dirty="0" smtClean="0"/>
            <a:t>Кишечник </a:t>
          </a:r>
          <a:endParaRPr lang="ru-RU" sz="1800" dirty="0"/>
        </a:p>
      </dgm:t>
    </dgm:pt>
    <dgm:pt modelId="{C567B7F9-7733-49C3-AC92-484AD6E8DD6A}" type="parTrans" cxnId="{5CA99202-BE97-442C-AB2C-82BDEA97395F}">
      <dgm:prSet/>
      <dgm:spPr/>
      <dgm:t>
        <a:bodyPr/>
        <a:lstStyle/>
        <a:p>
          <a:endParaRPr lang="ru-RU"/>
        </a:p>
      </dgm:t>
    </dgm:pt>
    <dgm:pt modelId="{95782035-60F4-4313-8ED8-2415239149BF}" type="sibTrans" cxnId="{5CA99202-BE97-442C-AB2C-82BDEA97395F}">
      <dgm:prSet/>
      <dgm:spPr/>
      <dgm:t>
        <a:bodyPr/>
        <a:lstStyle/>
        <a:p>
          <a:endParaRPr lang="ru-RU"/>
        </a:p>
      </dgm:t>
    </dgm:pt>
    <dgm:pt modelId="{CB309A52-97D2-4770-AA7A-E381734E2B1E}">
      <dgm:prSet phldrT="[Текст]" custT="1"/>
      <dgm:spPr/>
      <dgm:t>
        <a:bodyPr/>
        <a:lstStyle/>
        <a:p>
          <a:r>
            <a:rPr lang="ru-RU" sz="1800" dirty="0" smtClean="0"/>
            <a:t>Глотка </a:t>
          </a:r>
          <a:endParaRPr lang="ru-RU" sz="1800" dirty="0"/>
        </a:p>
      </dgm:t>
    </dgm:pt>
    <dgm:pt modelId="{8831F522-4D25-4762-BA0F-782D7B209A9F}" type="parTrans" cxnId="{E748298E-1FC4-46FF-9E80-1D3FA6228391}">
      <dgm:prSet/>
      <dgm:spPr/>
      <dgm:t>
        <a:bodyPr/>
        <a:lstStyle/>
        <a:p>
          <a:endParaRPr lang="ru-RU"/>
        </a:p>
      </dgm:t>
    </dgm:pt>
    <dgm:pt modelId="{66D21757-2F9D-44AE-9133-CA6421E97BE6}" type="sibTrans" cxnId="{E748298E-1FC4-46FF-9E80-1D3FA6228391}">
      <dgm:prSet/>
      <dgm:spPr/>
      <dgm:t>
        <a:bodyPr/>
        <a:lstStyle/>
        <a:p>
          <a:endParaRPr lang="ru-RU"/>
        </a:p>
      </dgm:t>
    </dgm:pt>
    <dgm:pt modelId="{A96899CB-BFC0-4AEB-8692-6868368A6EB8}">
      <dgm:prSet phldrT="[Текст]" custT="1"/>
      <dgm:spPr/>
      <dgm:t>
        <a:bodyPr/>
        <a:lstStyle/>
        <a:p>
          <a:r>
            <a:rPr lang="ru-RU" sz="1800" dirty="0" smtClean="0"/>
            <a:t>Поджелудочная железа</a:t>
          </a:r>
          <a:endParaRPr lang="ru-RU" sz="1800" dirty="0"/>
        </a:p>
      </dgm:t>
    </dgm:pt>
    <dgm:pt modelId="{8FABFA64-73E3-438C-8311-B8597C58F99B}" type="parTrans" cxnId="{012CA8C2-0482-4296-A557-E209B09A48A8}">
      <dgm:prSet/>
      <dgm:spPr/>
      <dgm:t>
        <a:bodyPr/>
        <a:lstStyle/>
        <a:p>
          <a:endParaRPr lang="ru-RU"/>
        </a:p>
      </dgm:t>
    </dgm:pt>
    <dgm:pt modelId="{E4034046-D295-417E-89A8-A5DF4B6B5FEC}" type="sibTrans" cxnId="{012CA8C2-0482-4296-A557-E209B09A48A8}">
      <dgm:prSet/>
      <dgm:spPr/>
      <dgm:t>
        <a:bodyPr/>
        <a:lstStyle/>
        <a:p>
          <a:endParaRPr lang="ru-RU"/>
        </a:p>
      </dgm:t>
    </dgm:pt>
    <dgm:pt modelId="{1251FE53-D805-416D-9D5B-2BC58E6F1CBE}">
      <dgm:prSet phldrT="[Текст]" custT="1"/>
      <dgm:spPr/>
      <dgm:t>
        <a:bodyPr/>
        <a:lstStyle/>
        <a:p>
          <a:r>
            <a:rPr lang="ru-RU" sz="1800" dirty="0" smtClean="0"/>
            <a:t>Железы стенок желудка и кишечника</a:t>
          </a:r>
          <a:endParaRPr lang="ru-RU" sz="1800" dirty="0"/>
        </a:p>
      </dgm:t>
    </dgm:pt>
    <dgm:pt modelId="{F573AFA6-88E5-4720-940F-F521A8AB35C6}" type="parTrans" cxnId="{928826BC-01CB-42FD-A146-EA40424E64DE}">
      <dgm:prSet/>
      <dgm:spPr/>
      <dgm:t>
        <a:bodyPr/>
        <a:lstStyle/>
        <a:p>
          <a:endParaRPr lang="ru-RU"/>
        </a:p>
      </dgm:t>
    </dgm:pt>
    <dgm:pt modelId="{0F2343B3-D107-4950-B9D9-4613EAC678B3}" type="sibTrans" cxnId="{928826BC-01CB-42FD-A146-EA40424E64DE}">
      <dgm:prSet/>
      <dgm:spPr/>
      <dgm:t>
        <a:bodyPr/>
        <a:lstStyle/>
        <a:p>
          <a:endParaRPr lang="ru-RU"/>
        </a:p>
      </dgm:t>
    </dgm:pt>
    <dgm:pt modelId="{5070E2AC-7D7B-47F6-9B73-667A49C39F4B}" type="pres">
      <dgm:prSet presAssocID="{F8732531-45B1-4424-9E74-773F193F3EB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43539B9-5984-45B9-93CF-431478C5A57F}" type="pres">
      <dgm:prSet presAssocID="{28DADBBC-074A-4702-8F53-6452AA297C87}" presName="linNode" presStyleCnt="0"/>
      <dgm:spPr/>
    </dgm:pt>
    <dgm:pt modelId="{EA59828B-57A0-44D3-A8B4-091E183280EA}" type="pres">
      <dgm:prSet presAssocID="{28DADBBC-074A-4702-8F53-6452AA297C87}" presName="parentShp" presStyleLbl="node1" presStyleIdx="0" presStyleCnt="2" custLinFactNeighborY="-30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48FFC1-06B7-496C-9726-90942A50F64D}" type="pres">
      <dgm:prSet presAssocID="{28DADBBC-074A-4702-8F53-6452AA297C87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B590D3-D179-4AF2-9162-1C25D623E3B4}" type="pres">
      <dgm:prSet presAssocID="{57E26A63-1564-44FE-A04A-674300CC755F}" presName="spacing" presStyleCnt="0"/>
      <dgm:spPr/>
    </dgm:pt>
    <dgm:pt modelId="{A1552E43-89C5-4970-9D7D-AAB4A4603FF7}" type="pres">
      <dgm:prSet presAssocID="{67BC8064-6B70-4DC5-A624-DB246CD5B565}" presName="linNode" presStyleCnt="0"/>
      <dgm:spPr/>
    </dgm:pt>
    <dgm:pt modelId="{1CF4E2E1-41C1-4F8C-A51B-B6B584164E34}" type="pres">
      <dgm:prSet presAssocID="{67BC8064-6B70-4DC5-A624-DB246CD5B565}" presName="parentShp" presStyleLbl="node1" presStyleIdx="1" presStyleCnt="2" custLinFactNeighborY="-80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E07161-B621-4339-8E13-59AA6330C350}" type="pres">
      <dgm:prSet presAssocID="{67BC8064-6B70-4DC5-A624-DB246CD5B565}" presName="childShp" presStyleLbl="bgAccFollowNode1" presStyleIdx="1" presStyleCnt="2" custLinFactNeighborY="-200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DE6A9C-4424-4765-9DB9-9465A97FB278}" type="presOf" srcId="{A96899CB-BFC0-4AEB-8692-6868368A6EB8}" destId="{BDE07161-B621-4339-8E13-59AA6330C350}" srcOrd="0" destOrd="1" presId="urn:microsoft.com/office/officeart/2005/8/layout/vList6"/>
    <dgm:cxn modelId="{89021C77-54B4-42FD-8C68-DA279ED74056}" srcId="{28DADBBC-074A-4702-8F53-6452AA297C87}" destId="{7DD37634-FD45-4744-B6BE-E0DA26D7EC78}" srcOrd="2" destOrd="0" parTransId="{5BCB3868-896F-4A43-A118-580AD917EC09}" sibTransId="{C01066FD-DEC8-4296-A571-736FAE1A385B}"/>
    <dgm:cxn modelId="{E748298E-1FC4-46FF-9E80-1D3FA6228391}" srcId="{28DADBBC-074A-4702-8F53-6452AA297C87}" destId="{CB309A52-97D2-4770-AA7A-E381734E2B1E}" srcOrd="1" destOrd="0" parTransId="{8831F522-4D25-4762-BA0F-782D7B209A9F}" sibTransId="{66D21757-2F9D-44AE-9133-CA6421E97BE6}"/>
    <dgm:cxn modelId="{0B3BB26E-DBC7-45E7-8609-24FAF24FA7B5}" type="presOf" srcId="{F8732531-45B1-4424-9E74-773F193F3EB3}" destId="{5070E2AC-7D7B-47F6-9B73-667A49C39F4B}" srcOrd="0" destOrd="0" presId="urn:microsoft.com/office/officeart/2005/8/layout/vList6"/>
    <dgm:cxn modelId="{012CA8C2-0482-4296-A557-E209B09A48A8}" srcId="{67BC8064-6B70-4DC5-A624-DB246CD5B565}" destId="{A96899CB-BFC0-4AEB-8692-6868368A6EB8}" srcOrd="1" destOrd="0" parTransId="{8FABFA64-73E3-438C-8311-B8597C58F99B}" sibTransId="{E4034046-D295-417E-89A8-A5DF4B6B5FEC}"/>
    <dgm:cxn modelId="{2F95E389-BDBD-434C-927F-D0991BB811E2}" srcId="{67BC8064-6B70-4DC5-A624-DB246CD5B565}" destId="{2C53FC19-1C86-4B66-96CB-608DA14CD3C2}" srcOrd="2" destOrd="0" parTransId="{3F89B512-6BCA-4922-8D6F-111E9D06172B}" sibTransId="{094F4E4A-E0F7-4B93-BAC6-636DE56328C9}"/>
    <dgm:cxn modelId="{00547BE5-F9BB-4642-B2A3-6A05BF3C90DD}" srcId="{F8732531-45B1-4424-9E74-773F193F3EB3}" destId="{67BC8064-6B70-4DC5-A624-DB246CD5B565}" srcOrd="1" destOrd="0" parTransId="{22E896E5-4617-4943-B5FF-BD2217DE1A93}" sibTransId="{A68C6699-AF89-4F86-B51B-D67B9F9321F8}"/>
    <dgm:cxn modelId="{33773AFE-8498-44B3-AE93-7724BFB8318C}" type="presOf" srcId="{FB60D963-08A9-4088-BF42-CFDEFA1EE85C}" destId="{6048FFC1-06B7-496C-9726-90942A50F64D}" srcOrd="0" destOrd="4" presId="urn:microsoft.com/office/officeart/2005/8/layout/vList6"/>
    <dgm:cxn modelId="{928826BC-01CB-42FD-A146-EA40424E64DE}" srcId="{67BC8064-6B70-4DC5-A624-DB246CD5B565}" destId="{1251FE53-D805-416D-9D5B-2BC58E6F1CBE}" srcOrd="3" destOrd="0" parTransId="{F573AFA6-88E5-4720-940F-F521A8AB35C6}" sibTransId="{0F2343B3-D107-4950-B9D9-4613EAC678B3}"/>
    <dgm:cxn modelId="{9E748AB0-8968-48E9-8636-D33A9A439BBE}" type="presOf" srcId="{67BC8064-6B70-4DC5-A624-DB246CD5B565}" destId="{1CF4E2E1-41C1-4F8C-A51B-B6B584164E34}" srcOrd="0" destOrd="0" presId="urn:microsoft.com/office/officeart/2005/8/layout/vList6"/>
    <dgm:cxn modelId="{AE0FAF8B-7BB1-44D5-BC65-12264902DCB9}" type="presOf" srcId="{CB309A52-97D2-4770-AA7A-E381734E2B1E}" destId="{6048FFC1-06B7-496C-9726-90942A50F64D}" srcOrd="0" destOrd="1" presId="urn:microsoft.com/office/officeart/2005/8/layout/vList6"/>
    <dgm:cxn modelId="{C044A0C3-FEFD-467F-8114-668A8E0C6A1D}" type="presOf" srcId="{A9DD2EA0-78A0-4D84-BEB8-631203023C42}" destId="{BDE07161-B621-4339-8E13-59AA6330C350}" srcOrd="0" destOrd="0" presId="urn:microsoft.com/office/officeart/2005/8/layout/vList6"/>
    <dgm:cxn modelId="{BE808E6A-C5BC-4939-982F-F7848CAFCB1D}" srcId="{F8732531-45B1-4424-9E74-773F193F3EB3}" destId="{28DADBBC-074A-4702-8F53-6452AA297C87}" srcOrd="0" destOrd="0" parTransId="{16357F67-5B90-4987-A1EB-69F3B1B04255}" sibTransId="{57E26A63-1564-44FE-A04A-674300CC755F}"/>
    <dgm:cxn modelId="{0ECA1E07-C158-408F-97E0-E318C5620A1B}" type="presOf" srcId="{E4CB91D7-0F5C-4C33-B3C8-E15B182A64B6}" destId="{6048FFC1-06B7-496C-9726-90942A50F64D}" srcOrd="0" destOrd="3" presId="urn:microsoft.com/office/officeart/2005/8/layout/vList6"/>
    <dgm:cxn modelId="{D0EB5EB4-E0A1-4554-8E7C-523A59C4ABB4}" type="presOf" srcId="{2C53FC19-1C86-4B66-96CB-608DA14CD3C2}" destId="{BDE07161-B621-4339-8E13-59AA6330C350}" srcOrd="0" destOrd="2" presId="urn:microsoft.com/office/officeart/2005/8/layout/vList6"/>
    <dgm:cxn modelId="{BAE31B23-E1FA-47C1-B15D-A3A32D8F756D}" srcId="{28DADBBC-074A-4702-8F53-6452AA297C87}" destId="{42E6E936-254D-4C60-B49C-9D91C6F6EE02}" srcOrd="0" destOrd="0" parTransId="{7EA6AF49-6534-431E-B58D-E47F35DE402C}" sibTransId="{C6EB1FC1-7BE8-4C68-B6E0-02B5DC197C47}"/>
    <dgm:cxn modelId="{84658BA1-9E09-4D1A-A68B-F27D75898E3C}" type="presOf" srcId="{28DADBBC-074A-4702-8F53-6452AA297C87}" destId="{EA59828B-57A0-44D3-A8B4-091E183280EA}" srcOrd="0" destOrd="0" presId="urn:microsoft.com/office/officeart/2005/8/layout/vList6"/>
    <dgm:cxn modelId="{5CA99202-BE97-442C-AB2C-82BDEA97395F}" srcId="{28DADBBC-074A-4702-8F53-6452AA297C87}" destId="{FB60D963-08A9-4088-BF42-CFDEFA1EE85C}" srcOrd="4" destOrd="0" parTransId="{C567B7F9-7733-49C3-AC92-484AD6E8DD6A}" sibTransId="{95782035-60F4-4313-8ED8-2415239149BF}"/>
    <dgm:cxn modelId="{B69BE576-B3B9-428C-A2FB-E843308E94E5}" srcId="{28DADBBC-074A-4702-8F53-6452AA297C87}" destId="{E4CB91D7-0F5C-4C33-B3C8-E15B182A64B6}" srcOrd="3" destOrd="0" parTransId="{D0DE2E75-80B1-4C92-96BA-C8D154075ACA}" sibTransId="{408E3480-3A40-433B-967C-A4063EA561A9}"/>
    <dgm:cxn modelId="{FDE02429-226E-4CB2-A145-0038156DE78F}" srcId="{67BC8064-6B70-4DC5-A624-DB246CD5B565}" destId="{A9DD2EA0-78A0-4D84-BEB8-631203023C42}" srcOrd="0" destOrd="0" parTransId="{64C862B6-19AD-417C-B4DA-14B31B9BD49F}" sibTransId="{637D0AF9-8D9A-42BC-8F91-34C0F53C94A6}"/>
    <dgm:cxn modelId="{5EB80B1E-3E70-471E-9ABD-45FEDA378FCA}" type="presOf" srcId="{1251FE53-D805-416D-9D5B-2BC58E6F1CBE}" destId="{BDE07161-B621-4339-8E13-59AA6330C350}" srcOrd="0" destOrd="3" presId="urn:microsoft.com/office/officeart/2005/8/layout/vList6"/>
    <dgm:cxn modelId="{3E034BA9-143C-4C44-B15B-E2D478E2AFB4}" type="presOf" srcId="{42E6E936-254D-4C60-B49C-9D91C6F6EE02}" destId="{6048FFC1-06B7-496C-9726-90942A50F64D}" srcOrd="0" destOrd="0" presId="urn:microsoft.com/office/officeart/2005/8/layout/vList6"/>
    <dgm:cxn modelId="{99364AE2-BB4E-412C-BCD1-8C5688B7603B}" type="presOf" srcId="{7DD37634-FD45-4744-B6BE-E0DA26D7EC78}" destId="{6048FFC1-06B7-496C-9726-90942A50F64D}" srcOrd="0" destOrd="2" presId="urn:microsoft.com/office/officeart/2005/8/layout/vList6"/>
    <dgm:cxn modelId="{7E141F38-6B66-4157-9827-7C4FF1C99041}" type="presParOf" srcId="{5070E2AC-7D7B-47F6-9B73-667A49C39F4B}" destId="{B43539B9-5984-45B9-93CF-431478C5A57F}" srcOrd="0" destOrd="0" presId="urn:microsoft.com/office/officeart/2005/8/layout/vList6"/>
    <dgm:cxn modelId="{91C3512C-B679-47C2-8640-C43134B5E172}" type="presParOf" srcId="{B43539B9-5984-45B9-93CF-431478C5A57F}" destId="{EA59828B-57A0-44D3-A8B4-091E183280EA}" srcOrd="0" destOrd="0" presId="urn:microsoft.com/office/officeart/2005/8/layout/vList6"/>
    <dgm:cxn modelId="{1815DC9F-E7CB-44BF-9F2E-EC2D59721EFA}" type="presParOf" srcId="{B43539B9-5984-45B9-93CF-431478C5A57F}" destId="{6048FFC1-06B7-496C-9726-90942A50F64D}" srcOrd="1" destOrd="0" presId="urn:microsoft.com/office/officeart/2005/8/layout/vList6"/>
    <dgm:cxn modelId="{0907D0A8-7136-419D-9EE6-DE326457B1FB}" type="presParOf" srcId="{5070E2AC-7D7B-47F6-9B73-667A49C39F4B}" destId="{BBB590D3-D179-4AF2-9162-1C25D623E3B4}" srcOrd="1" destOrd="0" presId="urn:microsoft.com/office/officeart/2005/8/layout/vList6"/>
    <dgm:cxn modelId="{723B3965-11F5-40B4-889B-B9AD03880172}" type="presParOf" srcId="{5070E2AC-7D7B-47F6-9B73-667A49C39F4B}" destId="{A1552E43-89C5-4970-9D7D-AAB4A4603FF7}" srcOrd="2" destOrd="0" presId="urn:microsoft.com/office/officeart/2005/8/layout/vList6"/>
    <dgm:cxn modelId="{7111B44E-DD78-4CA0-9198-A7C6B4A64998}" type="presParOf" srcId="{A1552E43-89C5-4970-9D7D-AAB4A4603FF7}" destId="{1CF4E2E1-41C1-4F8C-A51B-B6B584164E34}" srcOrd="0" destOrd="0" presId="urn:microsoft.com/office/officeart/2005/8/layout/vList6"/>
    <dgm:cxn modelId="{E4EA4541-05B1-44D1-AF3D-2309DAA17BA2}" type="presParOf" srcId="{A1552E43-89C5-4970-9D7D-AAB4A4603FF7}" destId="{BDE07161-B621-4339-8E13-59AA6330C350}" srcOrd="1" destOrd="0" presId="urn:microsoft.com/office/officeart/2005/8/layout/vList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38B4-A759-411B-8F7E-40ACB1895CFB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4C403-4083-4DE7-B869-9BCC14A99D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38B4-A759-411B-8F7E-40ACB1895CFB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4C403-4083-4DE7-B869-9BCC14A99D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38B4-A759-411B-8F7E-40ACB1895CFB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4C403-4083-4DE7-B869-9BCC14A99D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38B4-A759-411B-8F7E-40ACB1895CFB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4C403-4083-4DE7-B869-9BCC14A99D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38B4-A759-411B-8F7E-40ACB1895CFB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4C403-4083-4DE7-B869-9BCC14A99D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38B4-A759-411B-8F7E-40ACB1895CFB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4C403-4083-4DE7-B869-9BCC14A99D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38B4-A759-411B-8F7E-40ACB1895CFB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4C403-4083-4DE7-B869-9BCC14A99D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38B4-A759-411B-8F7E-40ACB1895CFB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4C403-4083-4DE7-B869-9BCC14A99D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38B4-A759-411B-8F7E-40ACB1895CFB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4C403-4083-4DE7-B869-9BCC14A99D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38B4-A759-411B-8F7E-40ACB1895CFB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4C403-4083-4DE7-B869-9BCC14A99D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38B4-A759-411B-8F7E-40ACB1895CFB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4C403-4083-4DE7-B869-9BCC14A99D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38B4-A759-411B-8F7E-40ACB1895CFB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4C403-4083-4DE7-B869-9BCC14A99D2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2000250" y="142875"/>
            <a:ext cx="5686425" cy="5238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/>
              <a:t>Пищеварительная система</a:t>
            </a:r>
          </a:p>
        </p:txBody>
      </p:sp>
      <p:pic>
        <p:nvPicPr>
          <p:cNvPr id="98306" name="Рисунок 2" descr="пищеварительная система.gif"/>
          <p:cNvPicPr>
            <a:picLocks noChangeAspect="1"/>
          </p:cNvPicPr>
          <p:nvPr/>
        </p:nvPicPr>
        <p:blipFill>
          <a:blip r:embed="rId2">
            <a:lum bright="-12000" contrast="2000"/>
          </a:blip>
          <a:srcRect/>
          <a:stretch>
            <a:fillRect/>
          </a:stretch>
        </p:blipFill>
        <p:spPr bwMode="auto">
          <a:xfrm>
            <a:off x="285750" y="785813"/>
            <a:ext cx="43180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Схема 3"/>
          <p:cNvGraphicFramePr/>
          <p:nvPr/>
        </p:nvGraphicFramePr>
        <p:xfrm>
          <a:off x="4786314" y="785794"/>
          <a:ext cx="4214842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Заголовок 3"/>
          <p:cNvSpPr txBox="1">
            <a:spLocks/>
          </p:cNvSpPr>
          <p:nvPr/>
        </p:nvSpPr>
        <p:spPr>
          <a:xfrm>
            <a:off x="214313" y="5857875"/>
            <a:ext cx="8715375" cy="9239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/>
              <a:t>Система органов, в которых осуществляется механическая и химическая обработка пищи, всасывание переработанных веществ и выделение </a:t>
            </a:r>
            <a:r>
              <a:rPr lang="ru-RU" dirty="0" err="1"/>
              <a:t>непереваренных</a:t>
            </a:r>
            <a:r>
              <a:rPr lang="ru-RU" dirty="0"/>
              <a:t> и неусвоенных составных частей пищи.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/>
          </p:cNvSpPr>
          <p:nvPr>
            <p:ph type="title"/>
          </p:nvPr>
        </p:nvSpPr>
        <p:spPr>
          <a:xfrm>
            <a:off x="250825" y="274638"/>
            <a:ext cx="8893175" cy="1143000"/>
          </a:xfrm>
        </p:spPr>
        <p:txBody>
          <a:bodyPr/>
          <a:lstStyle/>
          <a:p>
            <a:pPr algn="l"/>
            <a:r>
              <a:rPr lang="ru-RU" sz="3600" smtClean="0"/>
              <a:t>Укажите позиции, являющиеся верными:</a:t>
            </a:r>
            <a:br>
              <a:rPr lang="ru-RU" sz="3600" smtClean="0"/>
            </a:br>
            <a:r>
              <a:rPr lang="ru-RU" sz="3600" smtClean="0"/>
              <a:t>В тонком кишечнике человека:</a:t>
            </a:r>
          </a:p>
        </p:txBody>
      </p:sp>
      <p:sp>
        <p:nvSpPr>
          <p:cNvPr id="175107" name="Rectangle 3"/>
          <p:cNvSpPr>
            <a:spLocks noGrp="1"/>
          </p:cNvSpPr>
          <p:nvPr>
            <p:ph type="body" idx="1"/>
          </p:nvPr>
        </p:nvSpPr>
        <p:spPr>
          <a:xfrm>
            <a:off x="179388" y="1600200"/>
            <a:ext cx="8713787" cy="4997450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ru-RU" sz="2800" smtClean="0"/>
              <a:t>А. Завершается превращение белков в аминокислоты</a:t>
            </a:r>
          </a:p>
          <a:p>
            <a:pPr>
              <a:buFont typeface="Arial" pitchFamily="34" charset="0"/>
              <a:buNone/>
            </a:pPr>
            <a:r>
              <a:rPr lang="ru-RU" sz="2800" smtClean="0"/>
              <a:t>Б. Жиры превращаются в глицерин и жирные кислоты</a:t>
            </a:r>
          </a:p>
          <a:p>
            <a:pPr>
              <a:buFont typeface="Arial" pitchFamily="34" charset="0"/>
              <a:buNone/>
            </a:pPr>
            <a:r>
              <a:rPr lang="ru-RU" sz="2800" smtClean="0"/>
              <a:t>В. Образуется гликоген – запасной животный крахмал</a:t>
            </a:r>
          </a:p>
          <a:p>
            <a:pPr>
              <a:buFont typeface="Arial" pitchFamily="34" charset="0"/>
              <a:buNone/>
            </a:pPr>
            <a:r>
              <a:rPr lang="ru-RU" sz="2800" smtClean="0"/>
              <a:t>Г. Углеводы распадаются до воды и углекислого газа</a:t>
            </a:r>
          </a:p>
          <a:p>
            <a:pPr>
              <a:buFont typeface="Arial" pitchFamily="34" charset="0"/>
              <a:buNone/>
            </a:pPr>
            <a:r>
              <a:rPr lang="ru-RU" sz="2800" smtClean="0"/>
              <a:t>Д. Происходит превращение аминокислот в белки</a:t>
            </a:r>
          </a:p>
          <a:p>
            <a:pPr>
              <a:buFont typeface="Arial" pitchFamily="34" charset="0"/>
              <a:buNone/>
            </a:pPr>
            <a:r>
              <a:rPr lang="ru-RU" sz="2800" smtClean="0"/>
              <a:t>Е. Растворимые питательные вещества всасываются в кровь и лимфу</a:t>
            </a:r>
          </a:p>
        </p:txBody>
      </p:sp>
      <p:sp>
        <p:nvSpPr>
          <p:cNvPr id="175108" name="Text Box 4"/>
          <p:cNvSpPr txBox="1">
            <a:spLocks noChangeArrowheads="1"/>
          </p:cNvSpPr>
          <p:nvPr/>
        </p:nvSpPr>
        <p:spPr bwMode="auto">
          <a:xfrm>
            <a:off x="2195513" y="5445125"/>
            <a:ext cx="41767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/>
              <a:t>ОТВЕТ:АБЕ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513" cy="561975"/>
          </a:xfrm>
        </p:spPr>
        <p:txBody>
          <a:bodyPr/>
          <a:lstStyle/>
          <a:p>
            <a:r>
              <a:rPr lang="ru-RU" sz="3200" smtClean="0"/>
              <a:t>Какую роль в пищеварении играет желчь?</a:t>
            </a:r>
          </a:p>
        </p:txBody>
      </p:sp>
      <p:sp>
        <p:nvSpPr>
          <p:cNvPr id="179203" name="Rectangle 3"/>
          <p:cNvSpPr>
            <a:spLocks noGrp="1"/>
          </p:cNvSpPr>
          <p:nvPr>
            <p:ph type="body" idx="1"/>
          </p:nvPr>
        </p:nvSpPr>
        <p:spPr>
          <a:xfrm>
            <a:off x="179388" y="836613"/>
            <a:ext cx="8785225" cy="5688012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ru-RU" smtClean="0"/>
              <a:t>А. Усиливает движение кишечника</a:t>
            </a:r>
          </a:p>
          <a:p>
            <a:pPr>
              <a:buFont typeface="Arial" pitchFamily="34" charset="0"/>
              <a:buNone/>
            </a:pPr>
            <a:r>
              <a:rPr lang="ru-RU" smtClean="0"/>
              <a:t>Б. Способствует выделению пищеварительного сока из поджелудочной железы</a:t>
            </a:r>
          </a:p>
          <a:p>
            <a:pPr>
              <a:buFont typeface="Arial" pitchFamily="34" charset="0"/>
              <a:buNone/>
            </a:pPr>
            <a:r>
              <a:rPr lang="ru-RU" smtClean="0"/>
              <a:t>В. Превращает крахмал в глюкозу</a:t>
            </a:r>
          </a:p>
          <a:p>
            <a:pPr>
              <a:buFont typeface="Arial" pitchFamily="34" charset="0"/>
              <a:buNone/>
            </a:pPr>
            <a:r>
              <a:rPr lang="ru-RU" smtClean="0"/>
              <a:t>Г. Повышает активность ферментов, расщепляющих жиры</a:t>
            </a:r>
          </a:p>
          <a:p>
            <a:pPr>
              <a:buFont typeface="Arial" pitchFamily="34" charset="0"/>
              <a:buNone/>
            </a:pPr>
            <a:r>
              <a:rPr lang="ru-RU" smtClean="0"/>
              <a:t>Д. Защищает стенки пищеварительного канала от действия соляной кислоты</a:t>
            </a:r>
          </a:p>
          <a:p>
            <a:pPr>
              <a:buFont typeface="Arial" pitchFamily="34" charset="0"/>
              <a:buNone/>
            </a:pPr>
            <a:r>
              <a:rPr lang="ru-RU" smtClean="0"/>
              <a:t>Е. Участвует в завершении процесса расщепления крахмала до глюкозы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513" cy="561975"/>
          </a:xfrm>
        </p:spPr>
        <p:txBody>
          <a:bodyPr/>
          <a:lstStyle/>
          <a:p>
            <a:r>
              <a:rPr lang="ru-RU" sz="3200" smtClean="0"/>
              <a:t>Какую роль в пищеварении играет желчь?</a:t>
            </a:r>
          </a:p>
        </p:txBody>
      </p:sp>
      <p:sp>
        <p:nvSpPr>
          <p:cNvPr id="180227" name="Rectangle 3"/>
          <p:cNvSpPr>
            <a:spLocks noGrp="1"/>
          </p:cNvSpPr>
          <p:nvPr>
            <p:ph type="body" idx="1"/>
          </p:nvPr>
        </p:nvSpPr>
        <p:spPr>
          <a:xfrm>
            <a:off x="179388" y="836613"/>
            <a:ext cx="8785225" cy="5688012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ru-RU" smtClean="0"/>
              <a:t>А. Усиливает движение кишечника</a:t>
            </a:r>
          </a:p>
          <a:p>
            <a:pPr>
              <a:buFont typeface="Arial" pitchFamily="34" charset="0"/>
              <a:buNone/>
            </a:pPr>
            <a:r>
              <a:rPr lang="ru-RU" smtClean="0"/>
              <a:t>Б. Способствует выделению пищеварительного сока из поджелудочной железы</a:t>
            </a:r>
          </a:p>
          <a:p>
            <a:pPr>
              <a:buFont typeface="Arial" pitchFamily="34" charset="0"/>
              <a:buNone/>
            </a:pPr>
            <a:r>
              <a:rPr lang="ru-RU" smtClean="0"/>
              <a:t>В. Превращает крахмал в глюкозу</a:t>
            </a:r>
          </a:p>
          <a:p>
            <a:pPr>
              <a:buFont typeface="Arial" pitchFamily="34" charset="0"/>
              <a:buNone/>
            </a:pPr>
            <a:r>
              <a:rPr lang="ru-RU" smtClean="0"/>
              <a:t>Г. Повышает активность ферментов, расщепляющих жиры</a:t>
            </a:r>
          </a:p>
          <a:p>
            <a:pPr>
              <a:buFont typeface="Arial" pitchFamily="34" charset="0"/>
              <a:buNone/>
            </a:pPr>
            <a:r>
              <a:rPr lang="ru-RU" smtClean="0"/>
              <a:t>Д. Защищает стенки пищеварительного канала от действия соляной кислоты</a:t>
            </a:r>
          </a:p>
          <a:p>
            <a:pPr>
              <a:buFont typeface="Arial" pitchFamily="34" charset="0"/>
              <a:buNone/>
            </a:pPr>
            <a:r>
              <a:rPr lang="ru-RU" smtClean="0"/>
              <a:t>Е. Участвует в завершении процесса расщепления крахмала до глюкозы</a:t>
            </a:r>
          </a:p>
        </p:txBody>
      </p:sp>
      <p:sp>
        <p:nvSpPr>
          <p:cNvPr id="180228" name="Text Box 4"/>
          <p:cNvSpPr txBox="1">
            <a:spLocks noChangeArrowheads="1"/>
          </p:cNvSpPr>
          <p:nvPr/>
        </p:nvSpPr>
        <p:spPr bwMode="auto">
          <a:xfrm>
            <a:off x="2916238" y="6278563"/>
            <a:ext cx="40322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/>
              <a:t>ОТВЕТ:АБГ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29" name="Picture 3" descr="Kakrab11"/>
          <p:cNvPicPr>
            <a:picLocks noChangeAspect="1" noChangeArrowheads="1"/>
          </p:cNvPicPr>
          <p:nvPr/>
        </p:nvPicPr>
        <p:blipFill>
          <a:blip r:embed="rId2"/>
          <a:srcRect l="558" t="9662" r="558" b="644"/>
          <a:stretch>
            <a:fillRect/>
          </a:stretch>
        </p:blipFill>
        <p:spPr bwMode="auto">
          <a:xfrm>
            <a:off x="755650" y="692150"/>
            <a:ext cx="7632700" cy="599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3" name="Picture 2" descr="Anatzg1"/>
          <p:cNvPicPr>
            <a:picLocks noChangeAspect="1" noChangeArrowheads="1"/>
          </p:cNvPicPr>
          <p:nvPr/>
        </p:nvPicPr>
        <p:blipFill>
          <a:blip r:embed="rId2"/>
          <a:srcRect l="558" t="9662" r="558" b="644"/>
          <a:stretch>
            <a:fillRect/>
          </a:stretch>
        </p:blipFill>
        <p:spPr bwMode="auto">
          <a:xfrm>
            <a:off x="900113" y="692150"/>
            <a:ext cx="7632700" cy="599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7" name="Picture 2" descr="Zachem1"/>
          <p:cNvPicPr>
            <a:picLocks noChangeAspect="1" noChangeArrowheads="1"/>
          </p:cNvPicPr>
          <p:nvPr/>
        </p:nvPicPr>
        <p:blipFill>
          <a:blip r:embed="rId2"/>
          <a:srcRect l="587" t="8098" r="587" b="674"/>
          <a:stretch>
            <a:fillRect/>
          </a:stretch>
        </p:blipFill>
        <p:spPr bwMode="auto">
          <a:xfrm>
            <a:off x="684213" y="188913"/>
            <a:ext cx="7991475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1" name="Picture 2" descr="Kakrab112"/>
          <p:cNvPicPr>
            <a:picLocks noChangeAspect="1" noChangeArrowheads="1"/>
          </p:cNvPicPr>
          <p:nvPr/>
        </p:nvPicPr>
        <p:blipFill>
          <a:blip r:embed="rId2"/>
          <a:srcRect l="558" t="9662" r="558" b="644"/>
          <a:stretch>
            <a:fillRect/>
          </a:stretch>
        </p:blipFill>
        <p:spPr bwMode="auto">
          <a:xfrm>
            <a:off x="611188" y="260350"/>
            <a:ext cx="7921625" cy="622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5" name="Picture 2" descr="Kakrab14"/>
          <p:cNvPicPr>
            <a:picLocks noChangeAspect="1" noChangeArrowheads="1"/>
          </p:cNvPicPr>
          <p:nvPr/>
        </p:nvPicPr>
        <p:blipFill>
          <a:blip r:embed="rId2"/>
          <a:srcRect l="558" t="9662" r="558" b="644"/>
          <a:stretch>
            <a:fillRect/>
          </a:stretch>
        </p:blipFill>
        <p:spPr bwMode="auto">
          <a:xfrm>
            <a:off x="971550" y="981075"/>
            <a:ext cx="7200900" cy="565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49" name="Picture 2" descr="Anatpe1"/>
          <p:cNvPicPr>
            <a:picLocks noChangeAspect="1" noChangeArrowheads="1"/>
          </p:cNvPicPr>
          <p:nvPr/>
        </p:nvPicPr>
        <p:blipFill>
          <a:blip r:embed="rId3"/>
          <a:srcRect l="558" t="9662" r="558" b="644"/>
          <a:stretch>
            <a:fillRect/>
          </a:stretch>
        </p:blipFill>
        <p:spPr bwMode="auto">
          <a:xfrm>
            <a:off x="539750" y="188913"/>
            <a:ext cx="8135938" cy="639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13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459788" y="6858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1" name="Rectangle 4"/>
          <p:cNvSpPr>
            <a:spLocks noChangeArrowheads="1"/>
          </p:cNvSpPr>
          <p:nvPr/>
        </p:nvSpPr>
        <p:spPr bwMode="auto">
          <a:xfrm>
            <a:off x="3851275" y="5589588"/>
            <a:ext cx="1728788" cy="1079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4452" name="Rectangle 5"/>
          <p:cNvSpPr>
            <a:spLocks noChangeArrowheads="1"/>
          </p:cNvSpPr>
          <p:nvPr/>
        </p:nvSpPr>
        <p:spPr bwMode="auto">
          <a:xfrm>
            <a:off x="2916238" y="5949950"/>
            <a:ext cx="5111750" cy="908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4453" name="Rectangle 6"/>
          <p:cNvSpPr>
            <a:spLocks noChangeArrowheads="1"/>
          </p:cNvSpPr>
          <p:nvPr/>
        </p:nvSpPr>
        <p:spPr bwMode="auto">
          <a:xfrm>
            <a:off x="611188" y="3933825"/>
            <a:ext cx="360362" cy="4048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78" fill="hold"/>
                                        <p:tgtEl>
                                          <p:spTgt spid="153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6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42938" y="357188"/>
          <a:ext cx="8001056" cy="4820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0"/>
                <a:gridCol w="3714776"/>
              </a:tblGrid>
              <a:tr h="535785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Регуляция пищеварения</a:t>
                      </a:r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3578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Нервная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Гуморальная</a:t>
                      </a:r>
                      <a:endParaRPr lang="ru-RU" sz="2400" dirty="0"/>
                    </a:p>
                  </a:txBody>
                  <a:tcPr/>
                </a:tc>
              </a:tr>
              <a:tr h="535785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Центр пищеварения находится в продолговатом мозге. Центр дефекации расположен в пояснично-крестцовом отделе спинного мозга.</a:t>
                      </a:r>
                    </a:p>
                    <a:p>
                      <a:pPr algn="l"/>
                      <a:r>
                        <a:rPr lang="ru-RU" sz="2400" dirty="0" smtClean="0"/>
                        <a:t>Симпатический</a:t>
                      </a:r>
                      <a:r>
                        <a:rPr lang="ru-RU" sz="2400" baseline="0" dirty="0" smtClean="0"/>
                        <a:t> отдел нервной системы ослабляет, а парасимпатический – усиливает перистальтику и </a:t>
                      </a:r>
                      <a:r>
                        <a:rPr lang="ru-RU" sz="2400" baseline="0" dirty="0" err="1" smtClean="0"/>
                        <a:t>сокоотделение</a:t>
                      </a:r>
                      <a:r>
                        <a:rPr lang="ru-RU" sz="2400" baseline="0" dirty="0" smtClean="0"/>
                        <a:t>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Осуществляется как собственными гормонами желудочно-кишечного</a:t>
                      </a:r>
                      <a:r>
                        <a:rPr lang="ru-RU" sz="2400" baseline="0" dirty="0" smtClean="0"/>
                        <a:t> тракта, так и гормонами эндокринной системы (адреналин)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/>
          </p:cNvSpPr>
          <p:nvPr>
            <p:ph type="title"/>
          </p:nvPr>
        </p:nvSpPr>
        <p:spPr>
          <a:xfrm>
            <a:off x="250825" y="274638"/>
            <a:ext cx="8893175" cy="1143000"/>
          </a:xfrm>
        </p:spPr>
        <p:txBody>
          <a:bodyPr/>
          <a:lstStyle/>
          <a:p>
            <a:pPr algn="l"/>
            <a:r>
              <a:rPr lang="ru-RU" sz="3600" smtClean="0"/>
              <a:t>Укажите позиции, являющиеся верными:</a:t>
            </a:r>
            <a:br>
              <a:rPr lang="ru-RU" sz="3600" smtClean="0"/>
            </a:br>
            <a:r>
              <a:rPr lang="ru-RU" sz="3600" smtClean="0"/>
              <a:t>В тонком кишечнике человека:</a:t>
            </a:r>
          </a:p>
        </p:txBody>
      </p:sp>
      <p:sp>
        <p:nvSpPr>
          <p:cNvPr id="174083" name="Rectangle 3"/>
          <p:cNvSpPr>
            <a:spLocks noGrp="1"/>
          </p:cNvSpPr>
          <p:nvPr>
            <p:ph type="body" idx="1"/>
          </p:nvPr>
        </p:nvSpPr>
        <p:spPr>
          <a:xfrm>
            <a:off x="179388" y="1600200"/>
            <a:ext cx="8713787" cy="4997450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ru-RU" sz="2800" smtClean="0"/>
              <a:t>А. Завершается превращение белков в аминокислоты</a:t>
            </a:r>
          </a:p>
          <a:p>
            <a:pPr>
              <a:buFont typeface="Arial" pitchFamily="34" charset="0"/>
              <a:buNone/>
            </a:pPr>
            <a:r>
              <a:rPr lang="ru-RU" sz="2800" smtClean="0"/>
              <a:t>Б. Жиры превращаются в глицерин и жирные кислоты</a:t>
            </a:r>
          </a:p>
          <a:p>
            <a:pPr>
              <a:buFont typeface="Arial" pitchFamily="34" charset="0"/>
              <a:buNone/>
            </a:pPr>
            <a:r>
              <a:rPr lang="ru-RU" sz="2800" smtClean="0"/>
              <a:t>В. Образуется гликоген – запасной животный крахмал</a:t>
            </a:r>
          </a:p>
          <a:p>
            <a:pPr>
              <a:buFont typeface="Arial" pitchFamily="34" charset="0"/>
              <a:buNone/>
            </a:pPr>
            <a:r>
              <a:rPr lang="ru-RU" sz="2800" smtClean="0"/>
              <a:t>Г. Углеводы распадаются до воды и углекислого газа</a:t>
            </a:r>
          </a:p>
          <a:p>
            <a:pPr>
              <a:buFont typeface="Arial" pitchFamily="34" charset="0"/>
              <a:buNone/>
            </a:pPr>
            <a:r>
              <a:rPr lang="ru-RU" sz="2800" smtClean="0"/>
              <a:t>Д. Происходит превращение аминокислот в белки</a:t>
            </a:r>
          </a:p>
          <a:p>
            <a:pPr>
              <a:buFont typeface="Arial" pitchFamily="34" charset="0"/>
              <a:buNone/>
            </a:pPr>
            <a:r>
              <a:rPr lang="ru-RU" sz="2800" smtClean="0"/>
              <a:t>Е. Растворимые питательные вещества всасываются в кровь и лимфу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321</Words>
  <Application>Microsoft Office PowerPoint</Application>
  <PresentationFormat>Экран (4:3)</PresentationFormat>
  <Paragraphs>49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Укажите позиции, являющиеся верными: В тонком кишечнике человека:</vt:lpstr>
      <vt:lpstr>Укажите позиции, являющиеся верными: В тонком кишечнике человека:</vt:lpstr>
      <vt:lpstr>Какую роль в пищеварении играет желчь?</vt:lpstr>
      <vt:lpstr>Какую роль в пищеварении играет желчь?</vt:lpstr>
    </vt:vector>
  </TitlesOfParts>
  <Company>*Питер-Company*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Дмитрий Каленюк</dc:creator>
  <cp:lastModifiedBy>Дмитрий Каленюк</cp:lastModifiedBy>
  <cp:revision>1</cp:revision>
  <dcterms:created xsi:type="dcterms:W3CDTF">2013-04-15T17:12:07Z</dcterms:created>
  <dcterms:modified xsi:type="dcterms:W3CDTF">2013-04-15T17:12:25Z</dcterms:modified>
</cp:coreProperties>
</file>