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5B4D6-5D47-4336-9630-AF23E839BE4E}" type="doc">
      <dgm:prSet loTypeId="urn:microsoft.com/office/officeart/2005/8/layout/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62CE544-D219-4D38-9B98-7B7176ECCA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Возбудимость</a:t>
          </a:r>
          <a:endParaRPr lang="ru-RU" sz="2400" dirty="0">
            <a:solidFill>
              <a:schemeClr val="bg1"/>
            </a:solidFill>
          </a:endParaRPr>
        </a:p>
      </dgm:t>
    </dgm:pt>
    <dgm:pt modelId="{71606709-316E-4EE1-8B0A-5E19766DB762}" type="parTrans" cxnId="{855BF048-1FFF-4532-865B-AD0047DCF895}">
      <dgm:prSet/>
      <dgm:spPr/>
      <dgm:t>
        <a:bodyPr/>
        <a:lstStyle/>
        <a:p>
          <a:endParaRPr lang="ru-RU"/>
        </a:p>
      </dgm:t>
    </dgm:pt>
    <dgm:pt modelId="{34E80D93-C3E0-4217-9E64-A57812134AD4}" type="sibTrans" cxnId="{855BF048-1FFF-4532-865B-AD0047DCF895}">
      <dgm:prSet/>
      <dgm:spPr/>
      <dgm:t>
        <a:bodyPr/>
        <a:lstStyle/>
        <a:p>
          <a:endParaRPr lang="ru-RU"/>
        </a:p>
      </dgm:t>
    </dgm:pt>
    <dgm:pt modelId="{FCC2CFAE-5AE4-40A7-88BF-167FC9E46C6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Растяжимость</a:t>
          </a:r>
          <a:endParaRPr lang="ru-RU" sz="2400" dirty="0">
            <a:solidFill>
              <a:schemeClr val="bg1"/>
            </a:solidFill>
          </a:endParaRPr>
        </a:p>
      </dgm:t>
    </dgm:pt>
    <dgm:pt modelId="{0E06B164-7E23-43EB-B9DA-0F80B6F84E1C}" type="parTrans" cxnId="{F2DAB4E0-7E93-4E46-9D87-A4397ABEC411}">
      <dgm:prSet/>
      <dgm:spPr/>
      <dgm:t>
        <a:bodyPr/>
        <a:lstStyle/>
        <a:p>
          <a:endParaRPr lang="ru-RU"/>
        </a:p>
      </dgm:t>
    </dgm:pt>
    <dgm:pt modelId="{EB22B486-7B09-4D30-8CB1-BF223ED18B1A}" type="sibTrans" cxnId="{F2DAB4E0-7E93-4E46-9D87-A4397ABEC411}">
      <dgm:prSet/>
      <dgm:spPr/>
      <dgm:t>
        <a:bodyPr/>
        <a:lstStyle/>
        <a:p>
          <a:endParaRPr lang="ru-RU"/>
        </a:p>
      </dgm:t>
    </dgm:pt>
    <dgm:pt modelId="{DBF1ABE4-816C-4C0E-B951-EB15496871E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Сократимость</a:t>
          </a:r>
          <a:endParaRPr lang="ru-RU" sz="2000" dirty="0">
            <a:solidFill>
              <a:schemeClr val="bg1"/>
            </a:solidFill>
          </a:endParaRPr>
        </a:p>
      </dgm:t>
    </dgm:pt>
    <dgm:pt modelId="{28106678-21ED-4A0A-911D-A01304CD8346}" type="parTrans" cxnId="{2BDBD4F6-7F6C-4D64-A756-FF9E5F194A42}">
      <dgm:prSet/>
      <dgm:spPr/>
      <dgm:t>
        <a:bodyPr/>
        <a:lstStyle/>
        <a:p>
          <a:endParaRPr lang="ru-RU"/>
        </a:p>
      </dgm:t>
    </dgm:pt>
    <dgm:pt modelId="{4071EBDF-3A6C-48CB-A34E-5E8872DB101A}" type="sibTrans" cxnId="{2BDBD4F6-7F6C-4D64-A756-FF9E5F194A42}">
      <dgm:prSet/>
      <dgm:spPr/>
      <dgm:t>
        <a:bodyPr/>
        <a:lstStyle/>
        <a:p>
          <a:endParaRPr lang="ru-RU"/>
        </a:p>
      </dgm:t>
    </dgm:pt>
    <dgm:pt modelId="{9D6F3ADD-505D-4838-98EB-5900CD4C5F7D}">
      <dgm:prSet phldrT="[Текст]" custT="1"/>
      <dgm:spPr/>
      <dgm:t>
        <a:bodyPr/>
        <a:lstStyle/>
        <a:p>
          <a:r>
            <a:rPr lang="ru-RU" sz="2400" dirty="0" smtClean="0"/>
            <a:t>способность реагировать на нервные раздражители-импульсы</a:t>
          </a:r>
          <a:endParaRPr lang="ru-RU" sz="2400" dirty="0"/>
        </a:p>
      </dgm:t>
    </dgm:pt>
    <dgm:pt modelId="{A35AB7D1-197A-4B7A-BC9F-01186E997056}" type="parTrans" cxnId="{FE375E28-C602-4F4F-8721-2F29EC056691}">
      <dgm:prSet/>
      <dgm:spPr/>
      <dgm:t>
        <a:bodyPr/>
        <a:lstStyle/>
        <a:p>
          <a:endParaRPr lang="ru-RU"/>
        </a:p>
      </dgm:t>
    </dgm:pt>
    <dgm:pt modelId="{8FD8AAAF-5A41-45FB-B37B-488412408798}" type="sibTrans" cxnId="{FE375E28-C602-4F4F-8721-2F29EC056691}">
      <dgm:prSet/>
      <dgm:spPr/>
      <dgm:t>
        <a:bodyPr/>
        <a:lstStyle/>
        <a:p>
          <a:endParaRPr lang="ru-RU"/>
        </a:p>
      </dgm:t>
    </dgm:pt>
    <dgm:pt modelId="{FDCA80F9-FEFB-49BC-8EB9-E0080F0338E2}">
      <dgm:prSet custT="1"/>
      <dgm:spPr/>
      <dgm:t>
        <a:bodyPr/>
        <a:lstStyle/>
        <a:p>
          <a:r>
            <a:rPr lang="ru-RU" sz="2400" dirty="0" smtClean="0"/>
            <a:t>способность увеличивать длину при уменьшении в толщину</a:t>
          </a:r>
          <a:endParaRPr lang="ru-RU" sz="2400" dirty="0"/>
        </a:p>
      </dgm:t>
    </dgm:pt>
    <dgm:pt modelId="{9FD54747-8B1C-42FB-860B-3CB0391BCF0C}" type="parTrans" cxnId="{C7D7E83B-63B1-4B32-84F0-58069D48B1EA}">
      <dgm:prSet/>
      <dgm:spPr/>
      <dgm:t>
        <a:bodyPr/>
        <a:lstStyle/>
        <a:p>
          <a:endParaRPr lang="ru-RU"/>
        </a:p>
      </dgm:t>
    </dgm:pt>
    <dgm:pt modelId="{0FF2F61B-A40E-4059-BBD0-B2F0E3088449}" type="sibTrans" cxnId="{C7D7E83B-63B1-4B32-84F0-58069D48B1EA}">
      <dgm:prSet/>
      <dgm:spPr/>
      <dgm:t>
        <a:bodyPr/>
        <a:lstStyle/>
        <a:p>
          <a:endParaRPr lang="ru-RU"/>
        </a:p>
      </dgm:t>
    </dgm:pt>
    <dgm:pt modelId="{3BCE2537-31E4-4129-A195-6FA8465B9493}">
      <dgm:prSet custT="1"/>
      <dgm:spPr/>
      <dgm:t>
        <a:bodyPr/>
        <a:lstStyle/>
        <a:p>
          <a:r>
            <a:rPr lang="ru-RU" sz="2400" dirty="0" smtClean="0"/>
            <a:t>способность уменьшать длину при увеличении толщины</a:t>
          </a:r>
          <a:endParaRPr lang="ru-RU" sz="2400" dirty="0"/>
        </a:p>
      </dgm:t>
    </dgm:pt>
    <dgm:pt modelId="{BD73FDCC-FEE7-4431-95A7-55DA2DAB25D1}" type="parTrans" cxnId="{4888701D-D115-422B-9BE9-7191A95288E5}">
      <dgm:prSet/>
      <dgm:spPr/>
      <dgm:t>
        <a:bodyPr/>
        <a:lstStyle/>
        <a:p>
          <a:endParaRPr lang="ru-RU"/>
        </a:p>
      </dgm:t>
    </dgm:pt>
    <dgm:pt modelId="{B9594A56-AAD3-49A8-9BF5-918B3B2C3483}" type="sibTrans" cxnId="{4888701D-D115-422B-9BE9-7191A95288E5}">
      <dgm:prSet/>
      <dgm:spPr/>
      <dgm:t>
        <a:bodyPr/>
        <a:lstStyle/>
        <a:p>
          <a:endParaRPr lang="ru-RU"/>
        </a:p>
      </dgm:t>
    </dgm:pt>
    <dgm:pt modelId="{E85DE426-574F-406C-932C-83AD5B857B7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Эластичность</a:t>
          </a:r>
          <a:endParaRPr lang="ru-RU" sz="2400" dirty="0">
            <a:solidFill>
              <a:schemeClr val="bg1"/>
            </a:solidFill>
          </a:endParaRPr>
        </a:p>
      </dgm:t>
    </dgm:pt>
    <dgm:pt modelId="{DD9BBCBD-AC73-425D-9585-4B8AB00A2310}" type="parTrans" cxnId="{123963F4-44DC-4EA7-88E7-21572F8B31D8}">
      <dgm:prSet/>
      <dgm:spPr/>
      <dgm:t>
        <a:bodyPr/>
        <a:lstStyle/>
        <a:p>
          <a:endParaRPr lang="ru-RU"/>
        </a:p>
      </dgm:t>
    </dgm:pt>
    <dgm:pt modelId="{563AD003-900B-4388-A6EE-64A5AE3754B9}" type="sibTrans" cxnId="{123963F4-44DC-4EA7-88E7-21572F8B31D8}">
      <dgm:prSet/>
      <dgm:spPr/>
      <dgm:t>
        <a:bodyPr/>
        <a:lstStyle/>
        <a:p>
          <a:endParaRPr lang="ru-RU"/>
        </a:p>
      </dgm:t>
    </dgm:pt>
    <dgm:pt modelId="{CD501E91-BE52-47D3-8416-88EBC2600DF9}">
      <dgm:prSet custT="1"/>
      <dgm:spPr/>
      <dgm:t>
        <a:bodyPr/>
        <a:lstStyle/>
        <a:p>
          <a:r>
            <a:rPr lang="ru-RU" sz="2400" dirty="0" smtClean="0"/>
            <a:t>способность принимать прежнее положение после растяжения</a:t>
          </a:r>
          <a:endParaRPr lang="ru-RU" sz="2400" dirty="0"/>
        </a:p>
      </dgm:t>
    </dgm:pt>
    <dgm:pt modelId="{8E9623CD-F79D-4011-80BD-97F8F4D41E3B}" type="parTrans" cxnId="{88E54DC8-7EB4-4EFB-93B3-2C467165C89C}">
      <dgm:prSet/>
      <dgm:spPr/>
      <dgm:t>
        <a:bodyPr/>
        <a:lstStyle/>
        <a:p>
          <a:endParaRPr lang="ru-RU"/>
        </a:p>
      </dgm:t>
    </dgm:pt>
    <dgm:pt modelId="{6DD71619-F3C9-4CA1-A6B4-8372E09D4360}" type="sibTrans" cxnId="{88E54DC8-7EB4-4EFB-93B3-2C467165C89C}">
      <dgm:prSet/>
      <dgm:spPr/>
      <dgm:t>
        <a:bodyPr/>
        <a:lstStyle/>
        <a:p>
          <a:endParaRPr lang="ru-RU"/>
        </a:p>
      </dgm:t>
    </dgm:pt>
    <dgm:pt modelId="{3EC4D81F-7935-4157-B5EC-E68A75DD4FCD}" type="pres">
      <dgm:prSet presAssocID="{6F65B4D6-5D47-4336-9630-AF23E839BE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BAFB4-BA72-4A1A-938A-8C46216ECEB8}" type="pres">
      <dgm:prSet presAssocID="{562CE544-D219-4D38-9B98-7B7176ECCAED}" presName="parentLin" presStyleCnt="0"/>
      <dgm:spPr/>
    </dgm:pt>
    <dgm:pt modelId="{84C09031-2266-4358-BE44-B68303B8386C}" type="pres">
      <dgm:prSet presAssocID="{562CE544-D219-4D38-9B98-7B7176ECCAE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FB6B5E-FD78-4404-B3F5-2C6B880996B4}" type="pres">
      <dgm:prSet presAssocID="{562CE544-D219-4D38-9B98-7B7176ECCA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2DF8A-4B0C-43E2-942E-24AD08DC5F14}" type="pres">
      <dgm:prSet presAssocID="{562CE544-D219-4D38-9B98-7B7176ECCAED}" presName="negativeSpace" presStyleCnt="0"/>
      <dgm:spPr/>
    </dgm:pt>
    <dgm:pt modelId="{8AA7B49B-78F8-4CF9-A781-7FCCC74C7516}" type="pres">
      <dgm:prSet presAssocID="{562CE544-D219-4D38-9B98-7B7176ECCAE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5CB00-F184-4C0F-B82C-692D6EB8E328}" type="pres">
      <dgm:prSet presAssocID="{34E80D93-C3E0-4217-9E64-A57812134AD4}" presName="spaceBetweenRectangles" presStyleCnt="0"/>
      <dgm:spPr/>
    </dgm:pt>
    <dgm:pt modelId="{90B8D46A-8945-4042-A38B-97C9DF65891C}" type="pres">
      <dgm:prSet presAssocID="{FCC2CFAE-5AE4-40A7-88BF-167FC9E46C6D}" presName="parentLin" presStyleCnt="0"/>
      <dgm:spPr/>
    </dgm:pt>
    <dgm:pt modelId="{D0BFDF6A-4C6B-43DF-9720-E1D27F99BF25}" type="pres">
      <dgm:prSet presAssocID="{FCC2CFAE-5AE4-40A7-88BF-167FC9E46C6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D78EBBC-503A-48D5-8BDF-6A34D945FDA3}" type="pres">
      <dgm:prSet presAssocID="{FCC2CFAE-5AE4-40A7-88BF-167FC9E46C6D}" presName="parentText" presStyleLbl="node1" presStyleIdx="1" presStyleCnt="4" custLinFactNeighborX="-15966" custLinFactNeighborY="-6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C61ED-F6D7-45D2-8E00-DE50997CB01E}" type="pres">
      <dgm:prSet presAssocID="{FCC2CFAE-5AE4-40A7-88BF-167FC9E46C6D}" presName="negativeSpace" presStyleCnt="0"/>
      <dgm:spPr/>
    </dgm:pt>
    <dgm:pt modelId="{389A1AA4-39A1-4729-A07F-2835D130006B}" type="pres">
      <dgm:prSet presAssocID="{FCC2CFAE-5AE4-40A7-88BF-167FC9E46C6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34B03-A6C1-47E9-96A1-689E8D8446BA}" type="pres">
      <dgm:prSet presAssocID="{EB22B486-7B09-4D30-8CB1-BF223ED18B1A}" presName="spaceBetweenRectangles" presStyleCnt="0"/>
      <dgm:spPr/>
    </dgm:pt>
    <dgm:pt modelId="{A98D52D6-B456-4DEA-8D4C-F7D7BB4921BE}" type="pres">
      <dgm:prSet presAssocID="{E85DE426-574F-406C-932C-83AD5B857B7C}" presName="parentLin" presStyleCnt="0"/>
      <dgm:spPr/>
    </dgm:pt>
    <dgm:pt modelId="{D30F8ED5-6FC3-42CF-B8FB-E3143656BB3F}" type="pres">
      <dgm:prSet presAssocID="{E85DE426-574F-406C-932C-83AD5B857B7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D4D7404-0DD7-4333-A09D-F70673E0557B}" type="pres">
      <dgm:prSet presAssocID="{E85DE426-574F-406C-932C-83AD5B857B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CEC84-9669-4C63-935E-63CB154CE983}" type="pres">
      <dgm:prSet presAssocID="{E85DE426-574F-406C-932C-83AD5B857B7C}" presName="negativeSpace" presStyleCnt="0"/>
      <dgm:spPr/>
    </dgm:pt>
    <dgm:pt modelId="{56D39DFC-3245-4D6E-8FCA-6203D7873E30}" type="pres">
      <dgm:prSet presAssocID="{E85DE426-574F-406C-932C-83AD5B857B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85748-E620-4A5A-BC82-1B931501DB8D}" type="pres">
      <dgm:prSet presAssocID="{563AD003-900B-4388-A6EE-64A5AE3754B9}" presName="spaceBetweenRectangles" presStyleCnt="0"/>
      <dgm:spPr/>
    </dgm:pt>
    <dgm:pt modelId="{3158C89F-9A64-493E-9748-BCCC2F191656}" type="pres">
      <dgm:prSet presAssocID="{DBF1ABE4-816C-4C0E-B951-EB15496871EE}" presName="parentLin" presStyleCnt="0"/>
      <dgm:spPr/>
    </dgm:pt>
    <dgm:pt modelId="{CEF3EB62-7C7C-43BD-80DA-038CFC9A6F5B}" type="pres">
      <dgm:prSet presAssocID="{DBF1ABE4-816C-4C0E-B951-EB15496871E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3D23B4B-17A1-484F-BC0C-A441AF73ED87}" type="pres">
      <dgm:prSet presAssocID="{DBF1ABE4-816C-4C0E-B951-EB15496871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EA275-CDB2-4846-A14D-06E6374DA278}" type="pres">
      <dgm:prSet presAssocID="{DBF1ABE4-816C-4C0E-B951-EB15496871EE}" presName="negativeSpace" presStyleCnt="0"/>
      <dgm:spPr/>
    </dgm:pt>
    <dgm:pt modelId="{0197B048-DD8D-44F3-95A0-2CA49A9C214B}" type="pres">
      <dgm:prSet presAssocID="{DBF1ABE4-816C-4C0E-B951-EB15496871E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7E83B-63B1-4B32-84F0-58069D48B1EA}" srcId="{FCC2CFAE-5AE4-40A7-88BF-167FC9E46C6D}" destId="{FDCA80F9-FEFB-49BC-8EB9-E0080F0338E2}" srcOrd="0" destOrd="0" parTransId="{9FD54747-8B1C-42FB-860B-3CB0391BCF0C}" sibTransId="{0FF2F61B-A40E-4059-BBD0-B2F0E3088449}"/>
    <dgm:cxn modelId="{96E7F1DD-E796-47DF-8984-022B7C7BF7B4}" type="presOf" srcId="{FCC2CFAE-5AE4-40A7-88BF-167FC9E46C6D}" destId="{D0BFDF6A-4C6B-43DF-9720-E1D27F99BF25}" srcOrd="0" destOrd="0" presId="urn:microsoft.com/office/officeart/2005/8/layout/list1"/>
    <dgm:cxn modelId="{855BF048-1FFF-4532-865B-AD0047DCF895}" srcId="{6F65B4D6-5D47-4336-9630-AF23E839BE4E}" destId="{562CE544-D219-4D38-9B98-7B7176ECCAED}" srcOrd="0" destOrd="0" parTransId="{71606709-316E-4EE1-8B0A-5E19766DB762}" sibTransId="{34E80D93-C3E0-4217-9E64-A57812134AD4}"/>
    <dgm:cxn modelId="{123963F4-44DC-4EA7-88E7-21572F8B31D8}" srcId="{6F65B4D6-5D47-4336-9630-AF23E839BE4E}" destId="{E85DE426-574F-406C-932C-83AD5B857B7C}" srcOrd="2" destOrd="0" parTransId="{DD9BBCBD-AC73-425D-9585-4B8AB00A2310}" sibTransId="{563AD003-900B-4388-A6EE-64A5AE3754B9}"/>
    <dgm:cxn modelId="{FE375E28-C602-4F4F-8721-2F29EC056691}" srcId="{562CE544-D219-4D38-9B98-7B7176ECCAED}" destId="{9D6F3ADD-505D-4838-98EB-5900CD4C5F7D}" srcOrd="0" destOrd="0" parTransId="{A35AB7D1-197A-4B7A-BC9F-01186E997056}" sibTransId="{8FD8AAAF-5A41-45FB-B37B-488412408798}"/>
    <dgm:cxn modelId="{090EF692-5526-4C66-A4B3-B660C641F10C}" type="presOf" srcId="{9D6F3ADD-505D-4838-98EB-5900CD4C5F7D}" destId="{8AA7B49B-78F8-4CF9-A781-7FCCC74C7516}" srcOrd="0" destOrd="0" presId="urn:microsoft.com/office/officeart/2005/8/layout/list1"/>
    <dgm:cxn modelId="{88E54DC8-7EB4-4EFB-93B3-2C467165C89C}" srcId="{E85DE426-574F-406C-932C-83AD5B857B7C}" destId="{CD501E91-BE52-47D3-8416-88EBC2600DF9}" srcOrd="0" destOrd="0" parTransId="{8E9623CD-F79D-4011-80BD-97F8F4D41E3B}" sibTransId="{6DD71619-F3C9-4CA1-A6B4-8372E09D4360}"/>
    <dgm:cxn modelId="{F2DAB4E0-7E93-4E46-9D87-A4397ABEC411}" srcId="{6F65B4D6-5D47-4336-9630-AF23E839BE4E}" destId="{FCC2CFAE-5AE4-40A7-88BF-167FC9E46C6D}" srcOrd="1" destOrd="0" parTransId="{0E06B164-7E23-43EB-B9DA-0F80B6F84E1C}" sibTransId="{EB22B486-7B09-4D30-8CB1-BF223ED18B1A}"/>
    <dgm:cxn modelId="{14D1A63D-6BA0-429F-9F9C-43F01BD40CE2}" type="presOf" srcId="{CD501E91-BE52-47D3-8416-88EBC2600DF9}" destId="{56D39DFC-3245-4D6E-8FCA-6203D7873E30}" srcOrd="0" destOrd="0" presId="urn:microsoft.com/office/officeart/2005/8/layout/list1"/>
    <dgm:cxn modelId="{8546806E-574A-435D-BB33-6DAD378FE9CB}" type="presOf" srcId="{6F65B4D6-5D47-4336-9630-AF23E839BE4E}" destId="{3EC4D81F-7935-4157-B5EC-E68A75DD4FCD}" srcOrd="0" destOrd="0" presId="urn:microsoft.com/office/officeart/2005/8/layout/list1"/>
    <dgm:cxn modelId="{2FC68F63-0656-49AF-96E4-0BC86E676F0F}" type="presOf" srcId="{E85DE426-574F-406C-932C-83AD5B857B7C}" destId="{D30F8ED5-6FC3-42CF-B8FB-E3143656BB3F}" srcOrd="0" destOrd="0" presId="urn:microsoft.com/office/officeart/2005/8/layout/list1"/>
    <dgm:cxn modelId="{EB8AF5BB-0C9C-4DD2-B046-A4518EE25A41}" type="presOf" srcId="{DBF1ABE4-816C-4C0E-B951-EB15496871EE}" destId="{E3D23B4B-17A1-484F-BC0C-A441AF73ED87}" srcOrd="1" destOrd="0" presId="urn:microsoft.com/office/officeart/2005/8/layout/list1"/>
    <dgm:cxn modelId="{2BDBD4F6-7F6C-4D64-A756-FF9E5F194A42}" srcId="{6F65B4D6-5D47-4336-9630-AF23E839BE4E}" destId="{DBF1ABE4-816C-4C0E-B951-EB15496871EE}" srcOrd="3" destOrd="0" parTransId="{28106678-21ED-4A0A-911D-A01304CD8346}" sibTransId="{4071EBDF-3A6C-48CB-A34E-5E8872DB101A}"/>
    <dgm:cxn modelId="{4C36FD93-1691-4C54-987B-A3B17C1857DE}" type="presOf" srcId="{3BCE2537-31E4-4129-A195-6FA8465B9493}" destId="{0197B048-DD8D-44F3-95A0-2CA49A9C214B}" srcOrd="0" destOrd="0" presId="urn:microsoft.com/office/officeart/2005/8/layout/list1"/>
    <dgm:cxn modelId="{EEE3D1D7-F9DF-48AF-BE0E-E28020A69EEA}" type="presOf" srcId="{562CE544-D219-4D38-9B98-7B7176ECCAED}" destId="{84C09031-2266-4358-BE44-B68303B8386C}" srcOrd="0" destOrd="0" presId="urn:microsoft.com/office/officeart/2005/8/layout/list1"/>
    <dgm:cxn modelId="{4953E80B-1B44-4E74-A68B-6F4C1A486741}" type="presOf" srcId="{DBF1ABE4-816C-4C0E-B951-EB15496871EE}" destId="{CEF3EB62-7C7C-43BD-80DA-038CFC9A6F5B}" srcOrd="0" destOrd="0" presId="urn:microsoft.com/office/officeart/2005/8/layout/list1"/>
    <dgm:cxn modelId="{3F2FDC26-8D39-48DD-8B07-79DEBA9554F3}" type="presOf" srcId="{562CE544-D219-4D38-9B98-7B7176ECCAED}" destId="{95FB6B5E-FD78-4404-B3F5-2C6B880996B4}" srcOrd="1" destOrd="0" presId="urn:microsoft.com/office/officeart/2005/8/layout/list1"/>
    <dgm:cxn modelId="{733F46D5-D0C5-46A5-AADD-F1EA695FC592}" type="presOf" srcId="{E85DE426-574F-406C-932C-83AD5B857B7C}" destId="{6D4D7404-0DD7-4333-A09D-F70673E0557B}" srcOrd="1" destOrd="0" presId="urn:microsoft.com/office/officeart/2005/8/layout/list1"/>
    <dgm:cxn modelId="{4888701D-D115-422B-9BE9-7191A95288E5}" srcId="{DBF1ABE4-816C-4C0E-B951-EB15496871EE}" destId="{3BCE2537-31E4-4129-A195-6FA8465B9493}" srcOrd="0" destOrd="0" parTransId="{BD73FDCC-FEE7-4431-95A7-55DA2DAB25D1}" sibTransId="{B9594A56-AAD3-49A8-9BF5-918B3B2C3483}"/>
    <dgm:cxn modelId="{C6FB02CA-C196-47AD-A2DF-A78166DBDC7A}" type="presOf" srcId="{FDCA80F9-FEFB-49BC-8EB9-E0080F0338E2}" destId="{389A1AA4-39A1-4729-A07F-2835D130006B}" srcOrd="0" destOrd="0" presId="urn:microsoft.com/office/officeart/2005/8/layout/list1"/>
    <dgm:cxn modelId="{634F6715-13AF-45A5-A3B5-FF50D235F49A}" type="presOf" srcId="{FCC2CFAE-5AE4-40A7-88BF-167FC9E46C6D}" destId="{5D78EBBC-503A-48D5-8BDF-6A34D945FDA3}" srcOrd="1" destOrd="0" presId="urn:microsoft.com/office/officeart/2005/8/layout/list1"/>
    <dgm:cxn modelId="{9FFBCEF3-1434-4391-BA9D-606D42B9927C}" type="presParOf" srcId="{3EC4D81F-7935-4157-B5EC-E68A75DD4FCD}" destId="{7B9BAFB4-BA72-4A1A-938A-8C46216ECEB8}" srcOrd="0" destOrd="0" presId="urn:microsoft.com/office/officeart/2005/8/layout/list1"/>
    <dgm:cxn modelId="{15AA5D44-C147-4629-A307-363BE3BD0E16}" type="presParOf" srcId="{7B9BAFB4-BA72-4A1A-938A-8C46216ECEB8}" destId="{84C09031-2266-4358-BE44-B68303B8386C}" srcOrd="0" destOrd="0" presId="urn:microsoft.com/office/officeart/2005/8/layout/list1"/>
    <dgm:cxn modelId="{53CBC2BF-F3B3-4F55-9066-31DCED6ACDD3}" type="presParOf" srcId="{7B9BAFB4-BA72-4A1A-938A-8C46216ECEB8}" destId="{95FB6B5E-FD78-4404-B3F5-2C6B880996B4}" srcOrd="1" destOrd="0" presId="urn:microsoft.com/office/officeart/2005/8/layout/list1"/>
    <dgm:cxn modelId="{20223303-B5D1-4A37-A27B-0B7C6E7210A0}" type="presParOf" srcId="{3EC4D81F-7935-4157-B5EC-E68A75DD4FCD}" destId="{A482DF8A-4B0C-43E2-942E-24AD08DC5F14}" srcOrd="1" destOrd="0" presId="urn:microsoft.com/office/officeart/2005/8/layout/list1"/>
    <dgm:cxn modelId="{2856444F-78BE-456F-9696-EAACC821EEB7}" type="presParOf" srcId="{3EC4D81F-7935-4157-B5EC-E68A75DD4FCD}" destId="{8AA7B49B-78F8-4CF9-A781-7FCCC74C7516}" srcOrd="2" destOrd="0" presId="urn:microsoft.com/office/officeart/2005/8/layout/list1"/>
    <dgm:cxn modelId="{F79C594D-DE00-4969-9DF7-7C584B252799}" type="presParOf" srcId="{3EC4D81F-7935-4157-B5EC-E68A75DD4FCD}" destId="{6C55CB00-F184-4C0F-B82C-692D6EB8E328}" srcOrd="3" destOrd="0" presId="urn:microsoft.com/office/officeart/2005/8/layout/list1"/>
    <dgm:cxn modelId="{583C9F06-3DD5-488C-BDC6-5D1F96E9380A}" type="presParOf" srcId="{3EC4D81F-7935-4157-B5EC-E68A75DD4FCD}" destId="{90B8D46A-8945-4042-A38B-97C9DF65891C}" srcOrd="4" destOrd="0" presId="urn:microsoft.com/office/officeart/2005/8/layout/list1"/>
    <dgm:cxn modelId="{48CF615A-C32C-432A-9807-1808727AA897}" type="presParOf" srcId="{90B8D46A-8945-4042-A38B-97C9DF65891C}" destId="{D0BFDF6A-4C6B-43DF-9720-E1D27F99BF25}" srcOrd="0" destOrd="0" presId="urn:microsoft.com/office/officeart/2005/8/layout/list1"/>
    <dgm:cxn modelId="{D3D0E89E-D09B-415C-BC4B-2F348278B797}" type="presParOf" srcId="{90B8D46A-8945-4042-A38B-97C9DF65891C}" destId="{5D78EBBC-503A-48D5-8BDF-6A34D945FDA3}" srcOrd="1" destOrd="0" presId="urn:microsoft.com/office/officeart/2005/8/layout/list1"/>
    <dgm:cxn modelId="{74C3595D-8031-400A-AA5D-0819CC1FF4FF}" type="presParOf" srcId="{3EC4D81F-7935-4157-B5EC-E68A75DD4FCD}" destId="{9BCC61ED-F6D7-45D2-8E00-DE50997CB01E}" srcOrd="5" destOrd="0" presId="urn:microsoft.com/office/officeart/2005/8/layout/list1"/>
    <dgm:cxn modelId="{843F37C8-CC8A-45A4-8576-5DB5285921F9}" type="presParOf" srcId="{3EC4D81F-7935-4157-B5EC-E68A75DD4FCD}" destId="{389A1AA4-39A1-4729-A07F-2835D130006B}" srcOrd="6" destOrd="0" presId="urn:microsoft.com/office/officeart/2005/8/layout/list1"/>
    <dgm:cxn modelId="{643387AE-D89C-4522-B4E2-F570B5E505BB}" type="presParOf" srcId="{3EC4D81F-7935-4157-B5EC-E68A75DD4FCD}" destId="{82934B03-A6C1-47E9-96A1-689E8D8446BA}" srcOrd="7" destOrd="0" presId="urn:microsoft.com/office/officeart/2005/8/layout/list1"/>
    <dgm:cxn modelId="{D9CF1BEE-3334-4E93-BE67-12B041BB704C}" type="presParOf" srcId="{3EC4D81F-7935-4157-B5EC-E68A75DD4FCD}" destId="{A98D52D6-B456-4DEA-8D4C-F7D7BB4921BE}" srcOrd="8" destOrd="0" presId="urn:microsoft.com/office/officeart/2005/8/layout/list1"/>
    <dgm:cxn modelId="{018D7F33-D587-4B88-895F-AA67FF2B0887}" type="presParOf" srcId="{A98D52D6-B456-4DEA-8D4C-F7D7BB4921BE}" destId="{D30F8ED5-6FC3-42CF-B8FB-E3143656BB3F}" srcOrd="0" destOrd="0" presId="urn:microsoft.com/office/officeart/2005/8/layout/list1"/>
    <dgm:cxn modelId="{BBCFE933-A7AF-4A48-8CAB-6265A5EBC50E}" type="presParOf" srcId="{A98D52D6-B456-4DEA-8D4C-F7D7BB4921BE}" destId="{6D4D7404-0DD7-4333-A09D-F70673E0557B}" srcOrd="1" destOrd="0" presId="urn:microsoft.com/office/officeart/2005/8/layout/list1"/>
    <dgm:cxn modelId="{3ACC572A-5302-4B0E-B5AE-F15DE2E109D5}" type="presParOf" srcId="{3EC4D81F-7935-4157-B5EC-E68A75DD4FCD}" destId="{F8BCEC84-9669-4C63-935E-63CB154CE983}" srcOrd="9" destOrd="0" presId="urn:microsoft.com/office/officeart/2005/8/layout/list1"/>
    <dgm:cxn modelId="{86E3E61C-D1A7-495E-A779-62ED0BC56D3A}" type="presParOf" srcId="{3EC4D81F-7935-4157-B5EC-E68A75DD4FCD}" destId="{56D39DFC-3245-4D6E-8FCA-6203D7873E30}" srcOrd="10" destOrd="0" presId="urn:microsoft.com/office/officeart/2005/8/layout/list1"/>
    <dgm:cxn modelId="{DE0C1602-A3F4-4D92-A0C0-3455AEB4D72D}" type="presParOf" srcId="{3EC4D81F-7935-4157-B5EC-E68A75DD4FCD}" destId="{92585748-E620-4A5A-BC82-1B931501DB8D}" srcOrd="11" destOrd="0" presId="urn:microsoft.com/office/officeart/2005/8/layout/list1"/>
    <dgm:cxn modelId="{18BA14F2-319B-4594-AC48-DD45EA08D57B}" type="presParOf" srcId="{3EC4D81F-7935-4157-B5EC-E68A75DD4FCD}" destId="{3158C89F-9A64-493E-9748-BCCC2F191656}" srcOrd="12" destOrd="0" presId="urn:microsoft.com/office/officeart/2005/8/layout/list1"/>
    <dgm:cxn modelId="{45307252-1441-4F47-B6FC-B5D640817D76}" type="presParOf" srcId="{3158C89F-9A64-493E-9748-BCCC2F191656}" destId="{CEF3EB62-7C7C-43BD-80DA-038CFC9A6F5B}" srcOrd="0" destOrd="0" presId="urn:microsoft.com/office/officeart/2005/8/layout/list1"/>
    <dgm:cxn modelId="{951028FD-A838-4939-AB81-9D8210A650D4}" type="presParOf" srcId="{3158C89F-9A64-493E-9748-BCCC2F191656}" destId="{E3D23B4B-17A1-484F-BC0C-A441AF73ED87}" srcOrd="1" destOrd="0" presId="urn:microsoft.com/office/officeart/2005/8/layout/list1"/>
    <dgm:cxn modelId="{33E11344-F1E5-491D-8F53-CA8B4D5469A2}" type="presParOf" srcId="{3EC4D81F-7935-4157-B5EC-E68A75DD4FCD}" destId="{178EA275-CDB2-4846-A14D-06E6374DA278}" srcOrd="13" destOrd="0" presId="urn:microsoft.com/office/officeart/2005/8/layout/list1"/>
    <dgm:cxn modelId="{1D9B88DF-726A-4FB1-84AB-FBB47770C2AE}" type="presParOf" srcId="{3EC4D81F-7935-4157-B5EC-E68A75DD4FCD}" destId="{0197B048-DD8D-44F3-95A0-2CA49A9C214B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A506-BD92-4EB8-B31B-14E614EC89B7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C060-DC29-45CC-9E00-AF671F57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BDBE-E7C2-48E6-A585-678FCB28FE40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BC7-2877-47BF-82CA-923E5B464E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etitor.1c.ru/online/repldisp.asp?sid=2&amp;page=3010100P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Часть 3.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Системы органов человека.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000108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25" y="285750"/>
            <a:ext cx="4643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Свойства мышц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OBCHIV1"/>
          <p:cNvPicPr>
            <a:picLocks noChangeAspect="1" noChangeArrowheads="1"/>
          </p:cNvPicPr>
          <p:nvPr/>
        </p:nvPicPr>
        <p:blipFill>
          <a:blip r:embed="rId2"/>
          <a:srcRect l="558" t="266" r="558" b="266"/>
          <a:stretch>
            <a:fillRect/>
          </a:stretch>
        </p:blipFill>
        <p:spPr bwMode="auto">
          <a:xfrm>
            <a:off x="928688" y="0"/>
            <a:ext cx="3236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Рисунок 10" descr="работа мышц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63"/>
            <a:ext cx="4438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7688" y="285750"/>
            <a:ext cx="464343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Работа мышц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8" y="4786313"/>
            <a:ext cx="4572000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Мышцы - выполняющие одни и те же движения, называют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синергистами</a:t>
            </a:r>
            <a:r>
              <a:rPr lang="ru-RU" sz="2400" dirty="0"/>
              <a:t>, а противоположное - </a:t>
            </a:r>
            <a:r>
              <a:rPr lang="ru-RU" sz="2400" b="1" dirty="0">
                <a:solidFill>
                  <a:srgbClr val="FF0000"/>
                </a:solidFill>
              </a:rPr>
              <a:t>антагонистами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214313"/>
            <a:ext cx="8001000" cy="640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Тонус мышц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Мышцы в живом организме </a:t>
            </a:r>
            <a:r>
              <a:rPr lang="ru-RU" sz="2400" b="1" dirty="0"/>
              <a:t>никогда</a:t>
            </a:r>
            <a:r>
              <a:rPr lang="ru-RU" sz="2400" dirty="0"/>
              <a:t>, даже при покое, </a:t>
            </a:r>
            <a:r>
              <a:rPr lang="ru-RU" sz="2400" b="1" dirty="0"/>
              <a:t>не бывают полностью расслаблены</a:t>
            </a:r>
            <a:r>
              <a:rPr lang="ru-RU" sz="2400" dirty="0"/>
              <a:t>, они находятся в состоянии некоторого напряжения - </a:t>
            </a:r>
            <a:r>
              <a:rPr lang="ru-RU" sz="2400" b="1" dirty="0"/>
              <a:t>тонуса</a:t>
            </a:r>
            <a:r>
              <a:rPr lang="ru-RU" sz="2400" dirty="0"/>
              <a:t>. Мышечный тонус поддерживается </a:t>
            </a:r>
            <a:r>
              <a:rPr lang="ru-RU" sz="2400" b="1" dirty="0"/>
              <a:t>редкими</a:t>
            </a:r>
            <a:r>
              <a:rPr lang="ru-RU" sz="2400" dirty="0"/>
              <a:t> импульсами, поступающими в мышцы из центральной нервной системы. Благодаря мышечному тонусу поддерживается </a:t>
            </a:r>
            <a:r>
              <a:rPr lang="ru-RU" sz="2400" b="1" dirty="0"/>
              <a:t>устойчивость</a:t>
            </a:r>
            <a:r>
              <a:rPr lang="ru-RU" sz="2400" dirty="0"/>
              <a:t> и </a:t>
            </a:r>
            <a:r>
              <a:rPr lang="ru-RU" sz="2400" b="1" dirty="0"/>
              <a:t>положение</a:t>
            </a:r>
            <a:r>
              <a:rPr lang="ru-RU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Утомление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400" b="1" u="sng" dirty="0">
                <a:solidFill>
                  <a:srgbClr val="FF0000"/>
                </a:solidFill>
              </a:rPr>
              <a:t>Утомление</a:t>
            </a:r>
            <a:r>
              <a:rPr kumimoji="1" lang="ru-RU" sz="2400" b="1" dirty="0">
                <a:solidFill>
                  <a:srgbClr val="FF0000"/>
                </a:solidFill>
              </a:rPr>
              <a:t> - </a:t>
            </a:r>
            <a:r>
              <a:rPr kumimoji="1" lang="ru-RU" sz="2400" b="1" dirty="0"/>
              <a:t>особое состояние, которое</a:t>
            </a:r>
            <a:r>
              <a:rPr kumimoji="1" lang="en-US" sz="2400" b="1" dirty="0"/>
              <a:t> </a:t>
            </a:r>
            <a:r>
              <a:rPr kumimoji="1" lang="ru-RU" sz="2400" b="1" dirty="0"/>
              <a:t>проявляется в ухудшении двигательных функций, координации движений,</a:t>
            </a:r>
            <a:r>
              <a:rPr kumimoji="1" lang="en-US" sz="2400" b="1" dirty="0"/>
              <a:t> </a:t>
            </a:r>
            <a:r>
              <a:rPr kumimoji="1" lang="ru-RU" sz="2400" b="1" dirty="0"/>
              <a:t>снижении</a:t>
            </a:r>
            <a:r>
              <a:rPr kumimoji="1" lang="en-US" sz="2400" b="1" dirty="0"/>
              <a:t> </a:t>
            </a:r>
            <a:r>
              <a:rPr kumimoji="1" lang="ru-RU" sz="2400" b="1" dirty="0"/>
              <a:t>работоспособности; носит </a:t>
            </a:r>
            <a:r>
              <a:rPr kumimoji="1" lang="ru-RU" sz="2400" b="1" u="sng" dirty="0"/>
              <a:t>временный </a:t>
            </a:r>
            <a:r>
              <a:rPr kumimoji="1" lang="ru-RU" sz="2400" b="1" dirty="0"/>
              <a:t>характер.</a:t>
            </a:r>
            <a:r>
              <a:rPr lang="ru-RU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Биологическое значение утомления</a:t>
            </a:r>
            <a:r>
              <a:rPr lang="ru-RU" sz="24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Это сигнал о том, что ресурсы организма начинают истощаться.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10612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501650"/>
            <a:ext cx="89011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/>
              <a:t>Какие кости в скелете образуют сустав?</a:t>
            </a:r>
          </a:p>
        </p:txBody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3600" smtClean="0"/>
              <a:t>А. Голени и бедра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Б. Лобная и теменная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В. Тазовые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Г. Стопы и голени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Д. Височная и затылочная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Е. Плечевая, лучевая и локтевая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/>
              <a:t>Какие кости в скелете образуют сустав?</a:t>
            </a:r>
          </a:p>
        </p:txBody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3600" smtClean="0"/>
              <a:t>А. Голени и бедра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Б. Лобная и теменная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В. Тазовые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Г. Стопы и голени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Д. Височная и затылочная</a:t>
            </a:r>
          </a:p>
          <a:p>
            <a:pPr>
              <a:buFont typeface="Arial" pitchFamily="34" charset="0"/>
              <a:buNone/>
            </a:pPr>
            <a:r>
              <a:rPr lang="ru-RU" sz="3600" smtClean="0"/>
              <a:t>Е. Плечевая, лучевая и локтевая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195513" y="5876925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ОТВЕТ:АГЕ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Установите соответствие между костями черепа и отделами</a:t>
            </a:r>
          </a:p>
        </p:txBody>
      </p:sp>
      <p:graphicFrame>
        <p:nvGraphicFramePr>
          <p:cNvPr id="165919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975" cy="4133852"/>
        </p:xfrm>
        <a:graphic>
          <a:graphicData uri="http://schemas.openxmlformats.org/drawingml/2006/table">
            <a:tbl>
              <a:tblPr/>
              <a:tblGrid>
                <a:gridCol w="5103813"/>
                <a:gridCol w="3332162"/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Кости черепа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Отделы черепа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Лобная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А. лицевой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Затылочная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Б. мозговой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Височная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Носовая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Нижнечелюстная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Установите соответствие между костями черепа и отделами</a:t>
            </a:r>
          </a:p>
        </p:txBody>
      </p:sp>
      <p:graphicFrame>
        <p:nvGraphicFramePr>
          <p:cNvPr id="167939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975" cy="4133852"/>
        </p:xfrm>
        <a:graphic>
          <a:graphicData uri="http://schemas.openxmlformats.org/drawingml/2006/table">
            <a:tbl>
              <a:tblPr/>
              <a:tblGrid>
                <a:gridCol w="5103813"/>
                <a:gridCol w="3332162"/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Кости черепа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Отделы черепа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Лобная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А. лицевой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Затылочная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Б. мозговой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Височная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Носовая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Нижнечелюстная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1835150" y="5876925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ОТВЕТ:БББАА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350838"/>
          <a:ext cx="8858313" cy="600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1"/>
                <a:gridCol w="2952771"/>
                <a:gridCol w="2952771"/>
              </a:tblGrid>
              <a:tr h="582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/>
                        <a:t>Внутренняя среда организма </a:t>
                      </a:r>
                      <a:r>
                        <a:rPr lang="ru-RU" sz="2800" dirty="0" smtClean="0"/>
                        <a:t>- это совокупность жидкостей, принимающих участие в процессах обмена веществ и поддержания гомеостаза организма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0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Кровь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Тканевая жидкость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Лимфа</a:t>
                      </a:r>
                      <a:endParaRPr lang="ru-RU" sz="2800" dirty="0"/>
                    </a:p>
                  </a:txBody>
                  <a:tcPr/>
                </a:tc>
              </a:tr>
              <a:tr h="582083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Особый вид соединительной ткани.</a:t>
                      </a:r>
                    </a:p>
                    <a:p>
                      <a:r>
                        <a:rPr lang="ru-RU" dirty="0" smtClean="0"/>
                        <a:t>Циркулирует</a:t>
                      </a:r>
                      <a:r>
                        <a:rPr lang="ru-RU" baseline="0" dirty="0" smtClean="0"/>
                        <a:t> по замкнутой системе сосудов и непосредственно с другими тканями не сообщается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Компонент внутренней</a:t>
                      </a:r>
                      <a:r>
                        <a:rPr lang="ru-RU" baseline="0" dirty="0" smtClean="0"/>
                        <a:t> среды, в которой непосредственно находятся клетки. По составу сходна с плазмой крови. Объем тканевой жидкости 26,5% от массы тела.</a:t>
                      </a:r>
                    </a:p>
                    <a:p>
                      <a:r>
                        <a:rPr lang="ru-RU" baseline="0" dirty="0" smtClean="0"/>
                        <a:t>Через нее осуществляется обмен с цитоплазмой клеток и для них служит средой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Лимфатические сосуды заполнены лимфой – бесцветной жидкостью, текущей в направлении сердца. Фактически, лимфа – это тканевая жидкость, просачивающаяся в лимфатические капилляры.</a:t>
                      </a:r>
                      <a:endParaRPr lang="ru-RU" dirty="0"/>
                    </a:p>
                  </a:txBody>
                  <a:tcPr/>
                </a:tc>
              </a:tr>
              <a:tr h="582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Гомеостаз – постоянство внутренней среды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2000250"/>
            <a:ext cx="13954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709738"/>
            <a:ext cx="1470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88" y="1928813"/>
            <a:ext cx="15033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209" name="AutoShape 17"/>
          <p:cNvSpPr>
            <a:spLocks noChangeArrowheads="1"/>
          </p:cNvSpPr>
          <p:nvPr/>
        </p:nvSpPr>
        <p:spPr bwMode="auto">
          <a:xfrm>
            <a:off x="909638" y="1500188"/>
            <a:ext cx="2519362" cy="1081087"/>
          </a:xfrm>
          <a:prstGeom prst="cloudCallout">
            <a:avLst>
              <a:gd name="adj1" fmla="val -27190"/>
              <a:gd name="adj2" fmla="val 64685"/>
            </a:avLst>
          </a:prstGeom>
          <a:ln w="127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143000" y="1571625"/>
            <a:ext cx="20161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Мозг и нервы образуют </a:t>
            </a:r>
            <a:r>
              <a:rPr lang="ru-RU" sz="1200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нервную</a:t>
            </a:r>
            <a:r>
              <a:rPr lang="ru-RU" sz="1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систему, контролирующую многие функции тела</a:t>
            </a:r>
            <a:r>
              <a:rPr lang="ru-RU" sz="1200" b="1" i="1" dirty="0">
                <a:latin typeface="+mn-lt"/>
              </a:rPr>
              <a:t> </a:t>
            </a:r>
          </a:p>
        </p:txBody>
      </p:sp>
      <p:sp useBgFill="1">
        <p:nvSpPr>
          <p:cNvPr id="8212" name="AutoShape 20"/>
          <p:cNvSpPr>
            <a:spLocks noChangeArrowheads="1"/>
          </p:cNvSpPr>
          <p:nvPr/>
        </p:nvSpPr>
        <p:spPr bwMode="auto">
          <a:xfrm>
            <a:off x="3857625" y="1214438"/>
            <a:ext cx="2232025" cy="1366837"/>
          </a:xfrm>
          <a:prstGeom prst="cloudCallout">
            <a:avLst>
              <a:gd name="adj1" fmla="val -37907"/>
              <a:gd name="adj2" fmla="val 54181"/>
            </a:avLst>
          </a:prstGeom>
          <a:ln w="12700">
            <a:solidFill>
              <a:srgbClr val="6633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000500" y="1357313"/>
            <a:ext cx="2303463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>
                <a:latin typeface="Calibri" pitchFamily="34" charset="0"/>
              </a:rPr>
              <a:t>Кости скелет, хрящи и связки составляют </a:t>
            </a:r>
            <a:r>
              <a:rPr lang="ru-RU" sz="1200" i="1" u="sng">
                <a:latin typeface="Calibri" pitchFamily="34" charset="0"/>
              </a:rPr>
              <a:t>скелетную</a:t>
            </a:r>
            <a:r>
              <a:rPr lang="ru-RU" sz="1200" i="1">
                <a:latin typeface="Calibri" pitchFamily="34" charset="0"/>
              </a:rPr>
              <a:t> систему, которая служит опорой тела</a:t>
            </a:r>
          </a:p>
        </p:txBody>
      </p:sp>
      <p:sp useBgFill="1">
        <p:nvSpPr>
          <p:cNvPr id="8216" name="AutoShape 24"/>
          <p:cNvSpPr>
            <a:spLocks noChangeArrowheads="1"/>
          </p:cNvSpPr>
          <p:nvPr/>
        </p:nvSpPr>
        <p:spPr bwMode="auto">
          <a:xfrm>
            <a:off x="6983413" y="1000125"/>
            <a:ext cx="2160587" cy="1512888"/>
          </a:xfrm>
          <a:prstGeom prst="cloudCallout">
            <a:avLst>
              <a:gd name="adj1" fmla="val -43755"/>
              <a:gd name="adj2" fmla="val 71931"/>
            </a:avLst>
          </a:prstGeom>
          <a:ln w="12700">
            <a:solidFill>
              <a:srgbClr val="6633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endParaRPr lang="ru-RU" sz="1000" b="1" i="1">
              <a:latin typeface="Calibri" pitchFamily="34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983413" y="1357313"/>
            <a:ext cx="2160587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i="1">
                <a:latin typeface="Calibri" pitchFamily="34" charset="0"/>
              </a:rPr>
              <a:t>Мышцы, образующие </a:t>
            </a:r>
            <a:r>
              <a:rPr lang="ru-RU" sz="1200" i="1" u="sng">
                <a:latin typeface="Calibri" pitchFamily="34" charset="0"/>
              </a:rPr>
              <a:t>мышечную </a:t>
            </a:r>
            <a:r>
              <a:rPr lang="ru-RU" sz="1200" i="1">
                <a:latin typeface="Calibri" pitchFamily="34" charset="0"/>
              </a:rPr>
              <a:t>систему, обеспечивает двигательную активность</a:t>
            </a: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3250"/>
            <a:ext cx="11430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060825"/>
            <a:ext cx="13573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191000"/>
            <a:ext cx="139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226" name="AutoShape 34"/>
          <p:cNvSpPr>
            <a:spLocks noChangeArrowheads="1"/>
          </p:cNvSpPr>
          <p:nvPr/>
        </p:nvSpPr>
        <p:spPr bwMode="auto">
          <a:xfrm>
            <a:off x="1000125" y="3919538"/>
            <a:ext cx="2571750" cy="1223962"/>
          </a:xfrm>
          <a:prstGeom prst="cloudCallout">
            <a:avLst>
              <a:gd name="adj1" fmla="val -44009"/>
              <a:gd name="adj2" fmla="val 52204"/>
            </a:avLst>
          </a:prstGeom>
          <a:ln w="12700">
            <a:solidFill>
              <a:srgbClr val="6633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1185863" y="4208463"/>
            <a:ext cx="2528887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u="sng">
                <a:latin typeface="Calibri" pitchFamily="34" charset="0"/>
              </a:rPr>
              <a:t>Пищеварительная</a:t>
            </a:r>
            <a:r>
              <a:rPr lang="ru-RU" sz="1200" i="1">
                <a:latin typeface="Calibri" pitchFamily="34" charset="0"/>
              </a:rPr>
              <a:t> система переваривает пищу и всасывает питательные вещества</a:t>
            </a:r>
          </a:p>
        </p:txBody>
      </p:sp>
      <p:sp useBgFill="1">
        <p:nvSpPr>
          <p:cNvPr id="8228" name="AutoShape 36"/>
          <p:cNvSpPr>
            <a:spLocks noChangeArrowheads="1"/>
          </p:cNvSpPr>
          <p:nvPr/>
        </p:nvSpPr>
        <p:spPr bwMode="auto">
          <a:xfrm>
            <a:off x="4429125" y="3643313"/>
            <a:ext cx="2232025" cy="1511300"/>
          </a:xfrm>
          <a:prstGeom prst="cloudCallout">
            <a:avLst>
              <a:gd name="adj1" fmla="val -44949"/>
              <a:gd name="adj2" fmla="val 61449"/>
            </a:avLst>
          </a:prstGeom>
          <a:ln w="12700">
            <a:solidFill>
              <a:srgbClr val="6633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500563" y="3929063"/>
            <a:ext cx="2159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u="sng">
                <a:latin typeface="Calibri" pitchFamily="34" charset="0"/>
              </a:rPr>
              <a:t>Эндокринная</a:t>
            </a:r>
            <a:r>
              <a:rPr lang="ru-RU" sz="1200" i="1">
                <a:latin typeface="Calibri" pitchFamily="34" charset="0"/>
              </a:rPr>
              <a:t> система с помощью гормонов регулирует многие процессы в организме</a:t>
            </a:r>
          </a:p>
        </p:txBody>
      </p:sp>
      <p:sp useBgFill="1">
        <p:nvSpPr>
          <p:cNvPr id="8230" name="AutoShape 38"/>
          <p:cNvSpPr>
            <a:spLocks noChangeArrowheads="1"/>
          </p:cNvSpPr>
          <p:nvPr/>
        </p:nvSpPr>
        <p:spPr bwMode="auto">
          <a:xfrm>
            <a:off x="7235825" y="3571875"/>
            <a:ext cx="1908175" cy="1441450"/>
          </a:xfrm>
          <a:prstGeom prst="cloudCallout">
            <a:avLst>
              <a:gd name="adj1" fmla="val -43176"/>
              <a:gd name="adj2" fmla="val 72028"/>
            </a:avLst>
          </a:prstGeom>
          <a:ln w="12700">
            <a:solidFill>
              <a:srgbClr val="6633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7235825" y="3786188"/>
            <a:ext cx="1908175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i="1">
                <a:latin typeface="Calibri" pitchFamily="34" charset="0"/>
              </a:rPr>
              <a:t>Система </a:t>
            </a:r>
            <a:r>
              <a:rPr lang="ru-RU" sz="1200" i="1" u="sng">
                <a:latin typeface="Calibri" pitchFamily="34" charset="0"/>
              </a:rPr>
              <a:t>кровообращения </a:t>
            </a:r>
            <a:r>
              <a:rPr lang="ru-RU" sz="1200" i="1">
                <a:latin typeface="Calibri" pitchFamily="34" charset="0"/>
              </a:rPr>
              <a:t>доставляет клеткам необходимые веществ а и забирает ненужные</a:t>
            </a:r>
          </a:p>
        </p:txBody>
      </p:sp>
      <p:sp>
        <p:nvSpPr>
          <p:cNvPr id="22" name="Подзаголовок 5"/>
          <p:cNvSpPr txBox="1">
            <a:spLocks/>
          </p:cNvSpPr>
          <p:nvPr/>
        </p:nvSpPr>
        <p:spPr>
          <a:xfrm>
            <a:off x="357188" y="142875"/>
            <a:ext cx="828675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Орган</a:t>
            </a:r>
            <a:r>
              <a:rPr lang="ru-RU" sz="3200" dirty="0">
                <a:solidFill>
                  <a:schemeClr val="tx1"/>
                </a:solidFill>
              </a:rPr>
              <a:t> – часть тела, которая имеет определённую форму, строение, расположение и выполняет свойственную ему работу.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Связанные между собой органы, объединённые общей работой, составляют </a:t>
            </a:r>
            <a:r>
              <a:rPr lang="ru-RU" sz="3200" b="1" dirty="0"/>
              <a:t>систему органов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813" y="285750"/>
            <a:ext cx="464343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Кровеносная система</a:t>
            </a:r>
            <a:endParaRPr lang="ru-RU" sz="2800" dirty="0"/>
          </a:p>
        </p:txBody>
      </p:sp>
      <p:sp>
        <p:nvSpPr>
          <p:cNvPr id="8" name="Заголовок 6"/>
          <p:cNvSpPr>
            <a:spLocks noGrp="1"/>
          </p:cNvSpPr>
          <p:nvPr>
            <p:ph idx="1"/>
          </p:nvPr>
        </p:nvSpPr>
        <p:spPr>
          <a:xfrm>
            <a:off x="214313" y="1000125"/>
            <a:ext cx="8786812" cy="55721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Кровь — основная транспортная система внутри организма, осуществляющая перенос различных веществ. Она выполняет следующие </a:t>
            </a:r>
            <a:r>
              <a:rPr lang="ru-RU" sz="2000" dirty="0" smtClean="0">
                <a:solidFill>
                  <a:srgbClr val="FF0000"/>
                </a:solidFill>
              </a:rPr>
              <a:t>функции: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питательную </a:t>
            </a:r>
            <a:r>
              <a:rPr lang="ru-RU" sz="2000" dirty="0" smtClean="0"/>
              <a:t>—за счет транспорта растворенных питательных веществ от пищеварительного тракта к тканям, местам резервных запасов и от них;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дыхательную </a:t>
            </a:r>
            <a:r>
              <a:rPr lang="ru-RU" sz="2000" dirty="0" smtClean="0"/>
              <a:t>— путем транспорта газов (кислорода и углекислого газа) от дыхательных органов к тканям и в обратном направлении;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регуляторную - </a:t>
            </a:r>
            <a:r>
              <a:rPr lang="ru-RU" sz="2000" dirty="0" smtClean="0"/>
              <a:t>транспорт гормонов от желез внутренней секреции к органам (гуморальная регуляция);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выделительную - </a:t>
            </a:r>
            <a:r>
              <a:rPr lang="ru-RU" sz="2000" dirty="0" smtClean="0"/>
              <a:t>транспорт конечных продуктов метаболизма из тканей к органам выделения;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защитную</a:t>
            </a:r>
            <a:r>
              <a:rPr lang="ru-RU" sz="2000" b="1" dirty="0" smtClean="0"/>
              <a:t> </a:t>
            </a:r>
            <a:r>
              <a:rPr lang="ru-RU" sz="2000" dirty="0" smtClean="0"/>
              <a:t>— обеспечение клеточного и гуморального иммунитета, свертывания крови;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терморегуляторную</a:t>
            </a:r>
            <a:r>
              <a:rPr lang="ru-RU" sz="2000" dirty="0" smtClean="0"/>
              <a:t> — перераспределение тепла между органами, регуляцию теплоотдачи через кожу;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механическую</a:t>
            </a:r>
            <a:r>
              <a:rPr lang="ru-RU" sz="2000" b="1" dirty="0" smtClean="0"/>
              <a:t> </a:t>
            </a:r>
            <a:r>
              <a:rPr lang="ru-RU" sz="2000" dirty="0" smtClean="0"/>
              <a:t>— придание </a:t>
            </a:r>
            <a:r>
              <a:rPr lang="ru-RU" sz="2000" dirty="0" err="1" smtClean="0"/>
              <a:t>тургорного</a:t>
            </a:r>
            <a:r>
              <a:rPr lang="ru-RU" sz="2000" dirty="0" smtClean="0"/>
              <a:t> напряжения органам за счет прилива к ним крови, а также обеспечения ультрафильтрации в капиллярах капсул нефрона почек и др.;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i="1" dirty="0" smtClean="0"/>
              <a:t>гомеостатическую</a:t>
            </a:r>
            <a:r>
              <a:rPr lang="ru-RU" sz="2000" i="1" dirty="0" smtClean="0"/>
              <a:t> —</a:t>
            </a:r>
            <a:r>
              <a:rPr lang="ru-RU" sz="2000" dirty="0" smtClean="0"/>
              <a:t> поддержание постоянства внутренней среды организма, пригодной для клеток в отношении ионного состава, концентрации водородных ионов и др. </a:t>
            </a:r>
          </a:p>
          <a:p>
            <a:pPr fontAlgn="auto">
              <a:spcAft>
                <a:spcPts val="0"/>
              </a:spcAft>
              <a:defRPr/>
            </a:pPr>
            <a:endParaRPr lang="ru-RU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SOSTAVKR11"/>
          <p:cNvPicPr>
            <a:picLocks noChangeAspect="1" noChangeArrowheads="1"/>
          </p:cNvPicPr>
          <p:nvPr/>
        </p:nvPicPr>
        <p:blipFill>
          <a:blip r:embed="rId2"/>
          <a:srcRect l="558" t="644" r="558" b="644"/>
          <a:stretch>
            <a:fillRect/>
          </a:stretch>
        </p:blipFill>
        <p:spPr bwMode="auto">
          <a:xfrm>
            <a:off x="214313" y="1428750"/>
            <a:ext cx="60309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14313"/>
          <a:ext cx="8358248" cy="14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47625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Состав крови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Плазма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Форменные элементы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Эритроциты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Лейкоциты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Тромбоциты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2143125"/>
            <a:ext cx="29575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58175" cy="582613"/>
          </a:xfrm>
        </p:spPr>
        <p:txBody>
          <a:bodyPr/>
          <a:lstStyle/>
          <a:p>
            <a:r>
              <a:rPr lang="ru-RU" sz="3200" smtClean="0"/>
              <a:t>Группы крови.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75"/>
            <a:ext cx="8329613" cy="39465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/>
              <a:t>Все люди на земле имеют одну из четырех групп крови: А(</a:t>
            </a:r>
            <a:r>
              <a:rPr lang="en-US" sz="1800" dirty="0"/>
              <a:t>II</a:t>
            </a:r>
            <a:r>
              <a:rPr lang="ru-RU" sz="1800" dirty="0"/>
              <a:t>), В(</a:t>
            </a:r>
            <a:r>
              <a:rPr lang="en-US" sz="1800" dirty="0"/>
              <a:t>III</a:t>
            </a:r>
            <a:r>
              <a:rPr lang="ru-RU" sz="1800" dirty="0"/>
              <a:t>), АВ(</a:t>
            </a:r>
            <a:r>
              <a:rPr lang="en-US" sz="1800" dirty="0"/>
              <a:t>IV</a:t>
            </a:r>
            <a:r>
              <a:rPr lang="ru-RU" sz="1800" dirty="0"/>
              <a:t>) или О(</a:t>
            </a:r>
            <a:r>
              <a:rPr lang="en-US" sz="1800" dirty="0"/>
              <a:t>I</a:t>
            </a:r>
            <a:r>
              <a:rPr lang="ru-RU" sz="1800" dirty="0"/>
              <a:t>). Группа крови человека определяется содержанием специфических белков в плазме и в эритроцитах. Кровь людей I (0) группы можно переливать всем людям, поэтому людей с кровью I (0) группы называют универсальными донорами. При переливании крови необходимо, чтобы группа крови </a:t>
            </a:r>
            <a:r>
              <a:rPr lang="ru-RU" sz="1800" b="1" dirty="0"/>
              <a:t>донора</a:t>
            </a:r>
            <a:r>
              <a:rPr lang="ru-RU" sz="1800" dirty="0"/>
              <a:t> соответствовала группе крови </a:t>
            </a:r>
            <a:r>
              <a:rPr lang="ru-RU" sz="1800" b="1" dirty="0"/>
              <a:t>реципиента.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/>
              <a:t>Кровь II (А) группы можно переливать людям с II (А) и IV (АВ) группами крови; кровь III (В) группы может быть перелита людям с III (В) и IV (АВ) группам  крови и кровь IV (АВ) группы - только людям с IV (АВ) группой крови. Из схемы видно, что людям, имеющим IV группу крови, можно переливать кровь любой группы (она не содержит агглютининов), таких людей называют универсальными реципиентами. В среднем I (0) группу крови имеют 40% людей, II (А) - 39%, III  (В) - 15% и IV (АВ) - 6%.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/>
              <a:t>Если группы крови подобраны неправильно, то существует опасность склеивания и разрушения эритроцитов(агглютинации). Причина этого явления заключается в следующем: в плазме крови находится агглютинирующее (склеивающее) вещество - агглютинин, а в эритроцитах - </a:t>
            </a:r>
            <a:r>
              <a:rPr lang="ru-RU" sz="1800" dirty="0" err="1"/>
              <a:t>агглютинируемое</a:t>
            </a:r>
            <a:r>
              <a:rPr lang="ru-RU" sz="1800" dirty="0"/>
              <a:t> склеиваемое) вещество - </a:t>
            </a:r>
            <a:r>
              <a:rPr lang="ru-RU" sz="1800" dirty="0" err="1"/>
              <a:t>агглютиноген</a:t>
            </a:r>
            <a:r>
              <a:rPr lang="ru-RU" sz="1800" dirty="0"/>
              <a:t>. </a:t>
            </a:r>
          </a:p>
        </p:txBody>
      </p:sp>
      <p:pic>
        <p:nvPicPr>
          <p:cNvPr id="79875" name="Picture 4" descr="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360863"/>
            <a:ext cx="38004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25" y="142875"/>
            <a:ext cx="4643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Группы крови</a:t>
            </a:r>
            <a:endParaRPr lang="ru-RU" sz="2800" dirty="0"/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286250"/>
            <a:ext cx="29416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285750"/>
          <a:ext cx="8358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857388"/>
                <a:gridCol w="1714512"/>
                <a:gridCol w="3500464"/>
              </a:tblGrid>
              <a:tr h="404815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Кровеносная система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Сердце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Сосуды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Артерии</a:t>
                      </a:r>
                    </a:p>
                    <a:p>
                      <a:pPr algn="ctr"/>
                      <a:r>
                        <a:rPr lang="ru-RU" dirty="0" smtClean="0"/>
                        <a:t> (несут кровь от сердца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Вены</a:t>
                      </a:r>
                    </a:p>
                    <a:p>
                      <a:pPr algn="ctr"/>
                      <a:r>
                        <a:rPr lang="ru-RU" baseline="0" dirty="0" smtClean="0"/>
                        <a:t> (несут кровь к сердцу)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Капилляры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/>
                        <a:t>(мельчайшие сосуды, в них происходит газообмен)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0914" name="Picture 2" descr="KROVSOS11"/>
          <p:cNvPicPr>
            <a:picLocks noChangeAspect="1" noChangeArrowheads="1"/>
          </p:cNvPicPr>
          <p:nvPr/>
        </p:nvPicPr>
        <p:blipFill>
          <a:blip r:embed="rId2"/>
          <a:srcRect l="558" t="644" r="558" b="644"/>
          <a:stretch>
            <a:fillRect/>
          </a:stretch>
        </p:blipFill>
        <p:spPr bwMode="auto">
          <a:xfrm>
            <a:off x="285750" y="2225675"/>
            <a:ext cx="53578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5" name="Picture 3" descr="SISTKR2"/>
          <p:cNvPicPr>
            <a:picLocks noChangeAspect="1" noChangeArrowheads="1"/>
          </p:cNvPicPr>
          <p:nvPr/>
        </p:nvPicPr>
        <p:blipFill>
          <a:blip r:embed="rId3"/>
          <a:srcRect l="558" t="266" r="558" b="266"/>
          <a:stretch>
            <a:fillRect/>
          </a:stretch>
        </p:blipFill>
        <p:spPr bwMode="auto">
          <a:xfrm>
            <a:off x="6500813" y="2214563"/>
            <a:ext cx="21923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серд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316706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D:\Program Files\Physicon\Open Biology 2.6\content\chapter7\section2\paragraph4\images\070204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381125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3"/>
          <p:cNvSpPr>
            <a:spLocks noChangeArrowheads="1"/>
          </p:cNvSpPr>
          <p:nvPr/>
        </p:nvSpPr>
        <p:spPr bwMode="auto">
          <a:xfrm>
            <a:off x="214313" y="142875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Сердце человека представляет собой полый мышечный орган, состоящий из двух предсердий и двух желудочков. Оно располагается в грудной полости. Левая и правая стороны сердца разделены сплошной мышечной перегородкой. Вес сердца взрослого человека составляет примерно 300 г.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857250"/>
          <a:ext cx="8329644" cy="205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7508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Состояние предсердий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Состояние желудочков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Время </a:t>
                      </a:r>
                      <a:endParaRPr lang="ru-RU" sz="2000" dirty="0"/>
                    </a:p>
                  </a:txBody>
                  <a:tcPr/>
                </a:tc>
              </a:tr>
              <a:tr h="4350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</a:t>
                      </a:r>
                      <a:r>
                        <a:rPr lang="ru-RU" sz="2000" baseline="0" dirty="0" smtClean="0"/>
                        <a:t> с</a:t>
                      </a:r>
                      <a:endParaRPr lang="ru-RU" sz="2000" dirty="0"/>
                    </a:p>
                  </a:txBody>
                  <a:tcPr/>
                </a:tc>
              </a:tr>
              <a:tr h="4350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0,3 с</a:t>
                      </a:r>
                      <a:endParaRPr lang="ru-RU" sz="2000" dirty="0"/>
                    </a:p>
                  </a:txBody>
                  <a:tcPr/>
                </a:tc>
              </a:tr>
              <a:tr h="4350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диастола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0,4 с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8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Работа сердца – сердечный цикл</a:t>
            </a:r>
            <a:endParaRPr lang="ru-RU" sz="2800" dirty="0"/>
          </a:p>
        </p:txBody>
      </p:sp>
      <p:pic>
        <p:nvPicPr>
          <p:cNvPr id="82973" name="Рисунок 5" descr="сердечный цикл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92893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2" descr="круги кровообращения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50043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3" y="214313"/>
            <a:ext cx="4643437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Кровообращение – процесс циркуляции крови по сосудам</a:t>
            </a:r>
            <a:endParaRPr lang="ru-RU" sz="2800" dirty="0"/>
          </a:p>
        </p:txBody>
      </p:sp>
      <p:sp>
        <p:nvSpPr>
          <p:cNvPr id="83971" name="Прямоугольник 4"/>
          <p:cNvSpPr>
            <a:spLocks noChangeArrowheads="1"/>
          </p:cNvSpPr>
          <p:nvPr/>
        </p:nvSpPr>
        <p:spPr bwMode="auto">
          <a:xfrm>
            <a:off x="4214813" y="1857375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Кровь в организме человека движется непрерывным потоком по двум кругам кровообращения – большому и малому. Двигаясь по малому кругу кровообращения, кровь насыщается кислородом и освобождается от углекислого газа. В большом же круге кровообращения кровь разносит ко всем органам кислород и питательные вещества и забирает от них углекислый газ и продукты выделения. Непосредственно движение крови происходит по сосудам: артериям, капиллярам, венам.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PULS111"/>
          <p:cNvPicPr>
            <a:picLocks noChangeAspect="1" noChangeArrowheads="1"/>
          </p:cNvPicPr>
          <p:nvPr/>
        </p:nvPicPr>
        <p:blipFill>
          <a:blip r:embed="rId2"/>
          <a:srcRect l="558" t="644" r="558" b="644"/>
          <a:stretch>
            <a:fillRect/>
          </a:stretch>
        </p:blipFill>
        <p:spPr bwMode="auto">
          <a:xfrm>
            <a:off x="827088" y="769938"/>
            <a:ext cx="69596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214313"/>
            <a:ext cx="8429625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Пульс – периодическое толчкообразное сокращение стенок артерий, синхронное с сокращением сердца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Рисунок 1" descr="давление кров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31908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8" y="142875"/>
            <a:ext cx="464343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Давление крови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1000125"/>
            <a:ext cx="464343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Регуляция работы сердца</a:t>
            </a:r>
            <a:endParaRPr lang="ru-RU" sz="2800" dirty="0"/>
          </a:p>
        </p:txBody>
      </p:sp>
      <p:sp>
        <p:nvSpPr>
          <p:cNvPr id="86020" name="Rectangle 1"/>
          <p:cNvSpPr>
            <a:spLocks noChangeArrowheads="1"/>
          </p:cNvSpPr>
          <p:nvPr/>
        </p:nvSpPr>
        <p:spPr bwMode="auto">
          <a:xfrm>
            <a:off x="4357688" y="1662113"/>
            <a:ext cx="46434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u="sng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Автоматизм сердца </a:t>
            </a:r>
            <a:r>
              <a:rPr lang="ru-RU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– возникновение возбуждения в клетках сердечной мышечной ткани, передающееся предсердиям и желудочкам и вызывающее ритмические сокращения.</a:t>
            </a:r>
            <a:endParaRPr lang="ru-RU" sz="1200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ru-RU">
              <a:solidFill>
                <a:srgbClr val="000000"/>
              </a:solidFill>
              <a:latin typeface="Times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Нервная регуляция:</a:t>
            </a:r>
            <a:endParaRPr lang="ru-RU" sz="1200" b="1"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Блуждающий нерв – передает импульсы, замедляющие работу ССС.</a:t>
            </a:r>
            <a:endParaRPr lang="ru-RU" sz="1200"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Симпатический нерв – стимулирует работу ССС.</a:t>
            </a:r>
            <a:endParaRPr lang="ru-RU" sz="1200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ru-RU">
              <a:solidFill>
                <a:srgbClr val="000000"/>
              </a:solidFill>
              <a:latin typeface="Times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Гуморальная регуляция:</a:t>
            </a:r>
            <a:endParaRPr lang="ru-RU" sz="1200" b="1"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Адреналин – усиливает работу сердца</a:t>
            </a:r>
            <a:endParaRPr lang="ru-RU" sz="1200"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"/>
                <a:ea typeface="Times New Roman" pitchFamily="18" charset="0"/>
                <a:cs typeface="Arial" pitchFamily="34" charset="0"/>
              </a:rPr>
              <a:t>Ацетилхолин – угнетает сердечную деятельность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688"/>
            <a:ext cx="4071938" cy="13239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Кровяное давление: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Систолическое давление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Диастолическое</a:t>
            </a:r>
            <a:r>
              <a:rPr lang="ru-RU" sz="2000" dirty="0"/>
              <a:t> давление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Норма: 120/80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Скорость тока крови: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   Наиболее велика в аорте, наименьшая в капиллярах (т.к. суммарный просвет всех капилляров в 1000 раз больше просвета аорты).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Особенности движения крови по венам: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Сокращение мышц скелетной мускулатуры и давление внутренних органов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Наличие клапанов в стенках вен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50" y="285750"/>
            <a:ext cx="5686425" cy="5238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Движение крови по сосудам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214313"/>
            <a:ext cx="8286750" cy="655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Опорно-двигательная система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/>
              <a:t>Состоит из скелета и мышц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Функции: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/>
              <a:t>Защищает внутренние органы от повреждения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формы и размеров тела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опорного остова организма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Образование клеточных элементов крови (красный костный мозг)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Запасание в костях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F и других веществ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Превращение химической энергии в механическую и тепловую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Обеспечение передвижения тела и его частей в пространстве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полости тела для защиты внутренних органов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/>
              <a:t>Какие функции в организме человека выполняет кровеносная система?</a:t>
            </a:r>
          </a:p>
        </p:txBody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А. обеспечивает передвижение организма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Б. доставляет кислород от легких к клеткам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В. Обеспечивает поступление кислорода в легкие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Г. Переносит углекислый газ от клеток тела к легким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Д. согласовывает деятельность всех систем органов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Е. транспортирует питательные вещества и продукты обмена веществ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/>
            <a:r>
              <a:rPr lang="ru-RU" sz="3200" smtClean="0"/>
              <a:t>Какие функции в организме человека выполняет кровеносная система?</a:t>
            </a:r>
          </a:p>
        </p:txBody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А. обеспечивает передвижение организма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Б. доставляет кислород от легких к клеткам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В. Обеспечивает поступление кислорода в легкие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Г. Переносит углекислый газ от клеток тела к легким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Д. согласовывает деятельность всех систем органов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Е. транспортирует питательные вещества и продукты обмена веществ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455988" y="6021388"/>
            <a:ext cx="568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ОТВЕТ: БГЕ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209675"/>
          </a:xfrm>
        </p:spPr>
        <p:txBody>
          <a:bodyPr/>
          <a:lstStyle/>
          <a:p>
            <a:pPr algn="l"/>
            <a:r>
              <a:rPr lang="ru-RU" sz="3600" smtClean="0"/>
              <a:t>Венозная кровь в сердце человека течет из:</a:t>
            </a:r>
          </a:p>
        </p:txBody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А. Правого предсердия в правый желудочек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Б. Левого предсердия в аорту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В. Левого предсердия в левый желудочек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Г. Нижней и верхней полых вен в правое предсердие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Д. Легочных вен в левое предсердие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Е. правого желудочка в легочные артерии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209675"/>
          </a:xfrm>
        </p:spPr>
        <p:txBody>
          <a:bodyPr/>
          <a:lstStyle/>
          <a:p>
            <a:pPr algn="l"/>
            <a:r>
              <a:rPr lang="ru-RU" sz="3600" smtClean="0"/>
              <a:t>Венозная кровь в сердце человека течет из:</a:t>
            </a:r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А. Правого предсердия в правый желудочек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Б. Левого предсердия в аорту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В. Левого предсердия в левый желудочек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Г. Нижней и верхней полых вен в правое предсердие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Д. Легочных вен в левое предсердие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Е. правого желудочка в легочные артерии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339975" y="587692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ОТВЕТ: АГЕ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/>
              <a:t>Установите соответствие между функцией форменного элемента крови и группой, к которой он относится</a:t>
            </a:r>
          </a:p>
        </p:txBody>
      </p:sp>
      <p:graphicFrame>
        <p:nvGraphicFramePr>
          <p:cNvPr id="171048" name="Group 40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4341178"/>
        </p:xfrm>
        <a:graphic>
          <a:graphicData uri="http://schemas.openxmlformats.org/drawingml/2006/table">
            <a:tbl>
              <a:tblPr/>
              <a:tblGrid>
                <a:gridCol w="6083300"/>
                <a:gridCol w="270192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Переносят кислород от органов дыхания к клеткам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А. лейкоциты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Захватывают и переваривают чужеродные тела и микроорганизмы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Б. эритроциты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3.Удаляют углекислый газ из клеток и тканей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В. тромбоциты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Участвуют в свертывании крови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Вырабатывают антитела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/>
              <a:t>Установите соответствие между функцией форменного элемента крови и группой, к которой он относится</a:t>
            </a: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4341178"/>
        </p:xfrm>
        <a:graphic>
          <a:graphicData uri="http://schemas.openxmlformats.org/drawingml/2006/table">
            <a:tbl>
              <a:tblPr/>
              <a:tblGrid>
                <a:gridCol w="6083300"/>
                <a:gridCol w="270192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Переносят кислород от органов дыхания к клеткам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А. лейкоциты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Захватывают и переваривают чужеродные тела и микроорганизмы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Б. эритроциты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3.Удаляют углекислый газ из клеток и тканей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В. тромбоциты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Участвуют в свертывании крови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Вырабатывают антитела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2555875" y="6021388"/>
            <a:ext cx="432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ОТВЕТ:БАБВА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79295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Опорно-двигательная система состоит из двух частей, связанных между собой по развитию, анатомически и функционально: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·        активная часть - мышцы;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·        пассивная часть - кости, связки, суставы, хрящи, фасции.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3143250"/>
            <a:ext cx="8286750" cy="3611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Скелет человека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/>
              <a:t>Скелет определяет форму тела, к нему прикрепляются мышцы.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/>
              <a:t>В организме человека насчитывается более 220 костей, образующих скелет головы, туловища, верхних и нижних конечностей и их поясов.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/>
              <a:t>У мужчин масса костей скелета составляет 18 % от массы тела, а у женщин – 16 %.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62150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Скелет человека состоит из костей.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Различают длинные (кости плеча, предплечья, бедра, голени), короткие (кости кисти и стопы) и плоские (кости черепа, лопатки) кости.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Сверху кости покрыты плотной оболочкой – надкостницей, через мелкие отверстия которой проходят кровеносные сосуды, питающие кость.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Благодаря надкостнице обеспечивается рост костей в толщину и срастание костей при переломе.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Концы кости покрыты хрящом. За счет деления клеток хряща кость растет в длину.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За надкостницей расположено компактное плотное вещество, пропитанное солями кальция, а под ним – губчатое вещество кости, которое состоит из множества перекрещивающихся костных пластинок, придающих им прочность. </a:t>
            </a:r>
          </a:p>
          <a:p>
            <a:pPr>
              <a:buFont typeface="Wingdings" pitchFamily="2" charset="2"/>
              <a:buChar char="v"/>
            </a:pPr>
            <a:r>
              <a:rPr lang="ru-RU" sz="2200">
                <a:latin typeface="Calibri" pitchFamily="34" charset="0"/>
              </a:rPr>
              <a:t>Длинные трубчатые кости внутри имеют полость, заполненную костным мозгом.</a:t>
            </a:r>
          </a:p>
        </p:txBody>
      </p:sp>
      <p:pic>
        <p:nvPicPr>
          <p:cNvPr id="3" name="Рисунок 2" descr="строение кост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214422"/>
            <a:ext cx="2286016" cy="3810027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1" descr="соединения костей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9813"/>
            <a:ext cx="8715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75" y="1905000"/>
            <a:ext cx="4643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Типы соединения костей</a:t>
            </a:r>
            <a:endParaRPr lang="ru-RU" sz="2800" dirty="0"/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6510338" y="5214938"/>
            <a:ext cx="2419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Подвижное – сустав (плечевой, локтевой)</a:t>
            </a:r>
          </a:p>
        </p:txBody>
      </p:sp>
      <p:sp>
        <p:nvSpPr>
          <p:cNvPr id="67588" name="Прямоугольник 4"/>
          <p:cNvSpPr>
            <a:spLocks noChangeArrowheads="1"/>
          </p:cNvSpPr>
          <p:nvPr/>
        </p:nvSpPr>
        <p:spPr bwMode="auto">
          <a:xfrm>
            <a:off x="3286125" y="5214938"/>
            <a:ext cx="240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Полуподвижное (позвонки в позвоночнике)</a:t>
            </a:r>
          </a:p>
        </p:txBody>
      </p:sp>
      <p:sp>
        <p:nvSpPr>
          <p:cNvPr id="67589" name="Прямоугольник 5"/>
          <p:cNvSpPr>
            <a:spLocks noChangeArrowheads="1"/>
          </p:cNvSpPr>
          <p:nvPr/>
        </p:nvSpPr>
        <p:spPr bwMode="auto">
          <a:xfrm>
            <a:off x="71438" y="5214938"/>
            <a:ext cx="268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Неподвижное – шов (кости черепа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38" y="142875"/>
          <a:ext cx="8001056" cy="157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5238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Химический</a:t>
                      </a:r>
                      <a:r>
                        <a:rPr lang="ru-RU" sz="2400" baseline="0" dirty="0" smtClean="0"/>
                        <a:t> состав кости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Неорганические 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Органические вещества</a:t>
                      </a:r>
                      <a:endParaRPr lang="ru-RU" sz="2400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Придают твердость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Придают эластичность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еле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4085"/>
            <a:ext cx="4143404" cy="6511063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череп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90636"/>
            <a:ext cx="3810000" cy="38100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VIDPOZ211"/>
          <p:cNvPicPr>
            <a:picLocks noChangeAspect="1" noChangeArrowheads="1"/>
          </p:cNvPicPr>
          <p:nvPr/>
        </p:nvPicPr>
        <p:blipFill>
          <a:blip r:embed="rId2"/>
          <a:srcRect l="609" t="735" r="609" b="735"/>
          <a:stretch>
            <a:fillRect/>
          </a:stretch>
        </p:blipFill>
        <p:spPr bwMode="auto">
          <a:xfrm>
            <a:off x="1116013" y="981075"/>
            <a:ext cx="6875462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313" y="285750"/>
            <a:ext cx="464343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Позвоночник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285750"/>
            <a:ext cx="4643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Мышечная система</a:t>
            </a:r>
            <a:endParaRPr lang="ru-RU" sz="2800" dirty="0"/>
          </a:p>
        </p:txBody>
      </p:sp>
      <p:pic>
        <p:nvPicPr>
          <p:cNvPr id="70658" name="Рисунок 2" descr="мышечная ткан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71563"/>
            <a:ext cx="5238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5429250" y="928688"/>
            <a:ext cx="3500438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В состав мышц входят мышечные </a:t>
            </a:r>
            <a:r>
              <a:rPr lang="ru-RU" sz="2000" b="1">
                <a:solidFill>
                  <a:srgbClr val="FF0066"/>
                </a:solidFill>
                <a:latin typeface="Calibri" pitchFamily="34" charset="0"/>
              </a:rPr>
              <a:t>волокна</a:t>
            </a:r>
            <a:r>
              <a:rPr lang="ru-RU" sz="2000">
                <a:solidFill>
                  <a:srgbClr val="FF0066"/>
                </a:solidFill>
                <a:latin typeface="Calibri" pitchFamily="34" charset="0"/>
              </a:rPr>
              <a:t>,</a:t>
            </a:r>
            <a:r>
              <a:rPr lang="ru-RU" sz="2000">
                <a:latin typeface="Calibri" pitchFamily="34" charset="0"/>
              </a:rPr>
              <a:t> которые располагаются обычно </a:t>
            </a:r>
            <a:r>
              <a:rPr lang="ru-RU" sz="2000" b="1">
                <a:latin typeface="Calibri" pitchFamily="34" charset="0"/>
              </a:rPr>
              <a:t>параллельно</a:t>
            </a:r>
            <a:r>
              <a:rPr lang="ru-RU" sz="2000">
                <a:latin typeface="Calibri" pitchFamily="34" charset="0"/>
              </a:rPr>
              <a:t> друг другу и объединяются в </a:t>
            </a:r>
            <a:r>
              <a:rPr lang="ru-RU" sz="2000">
                <a:solidFill>
                  <a:srgbClr val="FF0066"/>
                </a:solidFill>
                <a:latin typeface="Calibri" pitchFamily="34" charset="0"/>
                <a:hlinkClick r:id="rId3"/>
              </a:rPr>
              <a:t>пучки</a:t>
            </a:r>
            <a:r>
              <a:rPr lang="ru-RU" sz="2000">
                <a:solidFill>
                  <a:srgbClr val="FF0066"/>
                </a:solidFill>
                <a:latin typeface="Calibri" pitchFamily="34" charset="0"/>
              </a:rPr>
              <a:t>.</a:t>
            </a:r>
            <a:r>
              <a:rPr lang="ru-RU" sz="200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Отдельные мышечные пучки и вся мышца имеют тонкую соединительнотканную </a:t>
            </a:r>
            <a:r>
              <a:rPr lang="ru-RU" sz="2000" b="1">
                <a:latin typeface="Calibri" pitchFamily="34" charset="0"/>
              </a:rPr>
              <a:t>оболочку</a:t>
            </a:r>
            <a:r>
              <a:rPr lang="ru-RU" sz="2000">
                <a:latin typeface="Calibri" pitchFamily="34" charset="0"/>
              </a:rPr>
              <a:t>, а группы мышц или отдельные мышцы покрыты более плотной оболочкой - </a:t>
            </a:r>
            <a:r>
              <a:rPr lang="ru-RU" sz="2000" b="1">
                <a:solidFill>
                  <a:srgbClr val="FF0066"/>
                </a:solidFill>
                <a:latin typeface="Calibri" pitchFamily="34" charset="0"/>
              </a:rPr>
              <a:t>фасцией</a:t>
            </a:r>
            <a:r>
              <a:rPr lang="ru-RU" sz="2000">
                <a:solidFill>
                  <a:srgbClr val="FF0066"/>
                </a:solidFill>
                <a:latin typeface="Calibri" pitchFamily="34" charset="0"/>
              </a:rPr>
              <a:t>.</a:t>
            </a:r>
            <a:r>
              <a:rPr lang="ru-RU" sz="200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Мышцы оканчиваются </a:t>
            </a:r>
            <a:r>
              <a:rPr lang="ru-RU" sz="2000" b="1">
                <a:latin typeface="Calibri" pitchFamily="34" charset="0"/>
              </a:rPr>
              <a:t>сухожилиями</a:t>
            </a:r>
            <a:r>
              <a:rPr lang="ru-RU" sz="2000">
                <a:latin typeface="Calibri" pitchFamily="34" charset="0"/>
              </a:rPr>
              <a:t>, при помощи которых они прикрепляются к костям, и снабжены </a:t>
            </a:r>
            <a:r>
              <a:rPr lang="ru-RU" sz="2000" b="1">
                <a:latin typeface="Calibri" pitchFamily="34" charset="0"/>
              </a:rPr>
              <a:t>кровеносными</a:t>
            </a:r>
            <a:r>
              <a:rPr lang="ru-RU" sz="2000">
                <a:latin typeface="Calibri" pitchFamily="34" charset="0"/>
              </a:rPr>
              <a:t> сосудами и </a:t>
            </a:r>
            <a:r>
              <a:rPr lang="ru-RU" sz="2000" b="1">
                <a:latin typeface="Calibri" pitchFamily="34" charset="0"/>
              </a:rPr>
              <a:t>нервами</a:t>
            </a:r>
          </a:p>
          <a:p>
            <a:pPr>
              <a:lnSpc>
                <a:spcPct val="80000"/>
              </a:lnSpc>
            </a:pPr>
            <a:endParaRPr lang="ru-RU" sz="16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Microsoft Office PowerPoint</Application>
  <PresentationFormat>Экран (4:3)</PresentationFormat>
  <Paragraphs>233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Часть 3.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Какие кости в скелете образуют сустав?</vt:lpstr>
      <vt:lpstr>Какие кости в скелете образуют сустав?</vt:lpstr>
      <vt:lpstr>Установите соответствие между костями черепа и отделами</vt:lpstr>
      <vt:lpstr>Установите соответствие между костями черепа и отделами</vt:lpstr>
      <vt:lpstr>Слайд 19</vt:lpstr>
      <vt:lpstr>Слайд 20</vt:lpstr>
      <vt:lpstr>Слайд 21</vt:lpstr>
      <vt:lpstr>Группы крови.</vt:lpstr>
      <vt:lpstr>Слайд 23</vt:lpstr>
      <vt:lpstr>Слайд 24</vt:lpstr>
      <vt:lpstr>Работа сердца – сердечный цикл</vt:lpstr>
      <vt:lpstr>Слайд 26</vt:lpstr>
      <vt:lpstr>Слайд 27</vt:lpstr>
      <vt:lpstr>Слайд 28</vt:lpstr>
      <vt:lpstr>Движение крови по сосудам</vt:lpstr>
      <vt:lpstr>Какие функции в организме человека выполняет кровеносная система?</vt:lpstr>
      <vt:lpstr>Какие функции в организме человека выполняет кровеносная система?</vt:lpstr>
      <vt:lpstr>Венозная кровь в сердце человека течет из:</vt:lpstr>
      <vt:lpstr>Венозная кровь в сердце человека течет из:</vt:lpstr>
      <vt:lpstr>Установите соответствие между функцией форменного элемента крови и группой, к которой он относится</vt:lpstr>
      <vt:lpstr>Установите соответствие между функцией форменного элемента крови и группой, к которой он относится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3.</dc:title>
  <dc:creator>Дмитрий Каленюк</dc:creator>
  <cp:lastModifiedBy>Дмитрий Каленюк</cp:lastModifiedBy>
  <cp:revision>1</cp:revision>
  <dcterms:created xsi:type="dcterms:W3CDTF">2013-04-15T17:09:12Z</dcterms:created>
  <dcterms:modified xsi:type="dcterms:W3CDTF">2013-04-15T17:09:24Z</dcterms:modified>
</cp:coreProperties>
</file>