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B826F1A-34EF-445E-90F1-3724C865A9AF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CCE303-D9AA-407E-BD16-296EF2CBB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yandex.ru/images/search?text=%D0%B6%D0%B5%D0%BB%D1%82%D0%BE%D0%B5%20%D1%82%D0%B0%D0%BA%D1%81%D0%B8&amp;uinfo=sw-1920-sh-1080-ww-1920-wh-962-pd-1-wp-16x9_1920x1080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Модуль «Реальная математика»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3108" y="45720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29058" y="5072074"/>
            <a:ext cx="46810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Учитель математики </a:t>
            </a:r>
          </a:p>
          <a:p>
            <a:r>
              <a:rPr lang="ru-RU" i="1" dirty="0" smtClean="0"/>
              <a:t>ГБОУ центр образования №170</a:t>
            </a:r>
          </a:p>
          <a:p>
            <a:r>
              <a:rPr lang="ru-RU" i="1" dirty="0" err="1" smtClean="0"/>
              <a:t>Колпинского</a:t>
            </a:r>
            <a:r>
              <a:rPr lang="ru-RU" i="1" dirty="0" smtClean="0"/>
              <a:t> района Санкт-Петербурга</a:t>
            </a:r>
          </a:p>
          <a:p>
            <a:r>
              <a:rPr lang="ru-RU" i="1" dirty="0" err="1" smtClean="0"/>
              <a:t>Рясько</a:t>
            </a:r>
            <a:r>
              <a:rPr lang="ru-RU" i="1" dirty="0" smtClean="0"/>
              <a:t> Марина Николаевна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Дуга 11"/>
          <p:cNvSpPr/>
          <p:nvPr/>
        </p:nvSpPr>
        <p:spPr>
          <a:xfrm rot="13809617">
            <a:off x="3258559" y="2829939"/>
            <a:ext cx="914400" cy="914400"/>
          </a:xfrm>
          <a:prstGeom prst="arc">
            <a:avLst>
              <a:gd name="adj1" fmla="val 17696586"/>
              <a:gd name="adj2" fmla="val 0"/>
            </a:avLst>
          </a:prstGeom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357422" y="3214686"/>
            <a:ext cx="214314" cy="214314"/>
          </a:xfrm>
          <a:prstGeom prst="rect">
            <a:avLst/>
          </a:prstGeom>
          <a:solidFill>
            <a:schemeClr val="bg2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3214686"/>
            <a:ext cx="214314" cy="214314"/>
          </a:xfrm>
          <a:prstGeom prst="rect">
            <a:avLst/>
          </a:prstGeom>
          <a:solidFill>
            <a:schemeClr val="bg2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ый треугольник 1"/>
          <p:cNvSpPr/>
          <p:nvPr/>
        </p:nvSpPr>
        <p:spPr>
          <a:xfrm>
            <a:off x="571472" y="857232"/>
            <a:ext cx="3500462" cy="2571768"/>
          </a:xfrm>
          <a:prstGeom prst="rtTriangl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 flipH="1">
            <a:off x="1715274" y="2785264"/>
            <a:ext cx="128588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85720" y="34290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64291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3429000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171448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071934" y="321468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643438" y="142852"/>
            <a:ext cx="1462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Решение</a:t>
            </a:r>
            <a:endParaRPr lang="ru-RU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3143240" y="1000108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</a:t>
            </a:r>
            <a:endParaRPr lang="ru-RU" dirty="0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62" name="Формула" r:id="rId3" imgW="114120" imgH="21564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454622" y="928670"/>
            <a:ext cx="5689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∆АСВ и ∆АКР  подобны по двум углам</a:t>
            </a:r>
            <a:endParaRPr lang="ru-RU" sz="2400" dirty="0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14282" y="2000240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</a:rPr>
              <a:t>х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85918" y="2428868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1,8 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786050" y="335756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142976" y="34290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lang="ru-RU" sz="2800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5214942" y="1500174"/>
          <a:ext cx="1368844" cy="785818"/>
        </p:xfrm>
        <a:graphic>
          <a:graphicData uri="http://schemas.openxmlformats.org/presentationml/2006/ole">
            <p:oleObj spid="_x0000_s40963" name="Формула" r:id="rId4" imgW="685800" imgH="39348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286248" y="2428868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2.     АС=10 + 6 = 16</a:t>
            </a:r>
            <a:endParaRPr lang="ru-RU" sz="2400" dirty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5160963" y="3117850"/>
          <a:ext cx="1190625" cy="836613"/>
        </p:xfrm>
        <a:graphic>
          <a:graphicData uri="http://schemas.openxmlformats.org/presentationml/2006/ole">
            <p:oleObj spid="_x0000_s40964" name="Формула" r:id="rId5" imgW="596880" imgH="419040" progId="Equation.3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4857752" y="4071942"/>
          <a:ext cx="1949450" cy="406400"/>
        </p:xfrm>
        <a:graphic>
          <a:graphicData uri="http://schemas.openxmlformats.org/presentationml/2006/ole">
            <p:oleObj spid="_x0000_s40965" name="Формула" r:id="rId6" imgW="977760" imgH="203040" progId="Equation.3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4786314" y="4572008"/>
          <a:ext cx="1824037" cy="785812"/>
        </p:xfrm>
        <a:graphic>
          <a:graphicData uri="http://schemas.openxmlformats.org/presentationml/2006/ole">
            <p:oleObj spid="_x0000_s40966" name="Формула" r:id="rId7" imgW="914400" imgH="393480" progId="Equation.3">
              <p:embed/>
            </p:oleObj>
          </a:graphicData>
        </a:graphic>
      </p:graphicFrame>
      <p:pic>
        <p:nvPicPr>
          <p:cNvPr id="27" name="Рисунок 26" descr="Home.p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8148" y="5572140"/>
            <a:ext cx="928694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1455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/>
              <a:t>Источники.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857232"/>
            <a:ext cx="6309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Вариант диагностической контрольной работы 2014г</a:t>
            </a:r>
          </a:p>
          <a:p>
            <a:pPr marL="342900" indent="-342900"/>
            <a:r>
              <a:rPr lang="ru-RU" dirty="0" smtClean="0"/>
              <a:t>Региональная предметная комиссия Санкт-Петербург.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571612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http://yandex.ru/images/search?text=%D0%B6%D0%B5%D0%BB%D1%82%D0%BE%D0%B5%20%D1%82%D0%B0%D0%BA%D1%81%D0%B8&amp;uinfo=sw-1920-sh-1080-ww-1920-wh-962-pd-1-wp-16x9_1920x1080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Решение задач по модулю «Реальная математика»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Цель урока:</a:t>
            </a:r>
          </a:p>
          <a:p>
            <a:r>
              <a:rPr lang="ru-RU" dirty="0" smtClean="0"/>
              <a:t>Подготовка к итоговой аттестации</a:t>
            </a:r>
          </a:p>
          <a:p>
            <a:r>
              <a:rPr lang="ru-RU" dirty="0" smtClean="0"/>
              <a:t>Рассмотреть способы решения задач из модуля</a:t>
            </a:r>
          </a:p>
          <a:p>
            <a:pPr>
              <a:buNone/>
            </a:pPr>
            <a:r>
              <a:rPr lang="ru-RU" dirty="0" smtClean="0"/>
              <a:t>«реальная математика»</a:t>
            </a:r>
          </a:p>
          <a:p>
            <a:pPr>
              <a:buNone/>
            </a:pPr>
            <a:r>
              <a:rPr lang="ru-RU" dirty="0" smtClean="0"/>
              <a:t>Работа с диаграммами</a:t>
            </a:r>
          </a:p>
          <a:p>
            <a:pPr>
              <a:buNone/>
            </a:pPr>
            <a:r>
              <a:rPr lang="ru-RU" dirty="0" smtClean="0"/>
              <a:t>Задачи на проценты</a:t>
            </a:r>
          </a:p>
          <a:p>
            <a:pPr>
              <a:buNone/>
            </a:pPr>
            <a:r>
              <a:rPr lang="ru-RU" dirty="0" smtClean="0"/>
              <a:t>Задачи на классическое определение </a:t>
            </a:r>
            <a:r>
              <a:rPr lang="ru-RU" dirty="0" smtClean="0"/>
              <a:t>вероятности</a:t>
            </a:r>
          </a:p>
          <a:p>
            <a:pPr>
              <a:buNone/>
            </a:pPr>
            <a:r>
              <a:rPr lang="ru-RU" dirty="0" smtClean="0"/>
              <a:t>Задачи на подобные треугольники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Расчетные задачи.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2357422" y="3571876"/>
            <a:ext cx="642942" cy="5000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572396" y="3571876"/>
            <a:ext cx="642942" cy="5000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6802" y="285728"/>
            <a:ext cx="896719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таблице приведены результаты забега 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 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четырех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девятиклассников, Зная, что для получения отметки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необходимо пробежать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 не более чем за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9,4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определите фамилии всех мальчиков,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получивших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А4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643182"/>
          <a:ext cx="8501122" cy="1482189"/>
        </p:xfrm>
        <a:graphic>
          <a:graphicData uri="http://schemas.openxmlformats.org/drawingml/2006/table">
            <a:tbl>
              <a:tblPr/>
              <a:tblGrid>
                <a:gridCol w="1571636"/>
                <a:gridCol w="1714512"/>
                <a:gridCol w="1714512"/>
                <a:gridCol w="1714512"/>
                <a:gridCol w="1785950"/>
              </a:tblGrid>
              <a:tr h="6409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Фамилия ученика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Родин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Павлов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Панфёров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Калашников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9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Время, с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10,1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9,4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8,6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9,5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4500570"/>
          <a:ext cx="8572560" cy="1357322"/>
        </p:xfrm>
        <a:graphic>
          <a:graphicData uri="http://schemas.openxmlformats.org/drawingml/2006/table">
            <a:tbl>
              <a:tblPr/>
              <a:tblGrid>
                <a:gridCol w="4857784"/>
                <a:gridCol w="3714776"/>
              </a:tblGrid>
              <a:tr h="66382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Родин, Павлов, Калашников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3) Павлов</a:t>
                      </a: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, Панфёров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349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2)  Родин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4) Родин</a:t>
                      </a: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, Калашников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14546" y="5929330"/>
            <a:ext cx="169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    4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28992" y="5929330"/>
            <a:ext cx="714380" cy="4857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464347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Мощность </a:t>
            </a:r>
            <a:r>
              <a:rPr lang="ru-RU" sz="2000" dirty="0" err="1"/>
              <a:t>отопителя</a:t>
            </a:r>
            <a:r>
              <a:rPr lang="ru-RU" sz="2000" dirty="0"/>
              <a:t> в автомобиле регулируется дополнительным сопротивлением, которое можно менять, поворачивая рукоятку в салоне машины. При этом меняется сила тока в электрической цепи электродвигателя – чем меньше сопротивление, тем больше сила тока и тем быстрее вращается мотор </a:t>
            </a:r>
            <a:r>
              <a:rPr lang="ru-RU" sz="2000" dirty="0" err="1"/>
              <a:t>отопителя</a:t>
            </a:r>
            <a:r>
              <a:rPr lang="ru-RU" sz="2000" dirty="0"/>
              <a:t>. На рисунке показана зависимость силы тока от величины сопротивления. </a:t>
            </a:r>
            <a:r>
              <a:rPr lang="ru-RU" sz="2000" b="1" dirty="0"/>
              <a:t>На оси абсцисс откладывается сопротивление </a:t>
            </a:r>
            <a:r>
              <a:rPr lang="ru-RU" sz="2000" dirty="0"/>
              <a:t>(в Омах), на оси ординат – сила тока в Амперах. Ток в цепи электродвигателя уменьшился с 8 до 4 Ампер. </a:t>
            </a:r>
            <a:r>
              <a:rPr lang="ru-RU" sz="2000" b="1" dirty="0"/>
              <a:t>На сколько Омов при этом увеличилось сопротивление цепи</a:t>
            </a:r>
          </a:p>
        </p:txBody>
      </p:sp>
      <p:pic>
        <p:nvPicPr>
          <p:cNvPr id="3" name="Рисунок 2" descr="gia18_3.JPG"/>
          <p:cNvPicPr/>
          <p:nvPr/>
        </p:nvPicPr>
        <p:blipFill>
          <a:blip r:embed="rId2" cstate="print">
            <a:grayscl/>
            <a:lum bright="-6000"/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857752" y="1142984"/>
            <a:ext cx="3929090" cy="33575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143504" y="2214554"/>
            <a:ext cx="100013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214942" y="3143248"/>
            <a:ext cx="207170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6858016" y="3643314"/>
            <a:ext cx="10001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5179223" y="3178967"/>
            <a:ext cx="192882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57818" y="5857892"/>
            <a:ext cx="1846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   1,5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00826" y="5857892"/>
            <a:ext cx="714380" cy="4857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 descr="i (4)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58082" y="1214422"/>
            <a:ext cx="1352550" cy="14287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86512" y="285728"/>
            <a:ext cx="71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В11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760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В12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57224" y="0"/>
            <a:ext cx="816858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период распродаж магазин снижал цены дважды: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первый раз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40%,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второй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10%.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рублей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стал стоить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чайник после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второго снижения цен, если до начала распродажи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он стоил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1800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рублей?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b36e68f607558fe4cd7796f41d034c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285992"/>
            <a:ext cx="1285884" cy="152607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5720" y="3714752"/>
            <a:ext cx="133203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Старая </a:t>
            </a:r>
          </a:p>
          <a:p>
            <a:pPr algn="ctr"/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цена </a:t>
            </a:r>
          </a:p>
          <a:p>
            <a:pPr algn="ctr"/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1800р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28794" y="2571744"/>
            <a:ext cx="614366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Найдем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40%,          18∙0,4 = 720</a:t>
            </a:r>
          </a:p>
          <a:p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Стоимость</a:t>
            </a:r>
          </a:p>
          <a:p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после первой             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1800 – 720 = 1080</a:t>
            </a:r>
          </a:p>
          <a:p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уценки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Найдем 10%               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1080 ∙ 0.1  = 108</a:t>
            </a:r>
          </a:p>
          <a:p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Новая цена                   1080 – 108 =   972</a:t>
            </a:r>
          </a:p>
          <a:p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6000768"/>
            <a:ext cx="1906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  972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6000768"/>
            <a:ext cx="714380" cy="4857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500562" y="2643182"/>
            <a:ext cx="357190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3357562"/>
            <a:ext cx="357190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071942"/>
            <a:ext cx="357190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4857760"/>
            <a:ext cx="357190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>
            <a:off x="4143372" y="6357958"/>
            <a:ext cx="2143140" cy="1588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57224" y="142852"/>
            <a:ext cx="810709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Человек ростом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1,8 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стоит на расстоянии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шагов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столба,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котором висит фонарь.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Тень человека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шагам.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какой высоте (в метрах) расположен фонарь?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42852"/>
            <a:ext cx="760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В13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501090" y="1928802"/>
            <a:ext cx="73025" cy="4464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8358214" y="1857364"/>
            <a:ext cx="393700" cy="257175"/>
          </a:xfrm>
          <a:custGeom>
            <a:avLst/>
            <a:gdLst>
              <a:gd name="T0" fmla="*/ 0 w 248"/>
              <a:gd name="T1" fmla="*/ 0 h 162"/>
              <a:gd name="T2" fmla="*/ 2147483647 w 248"/>
              <a:gd name="T3" fmla="*/ 2147483647 h 162"/>
              <a:gd name="T4" fmla="*/ 2147483647 w 248"/>
              <a:gd name="T5" fmla="*/ 2147483647 h 162"/>
              <a:gd name="T6" fmla="*/ 2147483647 w 248"/>
              <a:gd name="T7" fmla="*/ 2147483647 h 162"/>
              <a:gd name="T8" fmla="*/ 2147483647 w 248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8"/>
              <a:gd name="T16" fmla="*/ 0 h 162"/>
              <a:gd name="T17" fmla="*/ 248 w 248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8" h="162">
                <a:moveTo>
                  <a:pt x="0" y="0"/>
                </a:moveTo>
                <a:lnTo>
                  <a:pt x="14" y="114"/>
                </a:lnTo>
                <a:lnTo>
                  <a:pt x="62" y="162"/>
                </a:lnTo>
                <a:lnTo>
                  <a:pt x="150" y="154"/>
                </a:lnTo>
                <a:lnTo>
                  <a:pt x="248" y="40"/>
                </a:lnTo>
              </a:path>
            </a:pathLst>
          </a:custGeom>
          <a:solidFill>
            <a:srgbClr val="FFCC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rot="21322167">
            <a:off x="8223496" y="1736531"/>
            <a:ext cx="555187" cy="224557"/>
          </a:xfrm>
          <a:custGeom>
            <a:avLst/>
            <a:gdLst>
              <a:gd name="T0" fmla="*/ 2147483647 w 384"/>
              <a:gd name="T1" fmla="*/ 2147483647 h 192"/>
              <a:gd name="T2" fmla="*/ 0 w 384"/>
              <a:gd name="T3" fmla="*/ 2147483647 h 192"/>
              <a:gd name="T4" fmla="*/ 2147483647 w 384"/>
              <a:gd name="T5" fmla="*/ 2147483647 h 192"/>
              <a:gd name="T6" fmla="*/ 2147483647 w 384"/>
              <a:gd name="T7" fmla="*/ 0 h 192"/>
              <a:gd name="T8" fmla="*/ 2147483647 w 384"/>
              <a:gd name="T9" fmla="*/ 2147483647 h 192"/>
              <a:gd name="T10" fmla="*/ 2147483647 w 384"/>
              <a:gd name="T11" fmla="*/ 2147483647 h 192"/>
              <a:gd name="T12" fmla="*/ 2147483647 w 384"/>
              <a:gd name="T13" fmla="*/ 2147483647 h 192"/>
              <a:gd name="T14" fmla="*/ 2147483647 w 384"/>
              <a:gd name="T15" fmla="*/ 2147483647 h 1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192"/>
              <a:gd name="T26" fmla="*/ 384 w 384"/>
              <a:gd name="T27" fmla="*/ 192 h 1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192">
                <a:moveTo>
                  <a:pt x="336" y="184"/>
                </a:moveTo>
                <a:lnTo>
                  <a:pt x="0" y="120"/>
                </a:lnTo>
                <a:lnTo>
                  <a:pt x="88" y="40"/>
                </a:lnTo>
                <a:lnTo>
                  <a:pt x="200" y="0"/>
                </a:lnTo>
                <a:lnTo>
                  <a:pt x="280" y="16"/>
                </a:lnTo>
                <a:lnTo>
                  <a:pt x="376" y="96"/>
                </a:lnTo>
                <a:lnTo>
                  <a:pt x="384" y="192"/>
                </a:lnTo>
                <a:lnTo>
                  <a:pt x="208" y="160"/>
                </a:lnTo>
              </a:path>
            </a:pathLst>
          </a:custGeom>
          <a:solidFill>
            <a:schemeClr val="bg2">
              <a:lumMod val="50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8572528" y="3786190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pic>
        <p:nvPicPr>
          <p:cNvPr id="9" name="Рисунок 46" descr="Рисунок1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071942"/>
            <a:ext cx="1071570" cy="246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72132" y="4429132"/>
            <a:ext cx="45719" cy="1892282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2" name="Рисунок 46" descr="Рисунок15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041660">
            <a:off x="4108968" y="4980751"/>
            <a:ext cx="333334" cy="269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cxnSp>
        <p:nvCxnSpPr>
          <p:cNvPr id="14" name="Прямая соединительная линия 13"/>
          <p:cNvCxnSpPr>
            <a:endCxn id="4" idx="2"/>
          </p:cNvCxnSpPr>
          <p:nvPr/>
        </p:nvCxnSpPr>
        <p:spPr>
          <a:xfrm>
            <a:off x="5857884" y="6357958"/>
            <a:ext cx="2679719" cy="34894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 flipV="1">
            <a:off x="3286120" y="2000240"/>
            <a:ext cx="5286409" cy="435771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6929454" y="621508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929322" y="5072074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1,8 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214810" y="621508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lang="ru-RU" sz="2800" dirty="0"/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8001024" y="3857628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</a:rPr>
              <a:t>х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6000768"/>
            <a:ext cx="18357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  4,8</a:t>
            </a:r>
            <a:endParaRPr lang="ru-RU" sz="28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500166" y="6072206"/>
            <a:ext cx="714380" cy="4857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 descr="линей.jpg"/>
          <p:cNvPicPr>
            <a:picLocks noChangeAspect="1"/>
          </p:cNvPicPr>
          <p:nvPr/>
        </p:nvPicPr>
        <p:blipFill>
          <a:blip r:embed="rId3"/>
          <a:srcRect t="10020" b="84818"/>
          <a:stretch>
            <a:fillRect/>
          </a:stretch>
        </p:blipFill>
        <p:spPr>
          <a:xfrm rot="5400000">
            <a:off x="4704764" y="5296500"/>
            <a:ext cx="1807376" cy="72640"/>
          </a:xfrm>
          <a:prstGeom prst="rect">
            <a:avLst/>
          </a:prstGeom>
        </p:spPr>
      </p:pic>
      <p:sp>
        <p:nvSpPr>
          <p:cNvPr id="22" name="Прямоугольник 21">
            <a:hlinkClick r:id="rId4" action="ppaction://hlinksldjump"/>
          </p:cNvPr>
          <p:cNvSpPr/>
          <p:nvPr/>
        </p:nvSpPr>
        <p:spPr>
          <a:xfrm>
            <a:off x="7072330" y="785794"/>
            <a:ext cx="1714512" cy="4857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Нужна помощь?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30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 l="11722" t="37960" r="71806" b="41457"/>
          <a:stretch>
            <a:fillRect/>
          </a:stretch>
        </p:blipFill>
        <p:spPr bwMode="auto">
          <a:xfrm>
            <a:off x="357158" y="2428868"/>
            <a:ext cx="27146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2844" y="142852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В14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71414"/>
            <a:ext cx="85123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диаграмме определите, сколько процентов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составляет площадь сектора 1 от площади всего круга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752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В15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04025" y="0"/>
            <a:ext cx="833997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фирме такси в данный момент свободно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чёрных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жёлтая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зелёных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машины.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вызову выехала одна из машин, оказавшаяся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ближе всего к заказчику. Найдите вероятность того,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к нему приедет жёлтое такси.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жт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44" y="3071811"/>
            <a:ext cx="2643206" cy="1830420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643437" y="2285992"/>
          <a:ext cx="2337989" cy="1071570"/>
        </p:xfrm>
        <a:graphic>
          <a:graphicData uri="http://schemas.openxmlformats.org/presentationml/2006/ole">
            <p:oleObj spid="_x0000_s19458" name="Формула" r:id="rId4" imgW="64764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1868" y="3357562"/>
            <a:ext cx="5028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n</a:t>
            </a:r>
            <a:r>
              <a:rPr lang="ru-RU" sz="2400" dirty="0" smtClean="0"/>
              <a:t> число благоприятных исходов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</a:t>
            </a:r>
            <a:r>
              <a:rPr lang="ru-RU" sz="2400" dirty="0" smtClean="0"/>
              <a:t> число всех возможных исходов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6000768"/>
            <a:ext cx="1790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  </a:t>
            </a:r>
            <a:r>
              <a:rPr lang="en-US" sz="2800" dirty="0" smtClean="0"/>
              <a:t>0.1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6000768"/>
            <a:ext cx="714380" cy="4857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286644" y="142852"/>
          <a:ext cx="1463049" cy="571504"/>
        </p:xfrm>
        <a:graphic>
          <a:graphicData uri="http://schemas.openxmlformats.org/presentationml/2006/ole">
            <p:oleObj spid="_x0000_s20482" name="Формула" r:id="rId3" imgW="609600" imgH="228600" progId="Equation.3">
              <p:embed/>
            </p:oleObj>
          </a:graphicData>
        </a:graphic>
      </p:graphicFrame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214282" y="1857364"/>
          <a:ext cx="1285884" cy="488016"/>
        </p:xfrm>
        <a:graphic>
          <a:graphicData uri="http://schemas.openxmlformats.org/presentationml/2006/ole">
            <p:oleObj spid="_x0000_s20481" name="Формула" r:id="rId4" imgW="520560" imgH="203040" progId="Equation.3">
              <p:embed/>
            </p:oleObj>
          </a:graphicData>
        </a:graphic>
      </p:graphicFrame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214414" y="142852"/>
            <a:ext cx="7866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 Джоуля – Ленца можно записать в виде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42844" y="642918"/>
            <a:ext cx="92874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количество теплоты (джоулях),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сила тока (в амперах),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сопротивление цепи (в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время (в секундах).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Пользуясь этой формулой, найдите сопротивление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если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428728" y="1857364"/>
            <a:ext cx="2449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Дж,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=5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142852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В1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6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500298" y="2643182"/>
          <a:ext cx="2857520" cy="714381"/>
        </p:xfrm>
        <a:graphic>
          <a:graphicData uri="http://schemas.openxmlformats.org/presentationml/2006/ole">
            <p:oleObj spid="_x0000_s20486" name="Формула" r:id="rId5" imgW="609600" imgH="22860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2285984" y="3286124"/>
            <a:ext cx="3286148" cy="1588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7158" y="6000768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  5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500166" y="6000768"/>
            <a:ext cx="714380" cy="4857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</TotalTime>
  <Words>542</Words>
  <Application>Microsoft Office PowerPoint</Application>
  <PresentationFormat>Экран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Официальная</vt:lpstr>
      <vt:lpstr>Формула</vt:lpstr>
      <vt:lpstr>Решение задач</vt:lpstr>
      <vt:lpstr>Решение задач по модулю «Реальная математика»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контрольной работы</dc:title>
  <dc:creator>Пользователь</dc:creator>
  <cp:lastModifiedBy>Пользователь</cp:lastModifiedBy>
  <cp:revision>19</cp:revision>
  <dcterms:created xsi:type="dcterms:W3CDTF">2014-04-11T13:39:55Z</dcterms:created>
  <dcterms:modified xsi:type="dcterms:W3CDTF">2014-04-12T09:13:44Z</dcterms:modified>
</cp:coreProperties>
</file>