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E63CA5-F1D6-4CB8-BE88-11FA5AE402D8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CCD7AC44-0251-4C00-B5A2-741DD3A5038B}">
      <dgm:prSet/>
      <dgm:spPr/>
      <dgm:t>
        <a:bodyPr/>
        <a:lstStyle/>
        <a:p>
          <a:pPr rtl="0"/>
          <a:r>
            <a:rPr lang="ru-RU" dirty="0" smtClean="0"/>
            <a:t>Доказательства эволюции вида Человек разумный</a:t>
          </a:r>
          <a:endParaRPr lang="ru-RU" dirty="0"/>
        </a:p>
      </dgm:t>
    </dgm:pt>
    <dgm:pt modelId="{E9CD349F-E2D5-4A98-B7EE-78172E7548CF}" type="parTrans" cxnId="{6FAEF206-B392-4CB6-B52C-68076B7384D9}">
      <dgm:prSet/>
      <dgm:spPr/>
      <dgm:t>
        <a:bodyPr/>
        <a:lstStyle/>
        <a:p>
          <a:endParaRPr lang="ru-RU"/>
        </a:p>
      </dgm:t>
    </dgm:pt>
    <dgm:pt modelId="{DF45BC60-5FCB-4C06-AD95-6D1B4B536F5A}" type="sibTrans" cxnId="{6FAEF206-B392-4CB6-B52C-68076B7384D9}">
      <dgm:prSet/>
      <dgm:spPr/>
      <dgm:t>
        <a:bodyPr/>
        <a:lstStyle/>
        <a:p>
          <a:endParaRPr lang="ru-RU"/>
        </a:p>
      </dgm:t>
    </dgm:pt>
    <dgm:pt modelId="{E0C8FBA7-781E-4BB9-9958-10C4DC7BBBF0}" type="pres">
      <dgm:prSet presAssocID="{60E63CA5-F1D6-4CB8-BE88-11FA5AE402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C1086-6BBE-4480-AC74-EA050851C7A8}" type="pres">
      <dgm:prSet presAssocID="{CCD7AC44-0251-4C00-B5A2-741DD3A5038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A5098-2889-43DB-843A-7926E2923581}" type="presOf" srcId="{CCD7AC44-0251-4C00-B5A2-741DD3A5038B}" destId="{5D4C1086-6BBE-4480-AC74-EA050851C7A8}" srcOrd="0" destOrd="0" presId="urn:microsoft.com/office/officeart/2005/8/layout/vList2"/>
    <dgm:cxn modelId="{DA7EE4D7-6ED2-4C5D-9F84-12D49143012D}" type="presOf" srcId="{60E63CA5-F1D6-4CB8-BE88-11FA5AE402D8}" destId="{E0C8FBA7-781E-4BB9-9958-10C4DC7BBBF0}" srcOrd="0" destOrd="0" presId="urn:microsoft.com/office/officeart/2005/8/layout/vList2"/>
    <dgm:cxn modelId="{6FAEF206-B392-4CB6-B52C-68076B7384D9}" srcId="{60E63CA5-F1D6-4CB8-BE88-11FA5AE402D8}" destId="{CCD7AC44-0251-4C00-B5A2-741DD3A5038B}" srcOrd="0" destOrd="0" parTransId="{E9CD349F-E2D5-4A98-B7EE-78172E7548CF}" sibTransId="{DF45BC60-5FCB-4C06-AD95-6D1B4B536F5A}"/>
    <dgm:cxn modelId="{A4DB58F8-8CDF-42B2-9FE8-6155F76C5883}" type="presParOf" srcId="{E0C8FBA7-781E-4BB9-9958-10C4DC7BBBF0}" destId="{5D4C1086-6BBE-4480-AC74-EA050851C7A8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8B162-2157-49F0-AFCA-AC1A900538B9}" type="doc">
      <dgm:prSet loTypeId="urn:microsoft.com/office/officeart/2005/8/layout/hList1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94564A3C-0029-430B-96ED-32E4B586BE66}">
      <dgm:prSet phldrT="[Текст]"/>
      <dgm:spPr/>
      <dgm:t>
        <a:bodyPr/>
        <a:lstStyle/>
        <a:p>
          <a:r>
            <a:rPr lang="ru-RU" dirty="0" smtClean="0"/>
            <a:t>Палеонтологические</a:t>
          </a:r>
          <a:endParaRPr lang="ru-RU" dirty="0"/>
        </a:p>
      </dgm:t>
    </dgm:pt>
    <dgm:pt modelId="{064BD1AC-F75F-42BC-8D6D-F867210F3E2A}" type="parTrans" cxnId="{690AFBF9-D99D-41EC-BF9C-13FB8CDC4DE0}">
      <dgm:prSet/>
      <dgm:spPr/>
      <dgm:t>
        <a:bodyPr/>
        <a:lstStyle/>
        <a:p>
          <a:endParaRPr lang="ru-RU"/>
        </a:p>
      </dgm:t>
    </dgm:pt>
    <dgm:pt modelId="{2CD135DD-3813-4B94-A2EC-4B6A674D4C40}" type="sibTrans" cxnId="{690AFBF9-D99D-41EC-BF9C-13FB8CDC4DE0}">
      <dgm:prSet/>
      <dgm:spPr/>
      <dgm:t>
        <a:bodyPr/>
        <a:lstStyle/>
        <a:p>
          <a:endParaRPr lang="ru-RU"/>
        </a:p>
      </dgm:t>
    </dgm:pt>
    <dgm:pt modelId="{7F7EB799-0548-4B90-B70B-26DCABCAF3D5}">
      <dgm:prSet phldrT="[Текст]"/>
      <dgm:spPr/>
      <dgm:t>
        <a:bodyPr/>
        <a:lstStyle/>
        <a:p>
          <a:r>
            <a:rPr lang="ru-RU" dirty="0" smtClean="0"/>
            <a:t>Ископаемые останки переходных форм</a:t>
          </a:r>
          <a:endParaRPr lang="ru-RU" dirty="0"/>
        </a:p>
      </dgm:t>
    </dgm:pt>
    <dgm:pt modelId="{39C73BB3-9C3B-4276-826D-4CF801D7A099}" type="parTrans" cxnId="{A9BC8DF2-BF22-4C13-B056-23CAE656E4F0}">
      <dgm:prSet/>
      <dgm:spPr/>
      <dgm:t>
        <a:bodyPr/>
        <a:lstStyle/>
        <a:p>
          <a:endParaRPr lang="ru-RU"/>
        </a:p>
      </dgm:t>
    </dgm:pt>
    <dgm:pt modelId="{A7EAFEF4-254A-4041-988A-1CC7C3E50EEC}" type="sibTrans" cxnId="{A9BC8DF2-BF22-4C13-B056-23CAE656E4F0}">
      <dgm:prSet/>
      <dgm:spPr/>
      <dgm:t>
        <a:bodyPr/>
        <a:lstStyle/>
        <a:p>
          <a:endParaRPr lang="ru-RU"/>
        </a:p>
      </dgm:t>
    </dgm:pt>
    <dgm:pt modelId="{00BD006E-3806-4A92-87B4-B6C7402322F3}">
      <dgm:prSet phldrT="[Текст]"/>
      <dgm:spPr/>
      <dgm:t>
        <a:bodyPr/>
        <a:lstStyle/>
        <a:p>
          <a:r>
            <a:rPr lang="ru-RU" dirty="0" smtClean="0"/>
            <a:t>Палеонтологические находки стоянок древних людей</a:t>
          </a:r>
          <a:endParaRPr lang="ru-RU" dirty="0"/>
        </a:p>
      </dgm:t>
    </dgm:pt>
    <dgm:pt modelId="{87AA215E-8444-4455-98E9-0EEEEAE3756C}" type="parTrans" cxnId="{9668F7A6-6E5E-4175-AB47-309F984FEB2C}">
      <dgm:prSet/>
      <dgm:spPr/>
      <dgm:t>
        <a:bodyPr/>
        <a:lstStyle/>
        <a:p>
          <a:endParaRPr lang="ru-RU"/>
        </a:p>
      </dgm:t>
    </dgm:pt>
    <dgm:pt modelId="{4DC70EA3-78F8-4C2F-83D0-6DFC4D27FFB6}" type="sibTrans" cxnId="{9668F7A6-6E5E-4175-AB47-309F984FEB2C}">
      <dgm:prSet/>
      <dgm:spPr/>
      <dgm:t>
        <a:bodyPr/>
        <a:lstStyle/>
        <a:p>
          <a:endParaRPr lang="ru-RU"/>
        </a:p>
      </dgm:t>
    </dgm:pt>
    <dgm:pt modelId="{443C65FC-42EA-4CFC-B4EB-DFA1F757EA0F}">
      <dgm:prSet phldrT="[Текст]"/>
      <dgm:spPr/>
      <dgm:t>
        <a:bodyPr/>
        <a:lstStyle/>
        <a:p>
          <a:r>
            <a:rPr lang="ru-RU" dirty="0" smtClean="0"/>
            <a:t>Сравнительно - анатомические</a:t>
          </a:r>
          <a:endParaRPr lang="ru-RU" dirty="0"/>
        </a:p>
      </dgm:t>
    </dgm:pt>
    <dgm:pt modelId="{618D225A-3B20-4C11-9224-09A45F1B2276}" type="parTrans" cxnId="{9FF05755-A2A2-448D-8475-FEF163D2F74B}">
      <dgm:prSet/>
      <dgm:spPr/>
      <dgm:t>
        <a:bodyPr/>
        <a:lstStyle/>
        <a:p>
          <a:endParaRPr lang="ru-RU"/>
        </a:p>
      </dgm:t>
    </dgm:pt>
    <dgm:pt modelId="{97384AEC-0D5C-4BE1-9380-1A9293477C60}" type="sibTrans" cxnId="{9FF05755-A2A2-448D-8475-FEF163D2F74B}">
      <dgm:prSet/>
      <dgm:spPr/>
      <dgm:t>
        <a:bodyPr/>
        <a:lstStyle/>
        <a:p>
          <a:endParaRPr lang="ru-RU"/>
        </a:p>
      </dgm:t>
    </dgm:pt>
    <dgm:pt modelId="{C8A48CAA-2CF8-4FBD-B6EE-8C4722029919}">
      <dgm:prSet phldrT="[Текст]"/>
      <dgm:spPr/>
      <dgm:t>
        <a:bodyPr/>
        <a:lstStyle/>
        <a:p>
          <a:r>
            <a:rPr lang="ru-RU" dirty="0" smtClean="0"/>
            <a:t>Рудименты</a:t>
          </a:r>
          <a:endParaRPr lang="ru-RU" dirty="0"/>
        </a:p>
      </dgm:t>
    </dgm:pt>
    <dgm:pt modelId="{066F5D80-5C73-44C2-A28D-02C26023FED8}" type="parTrans" cxnId="{F69C1EC2-A9BA-42BF-9D50-D9666CFACA4C}">
      <dgm:prSet/>
      <dgm:spPr/>
      <dgm:t>
        <a:bodyPr/>
        <a:lstStyle/>
        <a:p>
          <a:endParaRPr lang="ru-RU"/>
        </a:p>
      </dgm:t>
    </dgm:pt>
    <dgm:pt modelId="{F5771CDC-6CCB-46E7-911F-6BDF0B314E5D}" type="sibTrans" cxnId="{F69C1EC2-A9BA-42BF-9D50-D9666CFACA4C}">
      <dgm:prSet/>
      <dgm:spPr/>
      <dgm:t>
        <a:bodyPr/>
        <a:lstStyle/>
        <a:p>
          <a:endParaRPr lang="ru-RU"/>
        </a:p>
      </dgm:t>
    </dgm:pt>
    <dgm:pt modelId="{594868D8-62D3-4815-932C-FE850CAED00B}">
      <dgm:prSet phldrT="[Текст]"/>
      <dgm:spPr/>
      <dgm:t>
        <a:bodyPr/>
        <a:lstStyle/>
        <a:p>
          <a:r>
            <a:rPr lang="ru-RU" dirty="0" smtClean="0"/>
            <a:t>Атавизмы</a:t>
          </a:r>
          <a:endParaRPr lang="ru-RU" dirty="0"/>
        </a:p>
      </dgm:t>
    </dgm:pt>
    <dgm:pt modelId="{CB63AA46-8EC3-4CDC-B374-9278214D0495}" type="parTrans" cxnId="{88471D28-EC40-4713-8A2C-7F0509FA1E80}">
      <dgm:prSet/>
      <dgm:spPr/>
      <dgm:t>
        <a:bodyPr/>
        <a:lstStyle/>
        <a:p>
          <a:endParaRPr lang="ru-RU"/>
        </a:p>
      </dgm:t>
    </dgm:pt>
    <dgm:pt modelId="{5A0A22B5-B97B-4B35-9979-17C3BC4412F4}" type="sibTrans" cxnId="{88471D28-EC40-4713-8A2C-7F0509FA1E80}">
      <dgm:prSet/>
      <dgm:spPr/>
      <dgm:t>
        <a:bodyPr/>
        <a:lstStyle/>
        <a:p>
          <a:endParaRPr lang="ru-RU"/>
        </a:p>
      </dgm:t>
    </dgm:pt>
    <dgm:pt modelId="{7EFCACB3-B46E-4D22-AE38-D9A31029306D}">
      <dgm:prSet phldrT="[Текст]"/>
      <dgm:spPr/>
      <dgm:t>
        <a:bodyPr/>
        <a:lstStyle/>
        <a:p>
          <a:r>
            <a:rPr lang="ru-RU" dirty="0" smtClean="0"/>
            <a:t>Эмбриологические</a:t>
          </a:r>
          <a:endParaRPr lang="ru-RU" dirty="0"/>
        </a:p>
      </dgm:t>
    </dgm:pt>
    <dgm:pt modelId="{2696221F-8450-4F65-B2CB-DB090D9E0116}" type="parTrans" cxnId="{A710FA08-7C10-40F7-97AC-F31053DF0977}">
      <dgm:prSet/>
      <dgm:spPr/>
      <dgm:t>
        <a:bodyPr/>
        <a:lstStyle/>
        <a:p>
          <a:endParaRPr lang="ru-RU"/>
        </a:p>
      </dgm:t>
    </dgm:pt>
    <dgm:pt modelId="{4EFD50AE-4D7E-4B54-A8A1-CEC6AEF84770}" type="sibTrans" cxnId="{A710FA08-7C10-40F7-97AC-F31053DF0977}">
      <dgm:prSet/>
      <dgm:spPr/>
      <dgm:t>
        <a:bodyPr/>
        <a:lstStyle/>
        <a:p>
          <a:endParaRPr lang="ru-RU"/>
        </a:p>
      </dgm:t>
    </dgm:pt>
    <dgm:pt modelId="{DDA03694-F888-429D-B4CB-1B869A5893C8}">
      <dgm:prSet phldrT="[Текст]"/>
      <dgm:spPr/>
      <dgm:t>
        <a:bodyPr/>
        <a:lstStyle/>
        <a:p>
          <a:r>
            <a:rPr lang="ru-RU" dirty="0" smtClean="0"/>
            <a:t>Закон Мюллера и Геккеля: «Онтогенез – есть краткое повторение филогенеза»</a:t>
          </a:r>
          <a:endParaRPr lang="ru-RU" dirty="0"/>
        </a:p>
      </dgm:t>
    </dgm:pt>
    <dgm:pt modelId="{9AB1D80C-CC1C-432F-B5AB-8E6BD4A81F53}" type="parTrans" cxnId="{5FBA48A9-9C0D-44CD-A1AF-0D3D3554FEAB}">
      <dgm:prSet/>
      <dgm:spPr/>
      <dgm:t>
        <a:bodyPr/>
        <a:lstStyle/>
        <a:p>
          <a:endParaRPr lang="ru-RU"/>
        </a:p>
      </dgm:t>
    </dgm:pt>
    <dgm:pt modelId="{35C57B26-0139-466A-A942-688A5DE62B4B}" type="sibTrans" cxnId="{5FBA48A9-9C0D-44CD-A1AF-0D3D3554FEAB}">
      <dgm:prSet/>
      <dgm:spPr/>
      <dgm:t>
        <a:bodyPr/>
        <a:lstStyle/>
        <a:p>
          <a:endParaRPr lang="ru-RU"/>
        </a:p>
      </dgm:t>
    </dgm:pt>
    <dgm:pt modelId="{989BEE06-3D6F-487C-9959-BC2A5CCC0639}">
      <dgm:prSet phldrT="[Текст]"/>
      <dgm:spPr/>
      <dgm:t>
        <a:bodyPr/>
        <a:lstStyle/>
        <a:p>
          <a:r>
            <a:rPr lang="ru-RU" dirty="0" smtClean="0"/>
            <a:t>Морфология тела</a:t>
          </a:r>
          <a:endParaRPr lang="ru-RU" dirty="0"/>
        </a:p>
      </dgm:t>
    </dgm:pt>
    <dgm:pt modelId="{B7F974D0-742D-4368-8AD1-06899F98F958}" type="parTrans" cxnId="{8CC7173F-4826-41F5-8877-F5CE5BC11FDC}">
      <dgm:prSet/>
      <dgm:spPr/>
      <dgm:t>
        <a:bodyPr/>
        <a:lstStyle/>
        <a:p>
          <a:endParaRPr lang="ru-RU"/>
        </a:p>
      </dgm:t>
    </dgm:pt>
    <dgm:pt modelId="{E7346C1A-A97F-47D5-BC54-6A8BEAAFDE61}" type="sibTrans" cxnId="{8CC7173F-4826-41F5-8877-F5CE5BC11FDC}">
      <dgm:prSet/>
      <dgm:spPr/>
      <dgm:t>
        <a:bodyPr/>
        <a:lstStyle/>
        <a:p>
          <a:endParaRPr lang="ru-RU"/>
        </a:p>
      </dgm:t>
    </dgm:pt>
    <dgm:pt modelId="{28EA4ABF-DC0D-43B5-961C-5C4E81D7CC5E}" type="pres">
      <dgm:prSet presAssocID="{5388B162-2157-49F0-AFCA-AC1A900538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7CB5A0A-58C1-4330-AA4F-DFD232251C33}" type="pres">
      <dgm:prSet presAssocID="{94564A3C-0029-430B-96ED-32E4B586BE66}" presName="composite" presStyleCnt="0"/>
      <dgm:spPr/>
    </dgm:pt>
    <dgm:pt modelId="{138FDDBD-3D4D-44F6-98D2-E84E03EBE0F3}" type="pres">
      <dgm:prSet presAssocID="{94564A3C-0029-430B-96ED-32E4B586BE6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17C729-B068-4568-8DB8-8B84CAEB814C}" type="pres">
      <dgm:prSet presAssocID="{94564A3C-0029-430B-96ED-32E4B586BE6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5D2E6-B1D4-4E63-9A04-6D036DD09351}" type="pres">
      <dgm:prSet presAssocID="{2CD135DD-3813-4B94-A2EC-4B6A674D4C40}" presName="space" presStyleCnt="0"/>
      <dgm:spPr/>
    </dgm:pt>
    <dgm:pt modelId="{077EEB28-36BF-4922-9967-83E0A12C5569}" type="pres">
      <dgm:prSet presAssocID="{443C65FC-42EA-4CFC-B4EB-DFA1F757EA0F}" presName="composite" presStyleCnt="0"/>
      <dgm:spPr/>
    </dgm:pt>
    <dgm:pt modelId="{8477DD5A-0E39-445A-AA09-A00DC324D3CE}" type="pres">
      <dgm:prSet presAssocID="{443C65FC-42EA-4CFC-B4EB-DFA1F757EA0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0DF805-0F3B-4A45-9990-BBEE50A4F8F5}" type="pres">
      <dgm:prSet presAssocID="{443C65FC-42EA-4CFC-B4EB-DFA1F757EA0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26EFD-4553-4D14-A2FB-496C369B287E}" type="pres">
      <dgm:prSet presAssocID="{97384AEC-0D5C-4BE1-9380-1A9293477C60}" presName="space" presStyleCnt="0"/>
      <dgm:spPr/>
    </dgm:pt>
    <dgm:pt modelId="{AB84D95A-4AEF-4ABA-AB0A-B30762052686}" type="pres">
      <dgm:prSet presAssocID="{7EFCACB3-B46E-4D22-AE38-D9A31029306D}" presName="composite" presStyleCnt="0"/>
      <dgm:spPr/>
    </dgm:pt>
    <dgm:pt modelId="{3A77767F-0D5A-47EB-9841-C5CC7A67C33D}" type="pres">
      <dgm:prSet presAssocID="{7EFCACB3-B46E-4D22-AE38-D9A31029306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22788-0600-46F6-B3D1-67D86810AE9F}" type="pres">
      <dgm:prSet presAssocID="{7EFCACB3-B46E-4D22-AE38-D9A31029306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1BF53E-D5EB-4480-A12C-1DAEF726BD6A}" type="presOf" srcId="{7F7EB799-0548-4B90-B70B-26DCABCAF3D5}" destId="{E217C729-B068-4568-8DB8-8B84CAEB814C}" srcOrd="0" destOrd="0" presId="urn:microsoft.com/office/officeart/2005/8/layout/hList1"/>
    <dgm:cxn modelId="{FEA6DCB6-21BA-48D3-B708-4962FDD730ED}" type="presOf" srcId="{94564A3C-0029-430B-96ED-32E4B586BE66}" destId="{138FDDBD-3D4D-44F6-98D2-E84E03EBE0F3}" srcOrd="0" destOrd="0" presId="urn:microsoft.com/office/officeart/2005/8/layout/hList1"/>
    <dgm:cxn modelId="{8CC7173F-4826-41F5-8877-F5CE5BC11FDC}" srcId="{443C65FC-42EA-4CFC-B4EB-DFA1F757EA0F}" destId="{989BEE06-3D6F-487C-9959-BC2A5CCC0639}" srcOrd="2" destOrd="0" parTransId="{B7F974D0-742D-4368-8AD1-06899F98F958}" sibTransId="{E7346C1A-A97F-47D5-BC54-6A8BEAAFDE61}"/>
    <dgm:cxn modelId="{79B615A5-7EA1-4C74-899E-495D3D69F957}" type="presOf" srcId="{989BEE06-3D6F-487C-9959-BC2A5CCC0639}" destId="{3A0DF805-0F3B-4A45-9990-BBEE50A4F8F5}" srcOrd="0" destOrd="2" presId="urn:microsoft.com/office/officeart/2005/8/layout/hList1"/>
    <dgm:cxn modelId="{88471D28-EC40-4713-8A2C-7F0509FA1E80}" srcId="{443C65FC-42EA-4CFC-B4EB-DFA1F757EA0F}" destId="{594868D8-62D3-4815-932C-FE850CAED00B}" srcOrd="1" destOrd="0" parTransId="{CB63AA46-8EC3-4CDC-B374-9278214D0495}" sibTransId="{5A0A22B5-B97B-4B35-9979-17C3BC4412F4}"/>
    <dgm:cxn modelId="{C099486C-0E28-4743-A746-7F90DF2BCB1F}" type="presOf" srcId="{7EFCACB3-B46E-4D22-AE38-D9A31029306D}" destId="{3A77767F-0D5A-47EB-9841-C5CC7A67C33D}" srcOrd="0" destOrd="0" presId="urn:microsoft.com/office/officeart/2005/8/layout/hList1"/>
    <dgm:cxn modelId="{07BE6A0E-75F5-4538-9457-7D88F25455EE}" type="presOf" srcId="{C8A48CAA-2CF8-4FBD-B6EE-8C4722029919}" destId="{3A0DF805-0F3B-4A45-9990-BBEE50A4F8F5}" srcOrd="0" destOrd="0" presId="urn:microsoft.com/office/officeart/2005/8/layout/hList1"/>
    <dgm:cxn modelId="{A710FA08-7C10-40F7-97AC-F31053DF0977}" srcId="{5388B162-2157-49F0-AFCA-AC1A900538B9}" destId="{7EFCACB3-B46E-4D22-AE38-D9A31029306D}" srcOrd="2" destOrd="0" parTransId="{2696221F-8450-4F65-B2CB-DB090D9E0116}" sibTransId="{4EFD50AE-4D7E-4B54-A8A1-CEC6AEF84770}"/>
    <dgm:cxn modelId="{B056F4B5-2314-4C33-B918-5B3FF03662C2}" type="presOf" srcId="{5388B162-2157-49F0-AFCA-AC1A900538B9}" destId="{28EA4ABF-DC0D-43B5-961C-5C4E81D7CC5E}" srcOrd="0" destOrd="0" presId="urn:microsoft.com/office/officeart/2005/8/layout/hList1"/>
    <dgm:cxn modelId="{270831EA-0C15-466C-A250-8BCA7833E67F}" type="presOf" srcId="{DDA03694-F888-429D-B4CB-1B869A5893C8}" destId="{7F622788-0600-46F6-B3D1-67D86810AE9F}" srcOrd="0" destOrd="0" presId="urn:microsoft.com/office/officeart/2005/8/layout/hList1"/>
    <dgm:cxn modelId="{5FBA48A9-9C0D-44CD-A1AF-0D3D3554FEAB}" srcId="{7EFCACB3-B46E-4D22-AE38-D9A31029306D}" destId="{DDA03694-F888-429D-B4CB-1B869A5893C8}" srcOrd="0" destOrd="0" parTransId="{9AB1D80C-CC1C-432F-B5AB-8E6BD4A81F53}" sibTransId="{35C57B26-0139-466A-A942-688A5DE62B4B}"/>
    <dgm:cxn modelId="{9668F7A6-6E5E-4175-AB47-309F984FEB2C}" srcId="{94564A3C-0029-430B-96ED-32E4B586BE66}" destId="{00BD006E-3806-4A92-87B4-B6C7402322F3}" srcOrd="1" destOrd="0" parTransId="{87AA215E-8444-4455-98E9-0EEEEAE3756C}" sibTransId="{4DC70EA3-78F8-4C2F-83D0-6DFC4D27FFB6}"/>
    <dgm:cxn modelId="{7B4432DF-463B-430F-A8B5-F73AE216CC93}" type="presOf" srcId="{594868D8-62D3-4815-932C-FE850CAED00B}" destId="{3A0DF805-0F3B-4A45-9990-BBEE50A4F8F5}" srcOrd="0" destOrd="1" presId="urn:microsoft.com/office/officeart/2005/8/layout/hList1"/>
    <dgm:cxn modelId="{F69C1EC2-A9BA-42BF-9D50-D9666CFACA4C}" srcId="{443C65FC-42EA-4CFC-B4EB-DFA1F757EA0F}" destId="{C8A48CAA-2CF8-4FBD-B6EE-8C4722029919}" srcOrd="0" destOrd="0" parTransId="{066F5D80-5C73-44C2-A28D-02C26023FED8}" sibTransId="{F5771CDC-6CCB-46E7-911F-6BDF0B314E5D}"/>
    <dgm:cxn modelId="{857037AA-4E69-4D2E-8BC9-C0E152092E03}" type="presOf" srcId="{443C65FC-42EA-4CFC-B4EB-DFA1F757EA0F}" destId="{8477DD5A-0E39-445A-AA09-A00DC324D3CE}" srcOrd="0" destOrd="0" presId="urn:microsoft.com/office/officeart/2005/8/layout/hList1"/>
    <dgm:cxn modelId="{690AFBF9-D99D-41EC-BF9C-13FB8CDC4DE0}" srcId="{5388B162-2157-49F0-AFCA-AC1A900538B9}" destId="{94564A3C-0029-430B-96ED-32E4B586BE66}" srcOrd="0" destOrd="0" parTransId="{064BD1AC-F75F-42BC-8D6D-F867210F3E2A}" sibTransId="{2CD135DD-3813-4B94-A2EC-4B6A674D4C40}"/>
    <dgm:cxn modelId="{9FF05755-A2A2-448D-8475-FEF163D2F74B}" srcId="{5388B162-2157-49F0-AFCA-AC1A900538B9}" destId="{443C65FC-42EA-4CFC-B4EB-DFA1F757EA0F}" srcOrd="1" destOrd="0" parTransId="{618D225A-3B20-4C11-9224-09A45F1B2276}" sibTransId="{97384AEC-0D5C-4BE1-9380-1A9293477C60}"/>
    <dgm:cxn modelId="{A9BC8DF2-BF22-4C13-B056-23CAE656E4F0}" srcId="{94564A3C-0029-430B-96ED-32E4B586BE66}" destId="{7F7EB799-0548-4B90-B70B-26DCABCAF3D5}" srcOrd="0" destOrd="0" parTransId="{39C73BB3-9C3B-4276-826D-4CF801D7A099}" sibTransId="{A7EAFEF4-254A-4041-988A-1CC7C3E50EEC}"/>
    <dgm:cxn modelId="{F267069B-3695-4FB2-91C6-DE16C477FB7B}" type="presOf" srcId="{00BD006E-3806-4A92-87B4-B6C7402322F3}" destId="{E217C729-B068-4568-8DB8-8B84CAEB814C}" srcOrd="0" destOrd="1" presId="urn:microsoft.com/office/officeart/2005/8/layout/hList1"/>
    <dgm:cxn modelId="{9A3E669A-0D20-4A1A-860F-463DDB66D2A7}" type="presParOf" srcId="{28EA4ABF-DC0D-43B5-961C-5C4E81D7CC5E}" destId="{E7CB5A0A-58C1-4330-AA4F-DFD232251C33}" srcOrd="0" destOrd="0" presId="urn:microsoft.com/office/officeart/2005/8/layout/hList1"/>
    <dgm:cxn modelId="{B4FEDFE8-3B66-4EC4-B47D-65727C50181A}" type="presParOf" srcId="{E7CB5A0A-58C1-4330-AA4F-DFD232251C33}" destId="{138FDDBD-3D4D-44F6-98D2-E84E03EBE0F3}" srcOrd="0" destOrd="0" presId="urn:microsoft.com/office/officeart/2005/8/layout/hList1"/>
    <dgm:cxn modelId="{AA82E7A7-D751-4C87-ABD9-30718B744A08}" type="presParOf" srcId="{E7CB5A0A-58C1-4330-AA4F-DFD232251C33}" destId="{E217C729-B068-4568-8DB8-8B84CAEB814C}" srcOrd="1" destOrd="0" presId="urn:microsoft.com/office/officeart/2005/8/layout/hList1"/>
    <dgm:cxn modelId="{1E6AAF68-6BA4-4809-B7F8-C241B4D99496}" type="presParOf" srcId="{28EA4ABF-DC0D-43B5-961C-5C4E81D7CC5E}" destId="{0345D2E6-B1D4-4E63-9A04-6D036DD09351}" srcOrd="1" destOrd="0" presId="urn:microsoft.com/office/officeart/2005/8/layout/hList1"/>
    <dgm:cxn modelId="{FE31FC4D-F633-42FC-B09A-F9FFD7587004}" type="presParOf" srcId="{28EA4ABF-DC0D-43B5-961C-5C4E81D7CC5E}" destId="{077EEB28-36BF-4922-9967-83E0A12C5569}" srcOrd="2" destOrd="0" presId="urn:microsoft.com/office/officeart/2005/8/layout/hList1"/>
    <dgm:cxn modelId="{A39DCBBC-47BB-4881-AF94-2E7357334A70}" type="presParOf" srcId="{077EEB28-36BF-4922-9967-83E0A12C5569}" destId="{8477DD5A-0E39-445A-AA09-A00DC324D3CE}" srcOrd="0" destOrd="0" presId="urn:microsoft.com/office/officeart/2005/8/layout/hList1"/>
    <dgm:cxn modelId="{33B163B4-7D75-462E-A03F-199B0A2C8D04}" type="presParOf" srcId="{077EEB28-36BF-4922-9967-83E0A12C5569}" destId="{3A0DF805-0F3B-4A45-9990-BBEE50A4F8F5}" srcOrd="1" destOrd="0" presId="urn:microsoft.com/office/officeart/2005/8/layout/hList1"/>
    <dgm:cxn modelId="{251F96C2-211F-4ED0-AAAF-DFADE0B1D9F4}" type="presParOf" srcId="{28EA4ABF-DC0D-43B5-961C-5C4E81D7CC5E}" destId="{5F826EFD-4553-4D14-A2FB-496C369B287E}" srcOrd="3" destOrd="0" presId="urn:microsoft.com/office/officeart/2005/8/layout/hList1"/>
    <dgm:cxn modelId="{E45ABC0E-8830-4D15-ADA6-BF42572B17D0}" type="presParOf" srcId="{28EA4ABF-DC0D-43B5-961C-5C4E81D7CC5E}" destId="{AB84D95A-4AEF-4ABA-AB0A-B30762052686}" srcOrd="4" destOrd="0" presId="urn:microsoft.com/office/officeart/2005/8/layout/hList1"/>
    <dgm:cxn modelId="{7A79252F-6D4C-4508-89F4-C19E5F06D06A}" type="presParOf" srcId="{AB84D95A-4AEF-4ABA-AB0A-B30762052686}" destId="{3A77767F-0D5A-47EB-9841-C5CC7A67C33D}" srcOrd="0" destOrd="0" presId="urn:microsoft.com/office/officeart/2005/8/layout/hList1"/>
    <dgm:cxn modelId="{6DA7DD25-1524-4010-9E1C-0593B0FAA5AD}" type="presParOf" srcId="{AB84D95A-4AEF-4ABA-AB0A-B30762052686}" destId="{7F622788-0600-46F6-B3D1-67D86810AE9F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D083-0131-41A1-B2B9-7C3709E6AA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92C60-5109-45A3-85C9-5416D3270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AEBF3-1203-478E-83BB-AB16BF6F4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0139-5220-4C12-AAB3-A222FE6AA448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1FB6B-8337-458B-9C66-20DEAC834E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ctrTitle"/>
          </p:nvPr>
        </p:nvSpPr>
        <p:spPr>
          <a:xfrm>
            <a:off x="428625" y="714375"/>
            <a:ext cx="8029575" cy="2886075"/>
          </a:xfrm>
        </p:spPr>
        <p:txBody>
          <a:bodyPr/>
          <a:lstStyle/>
          <a:p>
            <a:r>
              <a:rPr lang="ru-RU" smtClean="0"/>
              <a:t>Лекция на тему: </a:t>
            </a:r>
            <a:br>
              <a:rPr lang="ru-RU" smtClean="0"/>
            </a:br>
            <a:r>
              <a:rPr lang="ru-RU" smtClean="0"/>
              <a:t>Человек и его здоровье. Строение и жизнедеятельность органов и систем органов.</a:t>
            </a: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3375"/>
            <a:ext cx="6400800" cy="1495425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Учитель МБОУ СОШ № 3: </a:t>
            </a:r>
          </a:p>
          <a:p>
            <a:r>
              <a:rPr lang="ru-RU" smtClean="0">
                <a:solidFill>
                  <a:schemeClr val="tx1"/>
                </a:solidFill>
              </a:rPr>
              <a:t>Марина Елена Витальевна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7072313" y="5643563"/>
            <a:ext cx="1571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mtClean="0">
                <a:latin typeface="Calibri" pitchFamily="34" charset="0"/>
              </a:rPr>
              <a:t>11.04.2013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5413"/>
            <a:ext cx="7772400" cy="1143000"/>
          </a:xfrm>
          <a:effectLst>
            <a:outerShdw dist="35921" dir="2700000" algn="ctr" rotWithShape="0">
              <a:srgbClr val="FF0066"/>
            </a:out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 </a:t>
            </a:r>
            <a:r>
              <a:rPr lang="ru-RU" b="1" dirty="0"/>
              <a:t>Рудиментарные органы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" y="1905000"/>
            <a:ext cx="1524000" cy="6032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Глаз человека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019800"/>
            <a:ext cx="2057400" cy="6175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Глаз птицы (третье веко)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133600" y="1371600"/>
            <a:ext cx="28956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Ушные раковины: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676400" y="1905000"/>
            <a:ext cx="1981200" cy="6032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6-месячного зародыша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33800" y="1905000"/>
            <a:ext cx="1752600" cy="6032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взрослого человека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514600" y="6172200"/>
            <a:ext cx="15240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обезьяны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867400" y="1905000"/>
            <a:ext cx="2514600" cy="8588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solidFill>
                  <a:srgbClr val="800000"/>
                </a:solidFill>
                <a:latin typeface="Times New Roman" pitchFamily="18" charset="0"/>
              </a:rPr>
              <a:t>Слепая кишка и червеобразный отросток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4953000" y="6172200"/>
            <a:ext cx="15240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</a:rPr>
              <a:t>человека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7010400" y="6172200"/>
            <a:ext cx="17526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копытного</a:t>
            </a:r>
          </a:p>
        </p:txBody>
      </p:sp>
      <p:pic>
        <p:nvPicPr>
          <p:cNvPr id="11276" name="Picture 12" descr="prois_c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717800"/>
            <a:ext cx="9144000" cy="3151188"/>
          </a:xfrm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9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  <p:bldP spid="11268" grpId="0" autoUpdateAnimBg="0"/>
      <p:bldP spid="11269" grpId="0" autoUpdateAnimBg="0"/>
      <p:bldP spid="11270" grpId="0" autoUpdateAnimBg="0"/>
      <p:bldP spid="11271" grpId="0" autoUpdateAnimBg="0"/>
      <p:bldP spid="11272" grpId="0" autoUpdateAnimBg="0"/>
      <p:bldP spid="11273" grpId="0" autoUpdateAnimBg="0"/>
      <p:bldP spid="11274" grpId="0" autoUpdateAnimBg="0"/>
      <p:bldP spid="1127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fontAlgn="auto">
              <a:lnSpc>
                <a:spcPct val="70000"/>
              </a:lnSpc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rgbClr val="800000"/>
                </a:solidFill>
              </a:rPr>
              <a:t> </a:t>
            </a:r>
            <a:r>
              <a:rPr lang="ru-RU" sz="3800" b="1" dirty="0">
                <a:solidFill>
                  <a:srgbClr val="FF0066"/>
                </a:solidFill>
              </a:rPr>
              <a:t>Атавизмы</a:t>
            </a:r>
            <a:r>
              <a:rPr lang="ru-RU" sz="3800" b="1" dirty="0">
                <a:solidFill>
                  <a:srgbClr val="800000"/>
                </a:solidFill>
              </a:rPr>
              <a:t> – появление у человека признаков животных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" y="5257800"/>
            <a:ext cx="29718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>
                <a:latin typeface="Times New Roman" pitchFamily="18" charset="0"/>
              </a:rPr>
              <a:t>Волосатый человек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810000" y="5257800"/>
            <a:ext cx="26670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Times New Roman" pitchFamily="18" charset="0"/>
              </a:rPr>
              <a:t>Многососковость</a:t>
            </a:r>
            <a:endParaRPr lang="ru-RU" sz="2400" b="1" dirty="0">
              <a:latin typeface="Times New Roman" pitchFamily="18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162800" y="5334000"/>
            <a:ext cx="1752600" cy="6096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 fontAlgn="auto">
              <a:lnSpc>
                <a:spcPct val="7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</a:rPr>
              <a:t>Хвостатый</a:t>
            </a:r>
            <a:r>
              <a:rPr lang="ru-RU" sz="2400" b="1" dirty="0">
                <a:solidFill>
                  <a:srgbClr val="FFFF00"/>
                </a:solidFill>
                <a:latin typeface="Times New Roman" pitchFamily="18" charset="0"/>
              </a:rPr>
              <a:t> мальчик</a:t>
            </a:r>
          </a:p>
        </p:txBody>
      </p:sp>
      <p:pic>
        <p:nvPicPr>
          <p:cNvPr id="12294" name="Picture 6" descr="prois_c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43113"/>
            <a:ext cx="8497888" cy="3128962"/>
          </a:xfrm>
          <a:ln>
            <a:solidFill>
              <a:srgbClr val="8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autoUpdateAnimBg="0"/>
      <p:bldP spid="12292" grpId="0" autoUpdateAnimBg="0"/>
      <p:bldP spid="1229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214313"/>
            <a:ext cx="8027987" cy="2928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 b="1" i="1" smtClean="0"/>
              <a:t>Антропогенез</a:t>
            </a:r>
            <a:r>
              <a:rPr lang="ru-RU" sz="3600" smtClean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sz="2400" smtClean="0"/>
              <a:t>(от греч. </a:t>
            </a:r>
            <a:r>
              <a:rPr lang="ru-RU" sz="2400" i="1" smtClean="0"/>
              <a:t>antropos</a:t>
            </a:r>
            <a:r>
              <a:rPr lang="ru-RU" sz="2400" smtClean="0"/>
              <a:t> - человек и </a:t>
            </a:r>
            <a:r>
              <a:rPr lang="ru-RU" sz="2400" i="1" smtClean="0"/>
              <a:t>genesis</a:t>
            </a:r>
            <a:r>
              <a:rPr lang="ru-RU" sz="2400" smtClean="0"/>
              <a:t> - происхождение) </a:t>
            </a:r>
            <a:r>
              <a:rPr lang="ru-RU" sz="3600" smtClean="0"/>
              <a:t>- процесс историко-эволюционного формирования человека.</a:t>
            </a:r>
          </a:p>
        </p:txBody>
      </p:sp>
      <p:pic>
        <p:nvPicPr>
          <p:cNvPr id="52233" name="Picture 9" descr="Копия 6[2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3270250"/>
            <a:ext cx="8893175" cy="30162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3671888" cy="3976688"/>
          </a:xfrm>
        </p:spPr>
        <p:txBody>
          <a:bodyPr/>
          <a:lstStyle/>
          <a:p>
            <a:r>
              <a:rPr lang="ru-RU" sz="4000" b="1" smtClean="0">
                <a:latin typeface="Verdana" pitchFamily="34" charset="0"/>
              </a:rPr>
              <a:t>Основные стадии эволюции человека:</a:t>
            </a:r>
          </a:p>
        </p:txBody>
      </p:sp>
      <p:pic>
        <p:nvPicPr>
          <p:cNvPr id="40965" name="Picture 5" descr="7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481513" y="714375"/>
            <a:ext cx="4275137" cy="56435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42875"/>
            <a:ext cx="7672388" cy="6191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latin typeface="Verdana" pitchFamily="34" charset="0"/>
              </a:rPr>
              <a:t>Австралопитек</a:t>
            </a:r>
            <a:r>
              <a:rPr lang="ru-RU" sz="3600" b="1" dirty="0" smtClean="0"/>
              <a:t> </a:t>
            </a:r>
            <a:r>
              <a:rPr lang="ru-RU" sz="3600" dirty="0" smtClean="0"/>
              <a:t>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785813"/>
            <a:ext cx="5470525" cy="6072187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1800" smtClean="0"/>
              <a:t>Австралопитеков или «южных  обезьян»  -  высокоорганизованных,  прямоходящих приматов,  принято  считать  исходными  формами  в   родословной   человека.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Они получили в  наследство  от  своих  древесных  предков  многие свойства, наиболее важными были  способность  и  стремление  к разнообразному обращению с предметами при  помощи  рук  (манипулированию)  и высокое развитие стадных отношений.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Длина тела 120-130 см,  вес  30- 40 кг. Их характерной особенностью была  двуногая походка и выпрямленное положение тела, о чем свидетельствует строение  таза, скелета  конечностей  и  черепа.  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Свободные   верхние   конечности   давали возможность использовать палки, камни и  т.д. 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Мозговой  отдел  черепа  имел относительно  крупные  размеры,  а  лицевая  часть  была   укорочена.  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Зубы небольшие, располагались плотно, с рисунком характерным для человека.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Обитали на открытых равнинах типа саванн. </a:t>
            </a:r>
          </a:p>
          <a:p>
            <a:pPr algn="just">
              <a:lnSpc>
                <a:spcPct val="80000"/>
              </a:lnSpc>
            </a:pPr>
            <a:r>
              <a:rPr lang="ru-RU" sz="1800" smtClean="0"/>
              <a:t>Возраст австралопитеков составляет около 1,75 млн. лет. </a:t>
            </a:r>
          </a:p>
        </p:txBody>
      </p:sp>
      <p:pic>
        <p:nvPicPr>
          <p:cNvPr id="37893" name="Picture 5" descr="001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773238"/>
            <a:ext cx="2855912" cy="41767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6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6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6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600"/>
                            </p:stCondLst>
                            <p:childTnLst>
                              <p:par>
                                <p:cTn id="3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600"/>
                            </p:stCondLst>
                            <p:childTnLst>
                              <p:par>
                                <p:cTn id="3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600"/>
                            </p:stCondLst>
                            <p:childTnLst>
                              <p:par>
                                <p:cTn id="4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600"/>
                            </p:stCondLst>
                            <p:childTnLst>
                              <p:par>
                                <p:cTn id="4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85750"/>
            <a:ext cx="7815263" cy="762000"/>
          </a:xfrm>
        </p:spPr>
        <p:txBody>
          <a:bodyPr/>
          <a:lstStyle/>
          <a:p>
            <a:r>
              <a:rPr lang="ru-RU" sz="2800" smtClean="0">
                <a:latin typeface="Verdana" pitchFamily="34" charset="0"/>
              </a:rPr>
              <a:t>Питекантроп</a:t>
            </a:r>
            <a:r>
              <a:rPr lang="ru-RU" sz="3200" smtClean="0">
                <a:latin typeface="Verdana" pitchFamily="34" charset="0"/>
              </a:rPr>
              <a:t> 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928688"/>
            <a:ext cx="5256212" cy="5929312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Впервые ископаемые остатки древнейших людей, получивших название архантропов, были обнаружены на о.Ява в 1890 году.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/>
              <a:t>Л</a:t>
            </a:r>
            <a:r>
              <a:rPr lang="ru-RU" sz="2000" dirty="0" smtClean="0"/>
              <a:t>ишь в 1949 году, благодаря находке близ </a:t>
            </a:r>
            <a:r>
              <a:rPr lang="ru-RU" sz="2000" dirty="0"/>
              <a:t>П</a:t>
            </a:r>
            <a:r>
              <a:rPr lang="ru-RU" sz="2000" dirty="0" smtClean="0"/>
              <a:t>екина, 40 индивидуумов древнейших людей вместе с их каменными орудиями (получивших название синантропов) ученые согласились с тем, что именно древнейшие люди являлись «недостающим звеном» в родословной человека.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Архантропы уже умели пользоваться огнем, тем самым встав на ступеньку выше своих предшественников.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Питекантропы – существа прямоходящие, среднего роста и плотного телосложения, сохранившие много обезьяньих черт в форме черепа и в строении лицевого скелета.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У синантропов уже отмечена начальная стадия развития подбородка.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2000" dirty="0" smtClean="0"/>
              <a:t>Судя по находкам возраст древнейших людей от 50 тыс. до 1 млн. лет. </a:t>
            </a:r>
          </a:p>
        </p:txBody>
      </p:sp>
      <p:pic>
        <p:nvPicPr>
          <p:cNvPr id="38917" name="Picture 5" descr="питекантроп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443663" y="1052513"/>
            <a:ext cx="2205037" cy="3484562"/>
          </a:xfrm>
        </p:spPr>
      </p:pic>
      <p:pic>
        <p:nvPicPr>
          <p:cNvPr id="38919" name="Picture 7" descr="синантроп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6011863" y="4724400"/>
            <a:ext cx="2951162" cy="19669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0"/>
                            </p:stCondLst>
                            <p:childTnLst>
                              <p:par>
                                <p:cTn id="3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600950" cy="690563"/>
          </a:xfrm>
        </p:spPr>
        <p:txBody>
          <a:bodyPr/>
          <a:lstStyle/>
          <a:p>
            <a:r>
              <a:rPr lang="ru-RU" sz="2800" smtClean="0">
                <a:latin typeface="Verdana" pitchFamily="34" charset="0"/>
              </a:rPr>
              <a:t>Неандерталец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50" y="1285875"/>
            <a:ext cx="4071938" cy="4929188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000" smtClean="0"/>
              <a:t>Неандертальцы были людьми среднего роста, крепкого, массивного сложения, по общему строению скелета стоящие ближе к современному человеку. 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Объем мозговой коробки колебался от 1200 см/куб до 1800 см/куб, хотя по форме их череп отличался от черепа современного человека. </a:t>
            </a:r>
          </a:p>
          <a:p>
            <a:pPr algn="just">
              <a:lnSpc>
                <a:spcPct val="80000"/>
              </a:lnSpc>
            </a:pPr>
            <a:r>
              <a:rPr lang="ru-RU" sz="2000" smtClean="0"/>
              <a:t>Была более совершенной   техника обработки и использования орудий,  разнообразие их формы, тщательности обработки и производственного назначения. </a:t>
            </a:r>
          </a:p>
        </p:txBody>
      </p:sp>
      <p:pic>
        <p:nvPicPr>
          <p:cNvPr id="39941" name="Picture 5" descr="питекантроп, неандерталец кроманьонец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357688" y="1714500"/>
            <a:ext cx="4500562" cy="2724150"/>
          </a:xfrm>
        </p:spPr>
      </p:pic>
      <p:graphicFrame>
        <p:nvGraphicFramePr>
          <p:cNvPr id="39965" name="Group 29"/>
          <p:cNvGraphicFramePr>
            <a:graphicFrameLocks noGrp="1"/>
          </p:cNvGraphicFramePr>
          <p:nvPr>
            <p:ph sz="quarter" idx="3"/>
          </p:nvPr>
        </p:nvGraphicFramePr>
        <p:xfrm>
          <a:off x="4716463" y="4652963"/>
          <a:ext cx="3713189" cy="1490682"/>
        </p:xfrm>
        <a:graphic>
          <a:graphicData uri="http://schemas.openxmlformats.org/drawingml/2006/table">
            <a:tbl>
              <a:tblPr/>
              <a:tblGrid>
                <a:gridCol w="3713189"/>
              </a:tblGrid>
              <a:tr h="496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а – питекантроп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-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неандерталец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с - кроманьонец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5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5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5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50"/>
                            </p:stCondLst>
                            <p:childTnLst>
                              <p:par>
                                <p:cTn id="2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476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latin typeface="Verdana" pitchFamily="34" charset="0"/>
              </a:rPr>
              <a:t>Неоантроп</a:t>
            </a:r>
            <a:r>
              <a:rPr lang="ru-RU" sz="3200" b="1" dirty="0" smtClean="0"/>
              <a:t> </a:t>
            </a:r>
            <a:r>
              <a:rPr lang="ru-RU" dirty="0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28688"/>
            <a:ext cx="5472113" cy="59293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smtClean="0"/>
              <a:t>Время появления человека современного вида приходится на начало позднего палеолита (70-35 тыс. лет назад). Оно связано с мощным скачком в развитии производительных сил, становлением родового общества и следствием процесса завершения биологической эволюции Homo sapiens.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Неоантропы были высокими людьми, пропорционально сложенными. Средний рост мужчин – 180-185 см, женщин – 160-163 см. Кроманьонцы отличались длинноногостью за счет большой длины голени.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Мощный торс, широкая грудная клетка, сильно развитый мышечный рельеф.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Неоантропы – это многослойные стоянки и поселения, кремневые и костяные орудия, жилые сооружения. Это и сложный обряд погребения, украшения, первые шедевры изобразительного искусства и т.д. </a:t>
            </a:r>
          </a:p>
          <a:p>
            <a:pPr>
              <a:lnSpc>
                <a:spcPct val="80000"/>
              </a:lnSpc>
            </a:pPr>
            <a:r>
              <a:rPr lang="ru-RU" sz="1800" smtClean="0"/>
              <a:t>Ареал расселения неоантропов необычайно обширный – они появились в различных географических районах, расселились по всем континентам и климатическим зонам. Они жили повсюду, где мог обитать человек. </a:t>
            </a:r>
          </a:p>
        </p:txBody>
      </p:sp>
      <p:pic>
        <p:nvPicPr>
          <p:cNvPr id="51205" name="Picture 5" descr="3186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084888" y="1989138"/>
            <a:ext cx="2879725" cy="3095625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400"/>
                            </p:stCondLst>
                            <p:childTnLst>
                              <p:par>
                                <p:cTn id="2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40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400"/>
                            </p:stCondLst>
                            <p:childTnLst>
                              <p:par>
                                <p:cTn id="3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57188"/>
            <a:ext cx="7673975" cy="13065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latin typeface="Verdana" pitchFamily="34" charset="0"/>
              </a:rPr>
              <a:t>Антропогенез</a:t>
            </a:r>
            <a:r>
              <a:rPr lang="ru-RU" sz="3200" dirty="0" smtClean="0">
                <a:latin typeface="Verdana" pitchFamily="34" charset="0"/>
              </a:rPr>
              <a:t> </a:t>
            </a:r>
            <a:br>
              <a:rPr lang="ru-RU" sz="3200" dirty="0" smtClean="0">
                <a:latin typeface="Verdana" pitchFamily="34" charset="0"/>
              </a:rPr>
            </a:br>
            <a:r>
              <a:rPr lang="ru-RU" sz="3200" dirty="0" smtClean="0">
                <a:latin typeface="Verdana" pitchFamily="34" charset="0"/>
              </a:rPr>
              <a:t>осуществляется под влиянием следующих факторов:</a:t>
            </a:r>
            <a:endParaRPr lang="ru-RU" sz="4000" dirty="0" smtClean="0">
              <a:latin typeface="Verdana" pitchFamily="34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85813" y="1928813"/>
            <a:ext cx="7929562" cy="1071562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hlinkClick r:id="rId2" action="ppaction://hlinksldjump"/>
              </a:rPr>
              <a:t>биологических</a:t>
            </a:r>
            <a:endParaRPr lang="ru-RU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hlinkClick r:id="rId3" action="ppaction://hlinksldjump"/>
              </a:rPr>
              <a:t>социальных</a:t>
            </a:r>
            <a:endParaRPr lang="ru-RU" dirty="0" smtClean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63" y="3786188"/>
          <a:ext cx="8286808" cy="2286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3404"/>
                <a:gridCol w="4143404"/>
              </a:tblGrid>
              <a:tr h="642942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err="1" smtClean="0"/>
                        <a:t>Биосоциальная</a:t>
                      </a:r>
                      <a:r>
                        <a:rPr lang="ru-RU" sz="3200" baseline="0" dirty="0" smtClean="0"/>
                        <a:t> сущность человека</a:t>
                      </a:r>
                      <a:endParaRPr lang="ru-RU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3074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Биологические особенности вида: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err="1" smtClean="0"/>
                        <a:t>Прямохождение</a:t>
                      </a:r>
                      <a:endParaRPr lang="ru-RU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Общая морфология тела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Физиологические особенности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Социальные особенности вида: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Речь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Трудовая деятельность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dirty="0" smtClean="0"/>
                        <a:t>Общественный образ</a:t>
                      </a:r>
                      <a:r>
                        <a:rPr lang="ru-RU" baseline="0" dirty="0" smtClean="0"/>
                        <a:t> жизни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baseline="0" dirty="0" smtClean="0"/>
                        <a:t>Абстрактное мышление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Стрелка вниз 6"/>
          <p:cNvSpPr/>
          <p:nvPr/>
        </p:nvSpPr>
        <p:spPr>
          <a:xfrm>
            <a:off x="4500563" y="3143250"/>
            <a:ext cx="500062" cy="571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ru-RU" sz="3600" b="1" smtClean="0"/>
              <a:t>Расы человека </a:t>
            </a:r>
            <a:r>
              <a:rPr lang="ru-RU" sz="3600" smtClean="0"/>
              <a:t>– это большие группы людей, на которые подразделяется  вид Человек разумный по общим, наследственным, биологическим особенностям.</a:t>
            </a:r>
          </a:p>
        </p:txBody>
      </p:sp>
      <p:pic>
        <p:nvPicPr>
          <p:cNvPr id="37890" name="Picture 2" descr="C:\Documents and Settings\Учитель\Рабочий стол\расы лиц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929063"/>
            <a:ext cx="7929562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>
          <a:xfrm>
            <a:off x="500063" y="428625"/>
            <a:ext cx="7772400" cy="1470025"/>
          </a:xfrm>
        </p:spPr>
        <p:txBody>
          <a:bodyPr/>
          <a:lstStyle/>
          <a:p>
            <a:r>
              <a:rPr lang="ru-RU" smtClean="0"/>
              <a:t>Часть 1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00125" y="2571750"/>
            <a:ext cx="7072313" cy="2571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Введение. Науки о человеке. Систематика человека. Происхождение и доказательства эволюции вида Человек разумный. </a:t>
            </a:r>
            <a:r>
              <a:rPr lang="ru-RU" dirty="0" err="1" smtClean="0"/>
              <a:t>Биосоциальная</a:t>
            </a:r>
            <a:r>
              <a:rPr lang="ru-RU" dirty="0" smtClean="0"/>
              <a:t> сущность человека. Расы.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Содержимое 3" descr="расы.bmp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4300" y="357188"/>
            <a:ext cx="7207250" cy="62865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Науки, изучающие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Анатомия –наука, изучающая строение тела и его органов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Физиология – Наука, изучающая процессы, происходящие в организме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Психология – наука, изучающая общие закономерности психических процессов и индивидуально-личностные свойства человека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Гигиена – отрасль медицины, изучающая влияние природной среды, труда и быта на организм человека с целью разработки мероприятий по охране здоровья людей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Валеология – наука о сохранении и укреплении здоровья человека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>Систематическое положение человека в системе органического мира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Царство – животные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Подцарство – многоклеточные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Тип – хордовые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Подтип – позвоночные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Класс – млекопитающие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Отряд – приматы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Семейство – гоминид (люди)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Род – Человек (</a:t>
            </a:r>
            <a:r>
              <a:rPr lang="en-US" dirty="0" smtClean="0"/>
              <a:t>Homo)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 – Человек разумный (</a:t>
            </a:r>
            <a:r>
              <a:rPr lang="en-US" dirty="0" smtClean="0"/>
              <a:t>Homo sapiens)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500813" y="0"/>
            <a:ext cx="52387" cy="1295400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743200" y="304800"/>
            <a:ext cx="3657600" cy="3587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400" b="1">
                <a:latin typeface="Times New Roman" pitchFamily="18" charset="0"/>
              </a:rPr>
              <a:t>Человек, как хордовые</a:t>
            </a:r>
          </a:p>
        </p:txBody>
      </p:sp>
      <p:pic>
        <p:nvPicPr>
          <p:cNvPr id="8196" name="Picture 4" descr="Закон Геккеля_Мюллера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295400"/>
            <a:ext cx="52578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2771775" y="1844675"/>
            <a:ext cx="3429000" cy="3429000"/>
          </a:xfrm>
          <a:custGeom>
            <a:avLst/>
            <a:gdLst>
              <a:gd name="T0" fmla="*/ 1714500 w 21600"/>
              <a:gd name="T1" fmla="*/ 0 h 21600"/>
              <a:gd name="T2" fmla="*/ 502126 w 21600"/>
              <a:gd name="T3" fmla="*/ 502126 h 21600"/>
              <a:gd name="T4" fmla="*/ 0 w 21600"/>
              <a:gd name="T5" fmla="*/ 1714500 h 21600"/>
              <a:gd name="T6" fmla="*/ 502126 w 21600"/>
              <a:gd name="T7" fmla="*/ 2926874 h 21600"/>
              <a:gd name="T8" fmla="*/ 1714500 w 21600"/>
              <a:gd name="T9" fmla="*/ 3429000 h 21600"/>
              <a:gd name="T10" fmla="*/ 2926874 w 21600"/>
              <a:gd name="T11" fmla="*/ 2926874 h 21600"/>
              <a:gd name="T12" fmla="*/ 3429000 w 21600"/>
              <a:gd name="T13" fmla="*/ 1714500 h 21600"/>
              <a:gd name="T14" fmla="*/ 2926874 w 21600"/>
              <a:gd name="T15" fmla="*/ 5021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470" y="10800"/>
                </a:moveTo>
                <a:cubicBezTo>
                  <a:pt x="470" y="16505"/>
                  <a:pt x="5095" y="21130"/>
                  <a:pt x="10800" y="21130"/>
                </a:cubicBezTo>
                <a:cubicBezTo>
                  <a:pt x="16505" y="21130"/>
                  <a:pt x="21130" y="16505"/>
                  <a:pt x="21130" y="10800"/>
                </a:cubicBezTo>
                <a:cubicBezTo>
                  <a:pt x="21130" y="5095"/>
                  <a:pt x="16505" y="470"/>
                  <a:pt x="10800" y="470"/>
                </a:cubicBezTo>
                <a:cubicBezTo>
                  <a:pt x="5095" y="470"/>
                  <a:pt x="470" y="5095"/>
                  <a:pt x="470" y="10800"/>
                </a:cubicBezTo>
                <a:close/>
              </a:path>
            </a:pathLst>
          </a:custGeom>
          <a:solidFill>
            <a:srgbClr val="FF0000"/>
          </a:solidFill>
          <a:ln w="25400">
            <a:solidFill>
              <a:schemeClr val="tx2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8201" name="Picture 9" descr="Ехидна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5395913"/>
            <a:ext cx="2627312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6172200" y="5486400"/>
            <a:ext cx="6858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03" name="Picture 11" descr="Кенгуру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72050"/>
            <a:ext cx="24384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1676400" y="5638800"/>
            <a:ext cx="83820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05" name="Picture 13" descr="Обезьяна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00200"/>
            <a:ext cx="20256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1752600" y="3581400"/>
            <a:ext cx="381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07" name="Picture 15" descr="Кошка cop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819400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2057400" y="1143000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09" name="Picture 17" descr="Олень cop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0"/>
            <a:ext cx="28194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6096000" y="914400"/>
            <a:ext cx="6096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11" name="Picture 19" descr="Человек copy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88175" y="1828800"/>
            <a:ext cx="21558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Line 20"/>
          <p:cNvSpPr>
            <a:spLocks noChangeShapeType="1"/>
          </p:cNvSpPr>
          <p:nvPr/>
        </p:nvSpPr>
        <p:spPr bwMode="auto">
          <a:xfrm>
            <a:off x="6934200" y="35814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pic>
        <p:nvPicPr>
          <p:cNvPr id="8213" name="Picture 21" descr="Обезьяна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28775"/>
            <a:ext cx="20256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Picture 22" descr="Обезьяна cop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628775"/>
            <a:ext cx="2025650" cy="340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0"/>
                            </p:stCondLst>
                            <p:childTnLst>
                              <p:par>
                                <p:cTn id="48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0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0"/>
                            </p:stCondLst>
                            <p:childTnLst>
                              <p:par>
                                <p:cTn id="77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3500"/>
                            </p:stCondLst>
                            <p:childTnLst>
                              <p:par>
                                <p:cTn id="8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0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0"/>
                            </p:stCondLst>
                            <p:childTnLst>
                              <p:par>
                                <p:cTn id="9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utoUpdateAnimBg="0"/>
      <p:bldP spid="8197" grpId="0" animBg="1"/>
      <p:bldP spid="8202" grpId="0" animBg="1"/>
      <p:bldP spid="8204" grpId="0" animBg="1"/>
      <p:bldP spid="8206" grpId="0" animBg="1"/>
      <p:bldP spid="8208" grpId="0" animBg="1"/>
      <p:bldP spid="8210" grpId="0" animBg="1"/>
      <p:bldP spid="82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000250"/>
            <a:ext cx="2147887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38" y="2000250"/>
            <a:ext cx="2054225" cy="420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2000250"/>
            <a:ext cx="2244725" cy="423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Человек, как представитель подтипа позвоночные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Человек, как млекопитающее животное…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785938"/>
            <a:ext cx="3671887" cy="3114675"/>
          </a:xfrm>
        </p:spPr>
      </p:pic>
      <p:pic>
        <p:nvPicPr>
          <p:cNvPr id="5" name="Picture 7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63" y="2786063"/>
            <a:ext cx="2928937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591743-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6863" y="3203575"/>
            <a:ext cx="249713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043612" cy="936625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3400" b="1" smtClean="0">
                <a:solidFill>
                  <a:srgbClr val="800000"/>
                </a:solidFill>
              </a:rPr>
              <a:t>Ближайшие родственники человека – антропоиды: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447800" y="6400800"/>
            <a:ext cx="16002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шимпанзе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776788" y="1989138"/>
            <a:ext cx="15240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горилла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227763" y="6092825"/>
            <a:ext cx="17526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400">
                <a:solidFill>
                  <a:srgbClr val="000099"/>
                </a:solidFill>
                <a:latin typeface="Times New Roman" pitchFamily="18" charset="0"/>
              </a:rPr>
              <a:t>орангутан</a:t>
            </a:r>
          </a:p>
        </p:txBody>
      </p:sp>
      <p:pic>
        <p:nvPicPr>
          <p:cNvPr id="26629" name="Picture 6" descr="prois_c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7850" y="1484313"/>
            <a:ext cx="3130550" cy="4975225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6630" name="Picture 7" descr="prois_c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516688" y="404813"/>
            <a:ext cx="2201862" cy="2844800"/>
          </a:xfrm>
          <a:ln>
            <a:solidFill>
              <a:srgbClr val="800000"/>
            </a:solidFill>
          </a:ln>
        </p:spPr>
      </p:pic>
      <p:pic>
        <p:nvPicPr>
          <p:cNvPr id="26631" name="Picture 8" descr="prois_c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3500438"/>
            <a:ext cx="3960812" cy="27051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autoUpdateAnimBg="0"/>
      <p:bldP spid="6148" grpId="0" autoUpdateAnimBg="0"/>
      <p:bldP spid="614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725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808</Words>
  <Application>Microsoft Office PowerPoint</Application>
  <PresentationFormat>Экран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Лекция на тему:  Человек и его здоровье. Строение и жизнедеятельность органов и систем органов.</vt:lpstr>
      <vt:lpstr>Часть 1</vt:lpstr>
      <vt:lpstr>Науки, изучающие человека</vt:lpstr>
      <vt:lpstr>Систематическое положение человека в системе органического мира</vt:lpstr>
      <vt:lpstr>Слайд 5</vt:lpstr>
      <vt:lpstr>Человек, как представитель подтипа позвоночные</vt:lpstr>
      <vt:lpstr>Человек, как млекопитающее животное…</vt:lpstr>
      <vt:lpstr>Ближайшие родственники человека – антропоиды:</vt:lpstr>
      <vt:lpstr>Слайд 9</vt:lpstr>
      <vt:lpstr> Рудиментарные органы</vt:lpstr>
      <vt:lpstr> Атавизмы – появление у человека признаков животных</vt:lpstr>
      <vt:lpstr>Слайд 12</vt:lpstr>
      <vt:lpstr>Основные стадии эволюции человека:</vt:lpstr>
      <vt:lpstr>Австралопитек  </vt:lpstr>
      <vt:lpstr>Питекантроп </vt:lpstr>
      <vt:lpstr>Неандерталец</vt:lpstr>
      <vt:lpstr>Неоантроп  </vt:lpstr>
      <vt:lpstr>Антропогенез  осуществляется под влиянием следующих факторов:</vt:lpstr>
      <vt:lpstr>Расы человека – это большие группы людей, на которые подразделяется  вид Человек разумный по общим, наследственным, биологическим особенностям.</vt:lpstr>
      <vt:lpstr>Слайд 20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на тему:  Человек и его здоровье. Строение и жизнедеятельность органов и систем органов.</dc:title>
  <dc:creator>Дмитрий Каленюк</dc:creator>
  <cp:lastModifiedBy>Дмитрий Каленюк</cp:lastModifiedBy>
  <cp:revision>1</cp:revision>
  <dcterms:created xsi:type="dcterms:W3CDTF">2013-04-15T17:07:07Z</dcterms:created>
  <dcterms:modified xsi:type="dcterms:W3CDTF">2013-04-15T17:07:32Z</dcterms:modified>
</cp:coreProperties>
</file>