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3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BEC32B-62D8-4122-9D5F-3FD0CCFCAF74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7340F2-68DE-4EB8-A027-87AB75F65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CD56B-1976-48BC-AEDC-2B7327D77908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976EC-7A92-49EF-A591-0C6FDE29B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F66D7-83EE-4C2A-8507-9857ED3FAF1F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AAB78-832D-4C15-8274-8AABCE631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8C7C8-0FE4-4DB3-B88E-2D57A01C2965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9C079-3992-427A-AB87-501805BA9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5C164-8104-4FFD-8ED6-830C873C120C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AFB56-556F-4290-9CFC-AC16CCFA7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B9942-8830-499E-B0FE-93C83AFCEA7A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5A1F4-495A-4C2F-B0CC-022311413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424EE8-C525-4840-921E-13257771BF93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8A42F9-FFD0-4878-AEA3-E6AF50B99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BE46-0892-4126-9B40-1E652F32B02E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F3D99-FB84-4057-B06E-1F619F4C9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7E690-5D9C-41A4-B88B-80F39931522A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55A9-22E9-43FC-9ADC-2F6BAB826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698CD-59B9-4F81-A804-73FB8EA5F312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37A18-1A64-4C11-BD25-0B1631767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901616F-B197-438A-AF7F-AC42C09A9A70}" type="datetimeFigureOut">
              <a:rPr lang="ru-RU"/>
              <a:pPr>
                <a:defRPr/>
              </a:pPr>
              <a:t>30.04.2013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CABE5AE-6439-4F1C-A9FF-BD93EAC1F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7" r:id="rId6"/>
    <p:sldLayoutId id="2147483690" r:id="rId7"/>
    <p:sldLayoutId id="2147483689" r:id="rId8"/>
    <p:sldLayoutId id="2147483696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earch.msn.com/images/results.aspx?q=%d0%b4%d1%80%d0%be%d0%b6%d0%b6%d0%b8+%d0%ba%d0%b0%d1%80%d1%82%d0%b8%d0%bd%d0%ba%d0%b8&amp;FORM=ZZIR25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22313" y="1820863"/>
            <a:ext cx="7772400" cy="1828800"/>
          </a:xfrm>
        </p:spPr>
        <p:txBody>
          <a:bodyPr wrap="square" lIns="45720" tIns="45720" rIns="4572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6000" i="1" smtClean="0">
                <a:solidFill>
                  <a:srgbClr val="4E854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Отдел Настоящие грибы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22313" y="3684588"/>
            <a:ext cx="7772400" cy="914400"/>
          </a:xfrm>
        </p:spPr>
        <p:txBody>
          <a:bodyPr tIns="0">
            <a:normAutofit/>
          </a:bodyPr>
          <a:lstStyle/>
          <a:p>
            <a:pPr marL="36576" indent="0" algn="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solidFill>
                <a:schemeClr val="bg2">
                  <a:shade val="25000"/>
                </a:schemeClr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00563" y="5013325"/>
            <a:ext cx="4319588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57687" y="5300663"/>
            <a:ext cx="45005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Симанович</a:t>
            </a:r>
            <a:r>
              <a:rPr lang="ru-RU" b="1" dirty="0" smtClean="0"/>
              <a:t> Валентина Аркадьевна</a:t>
            </a:r>
            <a:endParaRPr lang="ru-RU" b="1" dirty="0"/>
          </a:p>
          <a:p>
            <a:pPr algn="ctr"/>
            <a:r>
              <a:rPr lang="ru-RU" b="1" dirty="0" smtClean="0"/>
              <a:t>Учитель </a:t>
            </a:r>
            <a:r>
              <a:rPr lang="ru-RU" b="1" dirty="0"/>
              <a:t>биологии</a:t>
            </a:r>
          </a:p>
          <a:p>
            <a:pPr algn="ctr"/>
            <a:r>
              <a:rPr lang="ru-RU" b="1" dirty="0" smtClean="0"/>
              <a:t>ГБОУ СОШ </a:t>
            </a:r>
            <a:r>
              <a:rPr lang="ru-RU" b="1" dirty="0"/>
              <a:t>№ </a:t>
            </a:r>
            <a:r>
              <a:rPr lang="ru-RU" b="1" dirty="0" smtClean="0"/>
              <a:t>662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Трюфель итальянский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3554" name="Рисунок 2" descr="ТРЮФЕЛЬ ИТАЛЬЯНСК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620713"/>
            <a:ext cx="467995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Хлебопекарные дрожжи 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6626" name="Рисунок 2" descr="droj.jpg">
            <a:hlinkClick r:id="rId2" tooltip="&quot;&quot;"/>
          </p:cNvPr>
          <p:cNvPicPr>
            <a:picLocks noChangeAspect="1" noChangeArrowheads="1"/>
          </p:cNvPicPr>
          <p:nvPr/>
        </p:nvPicPr>
        <p:blipFill>
          <a:blip r:embed="rId3">
            <a:lum bright="-12000" contrast="36000"/>
          </a:blip>
          <a:srcRect/>
          <a:stretch>
            <a:fillRect/>
          </a:stretch>
        </p:blipFill>
        <p:spPr bwMode="auto">
          <a:xfrm>
            <a:off x="2000250" y="928688"/>
            <a:ext cx="51435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accent2"/>
                </a:solidFill>
              </a:rPr>
              <a:t>КЛАСС ДЕЙТЕРОМИЦЕТЫ – несовершенные грибы</a:t>
            </a:r>
          </a:p>
          <a:p>
            <a:pPr algn="ctr">
              <a:buFont typeface="Wingdings 2" pitchFamily="18" charset="2"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algn="ctr"/>
            <a:r>
              <a:rPr lang="ru-RU" sz="2000" b="1" i="1" u="sng" smtClean="0"/>
              <a:t>Среда обитания</a:t>
            </a:r>
            <a:r>
              <a:rPr lang="ru-RU" sz="2000" smtClean="0"/>
              <a:t>: преимущественно почвенная.</a:t>
            </a:r>
          </a:p>
          <a:p>
            <a:pPr algn="ctr"/>
            <a:endParaRPr lang="ru-RU" sz="2000" smtClean="0"/>
          </a:p>
          <a:p>
            <a:pPr algn="ctr"/>
            <a:r>
              <a:rPr lang="ru-RU" sz="2000" b="1" i="1" u="sng" smtClean="0"/>
              <a:t>Способ питания</a:t>
            </a:r>
            <a:r>
              <a:rPr lang="ru-RU" sz="2000" smtClean="0"/>
              <a:t>: паразиты, сапротрофы.</a:t>
            </a:r>
          </a:p>
          <a:p>
            <a:pPr algn="ctr"/>
            <a:endParaRPr lang="ru-RU" sz="2000" smtClean="0"/>
          </a:p>
          <a:p>
            <a:pPr algn="ctr"/>
            <a:r>
              <a:rPr lang="ru-RU" sz="2000" b="1" i="1" u="sng" smtClean="0"/>
              <a:t>Строение тела</a:t>
            </a:r>
            <a:r>
              <a:rPr lang="ru-RU" sz="2000" smtClean="0"/>
              <a:t>: развитый ветвящийся мицелий.</a:t>
            </a:r>
          </a:p>
          <a:p>
            <a:pPr algn="ctr"/>
            <a:endParaRPr lang="ru-RU" sz="2000" smtClean="0"/>
          </a:p>
          <a:p>
            <a:pPr algn="ctr"/>
            <a:r>
              <a:rPr lang="ru-RU" sz="2000" b="1" i="1" u="sng" smtClean="0"/>
              <a:t>Размножение</a:t>
            </a:r>
            <a:r>
              <a:rPr lang="ru-RU" sz="2000" smtClean="0"/>
              <a:t>: споры в кисточках</a:t>
            </a:r>
            <a:endParaRPr lang="ru-RU" sz="20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sz="20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83562" cy="55721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ДОМАШНЕЕ ЗАДАНИЕ: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параграф №58-60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(читать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).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Сделать рисунки или сообщения на темы: «Интересное в мире грибов», «Грибы </a:t>
            </a: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наших лесов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», 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«Правила сбора грибов».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3B6431"/>
                </a:solidFill>
              </a:rPr>
              <a:t>ПРОВЕРЬ СЕБЯ</a:t>
            </a:r>
            <a:r>
              <a:rPr lang="ru-RU" smtClean="0">
                <a:solidFill>
                  <a:srgbClr val="3B6431"/>
                </a:solidFill>
              </a:rPr>
              <a:t>:</a:t>
            </a:r>
          </a:p>
          <a:p>
            <a:pPr algn="ctr">
              <a:buFont typeface="Wingdings 2" pitchFamily="18" charset="2"/>
              <a:buNone/>
            </a:pPr>
            <a:r>
              <a:rPr lang="ru-RU" sz="3200" smtClean="0">
                <a:solidFill>
                  <a:srgbClr val="771F28"/>
                </a:solidFill>
              </a:rPr>
              <a:t>Грибы выделяют в самостоятельное …. По способу питания они …,  т. к. лишены …. Грибы имеют грибницу, или …, которая состоит из …. У большинства грибов … разделен перегородками на …. В перегородках  имеются …, через которые сообщается цитоплазма соседних клеток.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>
                <a:solidFill>
                  <a:schemeClr val="hlink"/>
                </a:solidFill>
              </a:rPr>
              <a:t>ОТДЕЛ НАСТОЯЩИЕ ГРИБЫ</a:t>
            </a:r>
          </a:p>
          <a:p>
            <a:pPr algn="ctr">
              <a:buFont typeface="Wingdings 2" pitchFamily="18" charset="2"/>
              <a:buNone/>
            </a:pPr>
            <a:r>
              <a:rPr lang="ru-RU" b="1" smtClean="0">
                <a:solidFill>
                  <a:schemeClr val="accent1"/>
                </a:solidFill>
              </a:rPr>
              <a:t> </a:t>
            </a:r>
          </a:p>
          <a:p>
            <a:r>
              <a:rPr lang="ru-RU" smtClean="0"/>
              <a:t>Класс Зигомицеты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</a:t>
            </a:r>
          </a:p>
          <a:p>
            <a:r>
              <a:rPr lang="ru-RU" smtClean="0"/>
              <a:t> Класс Аскомицеты</a:t>
            </a:r>
          </a:p>
          <a:p>
            <a:endParaRPr lang="ru-RU" smtClean="0"/>
          </a:p>
          <a:p>
            <a:r>
              <a:rPr lang="ru-RU" smtClean="0"/>
              <a:t> Класс Дейтеромицеты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i="1" u="sng" smtClean="0">
                <a:solidFill>
                  <a:schemeClr val="accent2"/>
                </a:solidFill>
              </a:rPr>
              <a:t>Класс Зигомицеты</a:t>
            </a:r>
          </a:p>
          <a:p>
            <a:pPr algn="ctr">
              <a:buFont typeface="Wingdings 2" pitchFamily="18" charset="2"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algn="ctr"/>
            <a:r>
              <a:rPr lang="ru-RU" sz="2000" b="1" i="1" u="sng" smtClean="0"/>
              <a:t>Среда обитания</a:t>
            </a:r>
            <a:r>
              <a:rPr lang="ru-RU" sz="2000" smtClean="0"/>
              <a:t>: преимущественно наземная.</a:t>
            </a:r>
          </a:p>
          <a:p>
            <a:pPr algn="ctr"/>
            <a:endParaRPr lang="ru-RU" sz="2000" smtClean="0"/>
          </a:p>
          <a:p>
            <a:pPr algn="ctr"/>
            <a:r>
              <a:rPr lang="ru-RU" sz="2000" b="1" i="1" u="sng" smtClean="0"/>
              <a:t>Способ питания: </a:t>
            </a:r>
            <a:r>
              <a:rPr lang="ru-RU" sz="2000" smtClean="0"/>
              <a:t>паразиты, сапротрофы.</a:t>
            </a:r>
          </a:p>
          <a:p>
            <a:pPr algn="ctr"/>
            <a:endParaRPr lang="ru-RU" sz="2000" smtClean="0"/>
          </a:p>
          <a:p>
            <a:pPr algn="ctr"/>
            <a:r>
              <a:rPr lang="ru-RU" sz="2000" b="1" i="1" u="sng" smtClean="0"/>
              <a:t>Строение тела: </a:t>
            </a:r>
            <a:r>
              <a:rPr lang="ru-RU" sz="2000" smtClean="0"/>
              <a:t>одноклеточные.</a:t>
            </a:r>
          </a:p>
          <a:p>
            <a:pPr algn="ctr"/>
            <a:endParaRPr lang="ru-RU" sz="2000" smtClean="0"/>
          </a:p>
          <a:p>
            <a:pPr algn="ctr"/>
            <a:r>
              <a:rPr lang="ru-RU" sz="2000" b="1" i="1" u="sng" smtClean="0"/>
              <a:t>Размножение: </a:t>
            </a:r>
            <a:r>
              <a:rPr lang="ru-RU" sz="2000" smtClean="0"/>
              <a:t>споры в спорангиях.</a:t>
            </a:r>
          </a:p>
          <a:p>
            <a:pPr algn="ctr"/>
            <a:endParaRPr lang="ru-RU" sz="2000" smtClean="0"/>
          </a:p>
          <a:p>
            <a:pPr algn="ctr"/>
            <a:r>
              <a:rPr lang="ru-RU" sz="2000" b="1" u="sng" smtClean="0"/>
              <a:t>Представители:</a:t>
            </a:r>
            <a:r>
              <a:rPr lang="ru-RU" sz="2000" b="1" smtClean="0"/>
              <a:t> </a:t>
            </a:r>
            <a:r>
              <a:rPr lang="ru-RU" sz="2000" smtClean="0"/>
              <a:t>мукоровые</a:t>
            </a:r>
          </a:p>
          <a:p>
            <a:pPr algn="ctr"/>
            <a:endParaRPr lang="ru-RU" sz="2000" b="1" i="1" u="sng" smtClean="0"/>
          </a:p>
          <a:p>
            <a:pPr algn="ctr"/>
            <a:endParaRPr lang="ru-RU" sz="2000" b="1" i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92500" y="1196975"/>
            <a:ext cx="5257800" cy="4897438"/>
          </a:xfrm>
        </p:spPr>
      </p:pic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2786063" y="428625"/>
            <a:ext cx="5962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800" b="1" i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Гриб мукор (</a:t>
            </a:r>
            <a:r>
              <a:rPr lang="ru-RU" sz="2000" b="1" i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увеличение в 60 раз</a:t>
            </a:r>
            <a:r>
              <a:rPr lang="ru-RU" sz="4800" b="1" i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4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84213" y="1484313"/>
            <a:ext cx="2747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спорангии со спорами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419475" y="1844675"/>
            <a:ext cx="5048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419475" y="1557338"/>
            <a:ext cx="16573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916238" y="1916113"/>
            <a:ext cx="86360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095375" y="4240213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мицелий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2268538" y="3500438"/>
            <a:ext cx="36718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accent2"/>
                </a:solidFill>
              </a:rPr>
              <a:t>Класс Аскомицеты, или сумчатые грибы</a:t>
            </a:r>
          </a:p>
          <a:p>
            <a:pPr algn="ctr">
              <a:buFont typeface="Wingdings 2" pitchFamily="18" charset="2"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algn="ctr"/>
            <a:r>
              <a:rPr lang="ru-RU" sz="2000" b="1" i="1" u="sng" smtClean="0"/>
              <a:t>Среда обитания: </a:t>
            </a:r>
            <a:r>
              <a:rPr lang="ru-RU" sz="2000" smtClean="0"/>
              <a:t>преимущественно наземная.</a:t>
            </a:r>
          </a:p>
          <a:p>
            <a:pPr algn="ctr">
              <a:buFont typeface="Wingdings 2" pitchFamily="18" charset="2"/>
              <a:buNone/>
            </a:pPr>
            <a:endParaRPr lang="ru-RU" sz="2000" smtClean="0"/>
          </a:p>
          <a:p>
            <a:pPr algn="ctr"/>
            <a:r>
              <a:rPr lang="ru-RU" sz="2000" b="1" i="1" u="sng" smtClean="0"/>
              <a:t>Способ питания:</a:t>
            </a:r>
            <a:r>
              <a:rPr lang="ru-RU" sz="2000" smtClean="0"/>
              <a:t> гетеротрофы, паразиты.</a:t>
            </a:r>
          </a:p>
          <a:p>
            <a:pPr algn="ctr"/>
            <a:endParaRPr lang="ru-RU" sz="2000" smtClean="0"/>
          </a:p>
          <a:p>
            <a:pPr algn="ctr"/>
            <a:r>
              <a:rPr lang="ru-RU" sz="2000" b="1" i="1" u="sng" smtClean="0"/>
              <a:t>Строение тела: </a:t>
            </a:r>
            <a:r>
              <a:rPr lang="ru-RU" sz="2000" smtClean="0"/>
              <a:t>одноклеточные, многоклеточные, с крупными плодовыми телами.</a:t>
            </a:r>
          </a:p>
          <a:p>
            <a:pPr algn="ctr"/>
            <a:endParaRPr lang="ru-RU" sz="2000" smtClean="0"/>
          </a:p>
          <a:p>
            <a:pPr algn="ctr"/>
            <a:r>
              <a:rPr lang="ru-RU" sz="2000" b="1" i="1" u="sng" smtClean="0"/>
              <a:t>Размножение:</a:t>
            </a:r>
            <a:r>
              <a:rPr lang="ru-RU" sz="2000" smtClean="0"/>
              <a:t> споры в сумках</a:t>
            </a:r>
          </a:p>
          <a:p>
            <a:pPr algn="ctr"/>
            <a:r>
              <a:rPr lang="ru-RU" sz="2000" smtClean="0"/>
              <a:t>Представители: сморчки, строчки, трюфели, дрожжи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Строчок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482" name="Содержимое 3" descr="АСКОМИЦЕТ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857250"/>
            <a:ext cx="5214937" cy="4143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Сморчок съедобный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1506" name="Рисунок 2" descr="СМОРЧОК СЪЕДОБ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692150"/>
            <a:ext cx="61928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Саркосцифа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ярко - красная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2530" name="Рисунок 2" descr="САРКОСЦИФА ЯРКО-КРАС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981075"/>
            <a:ext cx="5357813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188</TotalTime>
  <Words>193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Отдел Настоящие грибы</vt:lpstr>
      <vt:lpstr>Слайд 2</vt:lpstr>
      <vt:lpstr>Слайд 3</vt:lpstr>
      <vt:lpstr>Слайд 4</vt:lpstr>
      <vt:lpstr>Слайд 5</vt:lpstr>
      <vt:lpstr>Слайд 6</vt:lpstr>
      <vt:lpstr>Строчок</vt:lpstr>
      <vt:lpstr>Сморчок съедобный</vt:lpstr>
      <vt:lpstr>Саркосцифа ярко - красная</vt:lpstr>
      <vt:lpstr>Трюфель итальянский</vt:lpstr>
      <vt:lpstr>Хлебопекарные дрожжи </vt:lpstr>
      <vt:lpstr>Слайд 12</vt:lpstr>
      <vt:lpstr>ДОМАШНЕЕ ЗАДАНИЕ: параграф №58-60(читать). Сделать рисунки или сообщения на темы: «Интересное в мире грибов», «Грибы наших лесов», «Правила сбора грибов».  </vt:lpstr>
    </vt:vector>
  </TitlesOfParts>
  <Company>МОУ Брединская СОШ №97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 НАСТОЯЩИЕ ГРИБЫ</dc:title>
  <dc:creator>Кабинет биологии</dc:creator>
  <cp:lastModifiedBy>Admin</cp:lastModifiedBy>
  <cp:revision>20</cp:revision>
  <dcterms:created xsi:type="dcterms:W3CDTF">2009-03-29T18:57:55Z</dcterms:created>
  <dcterms:modified xsi:type="dcterms:W3CDTF">2013-04-30T19:01:21Z</dcterms:modified>
</cp:coreProperties>
</file>