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8" r:id="rId3"/>
    <p:sldId id="281" r:id="rId4"/>
    <p:sldId id="259" r:id="rId5"/>
    <p:sldId id="260" r:id="rId6"/>
    <p:sldId id="290" r:id="rId7"/>
    <p:sldId id="288" r:id="rId8"/>
    <p:sldId id="261" r:id="rId9"/>
    <p:sldId id="291" r:id="rId10"/>
    <p:sldId id="263" r:id="rId11"/>
    <p:sldId id="289" r:id="rId12"/>
    <p:sldId id="266" r:id="rId13"/>
    <p:sldId id="267" r:id="rId14"/>
    <p:sldId id="268" r:id="rId15"/>
    <p:sldId id="277" r:id="rId16"/>
    <p:sldId id="286" r:id="rId17"/>
    <p:sldId id="287" r:id="rId18"/>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A65"/>
    <a:srgbClr val="FFCF37"/>
    <a:srgbClr val="D367B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9" autoAdjust="0"/>
    <p:restoredTop sz="94686" autoAdjust="0"/>
  </p:normalViewPr>
  <p:slideViewPr>
    <p:cSldViewPr>
      <p:cViewPr>
        <p:scale>
          <a:sx n="73" d="100"/>
          <a:sy n="73" d="100"/>
        </p:scale>
        <p:origin x="-222"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1C058C-5EA6-4881-B705-7BB387EA4D7D}" type="datetimeFigureOut">
              <a:rPr lang="ru-RU" smtClean="0"/>
              <a:pPr/>
              <a:t>15.06.2013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B0FC18-EF16-49A8-BD12-49F901B3AE8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AB0FC18-EF16-49A8-BD12-49F901B3AE85}"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2AB0FC18-EF16-49A8-BD12-49F901B3AE85}"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2AB0FC18-EF16-49A8-BD12-49F901B3AE85}" type="slidenum">
              <a:rPr lang="ru-RU" smtClean="0"/>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2AB0FC18-EF16-49A8-BD12-49F901B3AE85}" type="slidenum">
              <a:rPr lang="ru-RU" smtClean="0"/>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2AB0FC18-EF16-49A8-BD12-49F901B3AE85}" type="slidenum">
              <a:rPr lang="ru-RU" smtClean="0"/>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2AB0FC18-EF16-49A8-BD12-49F901B3AE85}" type="slidenum">
              <a:rPr lang="ru-RU" smtClean="0"/>
              <a:pPr/>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2AB0FC18-EF16-49A8-BD12-49F901B3AE85}" type="slidenum">
              <a:rPr lang="ru-RU" smtClean="0"/>
              <a:pPr/>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2AB0FC18-EF16-49A8-BD12-49F901B3AE85}" type="slidenum">
              <a:rPr lang="ru-RU" smtClean="0"/>
              <a:pPr/>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2AB0FC18-EF16-49A8-BD12-49F901B3AE85}" type="slidenum">
              <a:rPr lang="ru-RU" smtClean="0"/>
              <a:pPr/>
              <a:t>17</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2AB0FC18-EF16-49A8-BD12-49F901B3AE85}"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2AB0FC18-EF16-49A8-BD12-49F901B3AE85}"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AB0FC18-EF16-49A8-BD12-49F901B3AE85}"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AB0FC18-EF16-49A8-BD12-49F901B3AE85}"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2AB0FC18-EF16-49A8-BD12-49F901B3AE85}"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2AB0FC18-EF16-49A8-BD12-49F901B3AE85}"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2AB0FC18-EF16-49A8-BD12-49F901B3AE85}"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2AB0FC18-EF16-49A8-BD12-49F901B3AE85}"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7EAF463A-BC7C-46EE-9F1E-7F377CCA4891}" type="datetimeFigureOut">
              <a:rPr lang="en-US" smtClean="0"/>
              <a:pPr/>
              <a:t>6/15/2013</a:t>
            </a:fld>
            <a:endParaRPr lang="en-US"/>
          </a:p>
        </p:txBody>
      </p:sp>
      <p:sp>
        <p:nvSpPr>
          <p:cNvPr id="19" name="Нижний колонтитул 18"/>
          <p:cNvSpPr>
            <a:spLocks noGrp="1"/>
          </p:cNvSpPr>
          <p:nvPr>
            <p:ph type="ftr" sz="quarter" idx="11"/>
          </p:nvPr>
        </p:nvSpPr>
        <p:spPr/>
        <p:txBody>
          <a:bodyPr/>
          <a:lstStyle/>
          <a:p>
            <a:endParaRPr lang="en-US"/>
          </a:p>
        </p:txBody>
      </p:sp>
      <p:sp>
        <p:nvSpPr>
          <p:cNvPr id="27" name="Номер слайда 26"/>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6/15/2013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6/15/2013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6/15/2013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6/15/2013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6/15/2013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6/15/2013</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6/15/2013</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6/15/2013</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6/15/2013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6/15/2013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a:xfrm>
            <a:off x="8077200" y="6356350"/>
            <a:ext cx="609600" cy="365125"/>
          </a:xfrm>
        </p:spPr>
        <p:txBody>
          <a:bodyPr/>
          <a:lstStyle/>
          <a:p>
            <a:fld id="{A483448D-3A78-4528-A469-B745A65DA480}" type="slidenum">
              <a:rPr lang="en-US" smtClean="0"/>
              <a:pPr/>
              <a:t>‹#›</a:t>
            </a:fld>
            <a:endParaRPr lang="en-US"/>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AF463A-BC7C-46EE-9F1E-7F377CCA4891}" type="datetimeFigureOut">
              <a:rPr lang="en-US" smtClean="0"/>
              <a:pPr/>
              <a:t>6/15/2013</a:t>
            </a:fld>
            <a:endParaRPr lang="en-US"/>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83448D-3A78-4528-A469-B745A65DA480}" type="slidenum">
              <a:rPr lang="en-US" smtClean="0"/>
              <a:pPr/>
              <a:t>‹#›</a:t>
            </a:fld>
            <a:endParaRPr lang="en-US"/>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http://www.treeland.ru/image/home/energy/e-8hlorofitum.jpg" TargetMode="External"/><Relationship Id="rId5" Type="http://schemas.openxmlformats.org/officeDocument/2006/relationships/image" Target="../media/image18.jpeg"/><Relationship Id="rId4" Type="http://schemas.openxmlformats.org/officeDocument/2006/relationships/image" Target="http://www.treeland.ru/image/home/energy/e-8bambuk.jp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http://www.treeland.ru/image/home/energy/e-8dracena.jpg" TargetMode="External"/><Relationship Id="rId5" Type="http://schemas.openxmlformats.org/officeDocument/2006/relationships/image" Target="../media/image20.jpeg"/><Relationship Id="rId4" Type="http://schemas.openxmlformats.org/officeDocument/2006/relationships/image" Target="http://www.treeland.ru/image/home/energy/e-8citrus.jp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http://www.treeland.ru/image/home/energy/e-8orchid.jpg" TargetMode="External"/><Relationship Id="rId5" Type="http://schemas.openxmlformats.org/officeDocument/2006/relationships/image" Target="../media/image22.jpeg"/><Relationship Id="rId4" Type="http://schemas.openxmlformats.org/officeDocument/2006/relationships/image" Target="http://www.treeland.ru/image/home/energy/e-8hedera.jpg"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9600" y="609600"/>
            <a:ext cx="8153401" cy="5909310"/>
          </a:xfrm>
          <a:prstGeom prst="rect">
            <a:avLst/>
          </a:prstGeom>
          <a:solidFill>
            <a:schemeClr val="accent3">
              <a:lumMod val="20000"/>
              <a:lumOff val="80000"/>
            </a:schemeClr>
          </a:solidFill>
          <a:ln>
            <a:solidFill>
              <a:schemeClr val="accent2">
                <a:lumMod val="75000"/>
              </a:schemeClr>
            </a:solidFill>
          </a:ln>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ЭКОЛОГИЯ ВАШЕГО ДОМА</a:t>
            </a:r>
          </a:p>
          <a:p>
            <a:pPr algn="ctr"/>
            <a:r>
              <a:rPr lang="ru-RU"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ВЛИЯНИЕ КОМНАТНЫХ  И,</a:t>
            </a:r>
          </a:p>
          <a:p>
            <a:pPr algn="ctr"/>
            <a:r>
              <a:rPr lang="ru-RU"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РАСТУЩИХ РЯДОМ РАСТЕНИЙ НА ОРГАНИЗМ.</a:t>
            </a:r>
            <a:endParaRPr lang="ru-RU"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74030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ru-RU" b="1" dirty="0" err="1" smtClean="0">
                <a:latin typeface="Arial" pitchFamily="34" charset="0"/>
                <a:cs typeface="Arial" pitchFamily="34" charset="0"/>
              </a:rPr>
              <a:t>Каланхоэ</a:t>
            </a:r>
            <a:r>
              <a:rPr lang="ru-RU" dirty="0" smtClean="0">
                <a:latin typeface="Arial" pitchFamily="34" charset="0"/>
                <a:cs typeface="Arial" pitchFamily="34" charset="0"/>
              </a:rPr>
              <a:t> защищает от </a:t>
            </a:r>
            <a:r>
              <a:rPr lang="ru-RU" dirty="0" err="1" smtClean="0">
                <a:latin typeface="Arial" pitchFamily="34" charset="0"/>
                <a:cs typeface="Arial" pitchFamily="34" charset="0"/>
              </a:rPr>
              <a:t>депресси</a:t>
            </a:r>
            <a:r>
              <a:rPr lang="ru-RU" dirty="0" smtClean="0">
                <a:latin typeface="Arial" pitchFamily="34" charset="0"/>
                <a:cs typeface="Arial" pitchFamily="34" charset="0"/>
              </a:rPr>
              <a:t> и противостоит внутренним отрицательным энергиям. </a:t>
            </a:r>
            <a:r>
              <a:rPr lang="ru-RU" b="1" dirty="0" smtClean="0">
                <a:latin typeface="Arial" pitchFamily="34" charset="0"/>
                <a:cs typeface="Arial" pitchFamily="34" charset="0"/>
              </a:rPr>
              <a:t>Уныние</a:t>
            </a:r>
            <a:r>
              <a:rPr lang="ru-RU" dirty="0" smtClean="0">
                <a:latin typeface="Arial" pitchFamily="34" charset="0"/>
                <a:cs typeface="Arial" pitchFamily="34" charset="0"/>
              </a:rPr>
              <a:t> - один из семи смертных грехов, его энергии отяжеляют атмосферу и закупоривают каналы радости, сводя на нет любое положительное начало. </a:t>
            </a:r>
            <a:r>
              <a:rPr lang="ru-RU" dirty="0" err="1" smtClean="0">
                <a:latin typeface="Arial" pitchFamily="34" charset="0"/>
                <a:cs typeface="Arial" pitchFamily="34" charset="0"/>
              </a:rPr>
              <a:t>Каланхоэ</a:t>
            </a:r>
            <a:r>
              <a:rPr lang="ru-RU" dirty="0" smtClean="0">
                <a:latin typeface="Arial" pitchFamily="34" charset="0"/>
                <a:cs typeface="Arial" pitchFamily="34" charset="0"/>
              </a:rPr>
              <a:t> </a:t>
            </a:r>
            <a:r>
              <a:rPr lang="ru-RU" dirty="0" err="1" smtClean="0">
                <a:latin typeface="Arial" pitchFamily="34" charset="0"/>
                <a:cs typeface="Arial" pitchFamily="34" charset="0"/>
              </a:rPr>
              <a:t>Мангина</a:t>
            </a:r>
            <a:r>
              <a:rPr lang="ru-RU" dirty="0" smtClean="0">
                <a:latin typeface="Arial" pitchFamily="34" charset="0"/>
                <a:cs typeface="Arial" pitchFamily="34" charset="0"/>
              </a:rPr>
              <a:t> не даёт энергии уныния слиться с атмосферой квартиры, помогает выстоять в любых жизненных неурядицах.</a:t>
            </a: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r>
              <a:rPr lang="ru-RU" b="1" dirty="0" smtClean="0">
                <a:latin typeface="Arial" pitchFamily="34" charset="0"/>
                <a:cs typeface="Arial" pitchFamily="34" charset="0"/>
              </a:rPr>
              <a:t>Монстера</a:t>
            </a:r>
            <a:r>
              <a:rPr lang="ru-RU" dirty="0" smtClean="0">
                <a:latin typeface="Arial" pitchFamily="34" charset="0"/>
                <a:cs typeface="Arial" pitchFamily="34" charset="0"/>
              </a:rPr>
              <a:t> поглощает вибрации беспорядка, концентрирует все энергии на покое и равновесии, служит своеобразным “камертоном” для присутствующих в пространстве энергий, расставляя всё по местам мягко и гибко, даже нежно.</a:t>
            </a: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a:latin typeface="Arial" pitchFamily="34" charset="0"/>
              <a:cs typeface="Arial" pitchFamily="34" charset="0"/>
            </a:endParaRPr>
          </a:p>
        </p:txBody>
      </p:sp>
      <p:pic>
        <p:nvPicPr>
          <p:cNvPr id="3075" name="Picture 3" descr="C:\Documents and Settings\Учитель\Мои документы\Безымянный8.JPG"/>
          <p:cNvPicPr>
            <a:picLocks noChangeAspect="1" noChangeArrowheads="1"/>
          </p:cNvPicPr>
          <p:nvPr/>
        </p:nvPicPr>
        <p:blipFill>
          <a:blip r:embed="rId3"/>
          <a:srcRect/>
          <a:stretch>
            <a:fillRect/>
          </a:stretch>
        </p:blipFill>
        <p:spPr bwMode="auto">
          <a:xfrm>
            <a:off x="152400" y="1447800"/>
            <a:ext cx="1714500" cy="18573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4" name="Рисунок 3" descr="http://morsvinki.ru/images/image016.jpg"/>
          <p:cNvPicPr>
            <a:picLocks noChangeAspect="1" noChangeArrowheads="1"/>
          </p:cNvPicPr>
          <p:nvPr/>
        </p:nvPicPr>
        <p:blipFill>
          <a:blip r:embed="rId4"/>
          <a:srcRect/>
          <a:stretch>
            <a:fillRect/>
          </a:stretch>
        </p:blipFill>
        <p:spPr bwMode="auto">
          <a:xfrm>
            <a:off x="228601" y="4318000"/>
            <a:ext cx="1676400" cy="223519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01730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ru-RU" b="1" dirty="0" smtClean="0">
                <a:latin typeface="Ariac" pitchFamily="34" charset="0"/>
                <a:cs typeface="Arial" pitchFamily="34" charset="0"/>
              </a:rPr>
              <a:t>Папоротник</a:t>
            </a:r>
            <a:r>
              <a:rPr lang="ru-RU" dirty="0" smtClean="0">
                <a:latin typeface="Ariac" pitchFamily="34" charset="0"/>
                <a:cs typeface="Arial" pitchFamily="34" charset="0"/>
              </a:rPr>
              <a:t> приводит людей к компромиссу и создаёт в атмосфере помещения чувство меры.</a:t>
            </a:r>
          </a:p>
          <a:p>
            <a:endParaRPr lang="ru-RU" dirty="0" smtClean="0">
              <a:latin typeface="Ariac" pitchFamily="34" charset="0"/>
              <a:cs typeface="Arial" pitchFamily="34" charset="0"/>
            </a:endParaRPr>
          </a:p>
          <a:p>
            <a:endParaRPr lang="ru-RU" dirty="0" smtClean="0">
              <a:latin typeface="Ariac" pitchFamily="34" charset="0"/>
              <a:cs typeface="Arial" pitchFamily="34" charset="0"/>
            </a:endParaRPr>
          </a:p>
          <a:p>
            <a:endParaRPr lang="ru-RU" dirty="0" smtClean="0">
              <a:latin typeface="Ariac" pitchFamily="34" charset="0"/>
              <a:cs typeface="Arial" pitchFamily="34" charset="0"/>
            </a:endParaRPr>
          </a:p>
          <a:p>
            <a:endParaRPr lang="ru-RU" dirty="0" smtClean="0">
              <a:latin typeface="Ariac" pitchFamily="34" charset="0"/>
              <a:cs typeface="Arial" pitchFamily="34" charset="0"/>
            </a:endParaRPr>
          </a:p>
          <a:p>
            <a:endParaRPr lang="ru-RU" dirty="0" smtClean="0">
              <a:latin typeface="Ariac" pitchFamily="34" charset="0"/>
              <a:cs typeface="Arial" pitchFamily="34" charset="0"/>
            </a:endParaRPr>
          </a:p>
          <a:p>
            <a:endParaRPr lang="ru-RU" dirty="0" smtClean="0">
              <a:latin typeface="Ariac" pitchFamily="34" charset="0"/>
              <a:cs typeface="Arial" pitchFamily="34" charset="0"/>
            </a:endParaRPr>
          </a:p>
          <a:p>
            <a:endParaRPr lang="ru-RU" dirty="0" smtClean="0">
              <a:latin typeface="Ariac" pitchFamily="34" charset="0"/>
              <a:cs typeface="Arial" pitchFamily="34" charset="0"/>
            </a:endParaRPr>
          </a:p>
          <a:p>
            <a:endParaRPr lang="ru-RU" b="1" dirty="0" smtClean="0">
              <a:latin typeface="Ariac" pitchFamily="34" charset="0"/>
              <a:cs typeface="Arial" pitchFamily="34" charset="0"/>
            </a:endParaRPr>
          </a:p>
          <a:p>
            <a:endParaRPr lang="ru-RU" b="1" dirty="0" smtClean="0">
              <a:latin typeface="Ariac" pitchFamily="34" charset="0"/>
              <a:cs typeface="Arial" pitchFamily="34" charset="0"/>
            </a:endParaRPr>
          </a:p>
          <a:p>
            <a:endParaRPr lang="ru-RU" b="1" dirty="0" smtClean="0">
              <a:latin typeface="Ariac" pitchFamily="34" charset="0"/>
              <a:cs typeface="Arial" pitchFamily="34" charset="0"/>
            </a:endParaRPr>
          </a:p>
          <a:p>
            <a:endParaRPr lang="ru-RU" b="1" dirty="0" smtClean="0">
              <a:latin typeface="Ariac" pitchFamily="34" charset="0"/>
              <a:cs typeface="Arial" pitchFamily="34" charset="0"/>
            </a:endParaRPr>
          </a:p>
          <a:p>
            <a:r>
              <a:rPr lang="ru-RU" b="1" dirty="0" err="1" smtClean="0">
                <a:latin typeface="Ariac" pitchFamily="34" charset="0"/>
                <a:cs typeface="Arial" pitchFamily="34" charset="0"/>
              </a:rPr>
              <a:t>Сциндапсус</a:t>
            </a:r>
            <a:r>
              <a:rPr lang="ru-RU" dirty="0" smtClean="0">
                <a:latin typeface="Ariac" pitchFamily="34" charset="0"/>
                <a:cs typeface="Arial" pitchFamily="34" charset="0"/>
              </a:rPr>
              <a:t> обладает свойством очищать пространство от застоявшихся негативных энергий и трансформировать тяжёлую энергию пассивности и лени в лёгкую энергию созидания.</a:t>
            </a:r>
          </a:p>
          <a:p>
            <a:endParaRPr lang="ru-RU" dirty="0" smtClean="0">
              <a:latin typeface="Ariac" pitchFamily="34" charset="0"/>
              <a:cs typeface="Arial" pitchFamily="34" charset="0"/>
            </a:endParaRPr>
          </a:p>
          <a:p>
            <a:endParaRPr lang="ru-RU" dirty="0" smtClean="0">
              <a:latin typeface="Ariac" pitchFamily="34" charset="0"/>
              <a:cs typeface="Arial" pitchFamily="34" charset="0"/>
            </a:endParaRPr>
          </a:p>
          <a:p>
            <a:endParaRPr lang="ru-RU" dirty="0" smtClean="0">
              <a:latin typeface="Ariac" pitchFamily="34" charset="0"/>
              <a:cs typeface="Arial" pitchFamily="34" charset="0"/>
            </a:endParaRPr>
          </a:p>
          <a:p>
            <a:endParaRPr lang="ru-RU" dirty="0" smtClean="0">
              <a:latin typeface="Ariac" pitchFamily="34" charset="0"/>
              <a:cs typeface="Arial" pitchFamily="34" charset="0"/>
            </a:endParaRPr>
          </a:p>
          <a:p>
            <a:endParaRPr lang="ru-RU" dirty="0" smtClean="0">
              <a:latin typeface="Ariac" pitchFamily="34" charset="0"/>
              <a:cs typeface="Arial" pitchFamily="34" charset="0"/>
            </a:endParaRPr>
          </a:p>
          <a:p>
            <a:endParaRPr lang="ru-RU" dirty="0" smtClean="0">
              <a:latin typeface="Ariac" pitchFamily="34" charset="0"/>
              <a:cs typeface="Arial" pitchFamily="34" charset="0"/>
            </a:endParaRPr>
          </a:p>
          <a:p>
            <a:endParaRPr lang="ru-RU" dirty="0" smtClean="0">
              <a:latin typeface="Ariac" pitchFamily="34" charset="0"/>
              <a:cs typeface="Arial" pitchFamily="34" charset="0"/>
            </a:endParaRPr>
          </a:p>
          <a:p>
            <a:endParaRPr lang="ru-RU" dirty="0" smtClean="0">
              <a:latin typeface="Ariac" pitchFamily="34" charset="0"/>
              <a:cs typeface="Arial" pitchFamily="34" charset="0"/>
            </a:endParaRPr>
          </a:p>
          <a:p>
            <a:endParaRPr lang="ru-RU" dirty="0" smtClean="0">
              <a:latin typeface="Ariac" pitchFamily="34" charset="0"/>
              <a:cs typeface="Arial" pitchFamily="34" charset="0"/>
            </a:endParaRPr>
          </a:p>
          <a:p>
            <a:endParaRPr lang="ru-RU" dirty="0" smtClean="0">
              <a:latin typeface="Ariac" pitchFamily="34" charset="0"/>
              <a:cs typeface="Arial" pitchFamily="34" charset="0"/>
            </a:endParaRPr>
          </a:p>
          <a:p>
            <a:endParaRPr lang="ru-RU" dirty="0">
              <a:latin typeface="Ariac" pitchFamily="34" charset="0"/>
              <a:cs typeface="Arial" pitchFamily="34" charset="0"/>
            </a:endParaRPr>
          </a:p>
        </p:txBody>
      </p:sp>
      <p:pic>
        <p:nvPicPr>
          <p:cNvPr id="3" name="Picture 2" descr="C:\Documents and Settings\Учитель\Мои документы\Безымянный7.JPG"/>
          <p:cNvPicPr>
            <a:picLocks noChangeAspect="1" noChangeArrowheads="1"/>
          </p:cNvPicPr>
          <p:nvPr/>
        </p:nvPicPr>
        <p:blipFill>
          <a:blip r:embed="rId3"/>
          <a:srcRect/>
          <a:stretch>
            <a:fillRect/>
          </a:stretch>
        </p:blipFill>
        <p:spPr bwMode="auto">
          <a:xfrm>
            <a:off x="304800" y="685800"/>
            <a:ext cx="2209800" cy="239395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perspectiveFront"/>
            <a:lightRig rig="threePt" dir="t">
              <a:rot lat="0" lon="0" rev="2700000"/>
            </a:lightRig>
          </a:scene3d>
          <a:sp3d>
            <a:bevelT h="38100"/>
            <a:contourClr>
              <a:srgbClr val="C0C0C0"/>
            </a:contourClr>
          </a:sp3d>
        </p:spPr>
      </p:pic>
      <p:pic>
        <p:nvPicPr>
          <p:cNvPr id="19458" name="Рисунок 20" descr="http://morsvinki.ru/images/image022.jpg"/>
          <p:cNvPicPr>
            <a:picLocks noChangeAspect="1" noChangeArrowheads="1"/>
          </p:cNvPicPr>
          <p:nvPr/>
        </p:nvPicPr>
        <p:blipFill>
          <a:blip r:embed="rId4"/>
          <a:srcRect/>
          <a:stretch>
            <a:fillRect/>
          </a:stretch>
        </p:blipFill>
        <p:spPr bwMode="auto">
          <a:xfrm>
            <a:off x="3581400" y="4267200"/>
            <a:ext cx="1789632" cy="236408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9457" name="Рисунок 21" descr="http://morsvinki.ru/images/image023.jpg"/>
          <p:cNvPicPr>
            <a:picLocks noChangeAspect="1" noChangeArrowheads="1"/>
          </p:cNvPicPr>
          <p:nvPr/>
        </p:nvPicPr>
        <p:blipFill>
          <a:blip r:embed="rId5"/>
          <a:srcRect/>
          <a:stretch>
            <a:fillRect/>
          </a:stretch>
        </p:blipFill>
        <p:spPr bwMode="auto">
          <a:xfrm>
            <a:off x="6553200" y="4267200"/>
            <a:ext cx="1752600" cy="231343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1219200"/>
            <a:ext cx="9144000" cy="777075"/>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vert="horz" wrap="square" lIns="91440" tIns="152352" rIns="91440" bIns="38088"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Arial" pitchFamily="34" charset="0"/>
                <a:cs typeface="Arial" pitchFamily="34" charset="0"/>
              </a:rPr>
              <a:t>Растения с сильнейшей энергетикой</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3584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5842" name="Picture 2" descr="http://www.treeland.ru/image/home/energy/e-8bambuk.jpg"/>
          <p:cNvPicPr>
            <a:picLocks noChangeAspect="1" noChangeArrowheads="1"/>
          </p:cNvPicPr>
          <p:nvPr/>
        </p:nvPicPr>
        <p:blipFill>
          <a:blip r:embed="rId3" r:link="rId4"/>
          <a:srcRect/>
          <a:stretch>
            <a:fillRect/>
          </a:stretch>
        </p:blipFill>
        <p:spPr bwMode="auto">
          <a:xfrm>
            <a:off x="152400" y="2590800"/>
            <a:ext cx="1886838" cy="2057400"/>
          </a:xfrm>
          <a:prstGeom prst="rect">
            <a:avLst/>
          </a:prstGeom>
          <a:noFill/>
        </p:spPr>
      </p:pic>
      <p:sp>
        <p:nvSpPr>
          <p:cNvPr id="35844" name="Rectangle 4"/>
          <p:cNvSpPr>
            <a:spLocks noChangeArrowheads="1"/>
          </p:cNvSpPr>
          <p:nvPr/>
        </p:nvSpPr>
        <p:spPr bwMode="auto">
          <a:xfrm>
            <a:off x="2209800" y="2971800"/>
            <a:ext cx="6172200" cy="107721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a:r>
            <a:br>
              <a:rPr kumimoji="0" lang="ru-RU" sz="16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br>
            <a:r>
              <a:rPr kumimoji="0" lang="ru-RU" sz="1600" b="1" i="0" u="none" strike="noStrike" cap="none" normalizeH="0" baseline="0" dirty="0" err="1" smtClean="0">
                <a:ln>
                  <a:noFill/>
                </a:ln>
                <a:solidFill>
                  <a:srgbClr val="000000"/>
                </a:solidFill>
                <a:effectLst/>
                <a:latin typeface="Verdana" pitchFamily="34" charset="0"/>
                <a:ea typeface="Times New Roman" pitchFamily="18" charset="0"/>
                <a:cs typeface="Times New Roman" pitchFamily="18" charset="0"/>
              </a:rPr>
              <a:t>Bambusa</a:t>
            </a:r>
            <a:r>
              <a:rPr kumimoji="0" lang="ru-RU" sz="16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a:t>
            </a:r>
            <a:r>
              <a:rPr kumimoji="0" lang="ru-RU" sz="1600" b="1" i="0" u="none" strike="noStrike" cap="none" normalizeH="0" baseline="0" dirty="0" err="1" smtClean="0">
                <a:ln>
                  <a:noFill/>
                </a:ln>
                <a:solidFill>
                  <a:srgbClr val="000000"/>
                </a:solidFill>
                <a:effectLst/>
                <a:latin typeface="Verdana" pitchFamily="34" charset="0"/>
                <a:ea typeface="Times New Roman" pitchFamily="18" charset="0"/>
                <a:cs typeface="Times New Roman" pitchFamily="18" charset="0"/>
              </a:rPr>
              <a:t>vulgaris</a:t>
            </a:r>
            <a:r>
              <a:rPr kumimoji="0" lang="ru-RU" sz="16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(бамбук обыкновенный).</a:t>
            </a:r>
            <a:r>
              <a:rPr kumimoji="0" lang="ru-RU" sz="16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Декоративный бамбук обеспечивает хорошую энергетику в доме, воздействуя на людей и животных. </a:t>
            </a:r>
            <a:endParaRPr kumimoji="0" lang="ru-RU" sz="1600" b="0" i="0" u="none" strike="noStrike" cap="none" normalizeH="0" baseline="0" dirty="0" smtClean="0">
              <a:ln>
                <a:noFill/>
              </a:ln>
              <a:solidFill>
                <a:schemeClr val="tx1"/>
              </a:solidFill>
              <a:effectLst/>
              <a:latin typeface="Arial" pitchFamily="34" charset="0"/>
            </a:endParaRPr>
          </a:p>
        </p:txBody>
      </p:sp>
      <p:sp>
        <p:nvSpPr>
          <p:cNvPr id="358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5845" name="Picture 5" descr="http://www.treeland.ru/image/home/energy/e-8hlorofitum.jpg"/>
          <p:cNvPicPr>
            <a:picLocks noChangeAspect="1" noChangeArrowheads="1"/>
          </p:cNvPicPr>
          <p:nvPr/>
        </p:nvPicPr>
        <p:blipFill>
          <a:blip r:embed="rId5" r:link="rId6"/>
          <a:srcRect/>
          <a:stretch>
            <a:fillRect/>
          </a:stretch>
        </p:blipFill>
        <p:spPr bwMode="auto">
          <a:xfrm>
            <a:off x="228600" y="4717512"/>
            <a:ext cx="1762125" cy="1921413"/>
          </a:xfrm>
          <a:prstGeom prst="rect">
            <a:avLst/>
          </a:prstGeom>
          <a:noFill/>
        </p:spPr>
      </p:pic>
      <p:sp>
        <p:nvSpPr>
          <p:cNvPr id="35847" name="Rectangle 7"/>
          <p:cNvSpPr>
            <a:spLocks noChangeArrowheads="1"/>
          </p:cNvSpPr>
          <p:nvPr/>
        </p:nvSpPr>
        <p:spPr bwMode="auto">
          <a:xfrm>
            <a:off x="2133600" y="4800600"/>
            <a:ext cx="6172200" cy="181588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a:r>
            <a:br>
              <a:rPr kumimoji="0" lang="ru-RU" sz="16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br>
            <a:r>
              <a:rPr kumimoji="0" lang="ru-RU" sz="1600" b="1" i="0" u="none" strike="noStrike" cap="none" normalizeH="0" baseline="0" dirty="0" err="1" smtClean="0">
                <a:ln>
                  <a:noFill/>
                </a:ln>
                <a:solidFill>
                  <a:srgbClr val="000000"/>
                </a:solidFill>
                <a:effectLst/>
                <a:latin typeface="Verdana" pitchFamily="34" charset="0"/>
                <a:ea typeface="Times New Roman" pitchFamily="18" charset="0"/>
                <a:cs typeface="Times New Roman" pitchFamily="18" charset="0"/>
              </a:rPr>
              <a:t>Clorophytum</a:t>
            </a:r>
            <a:r>
              <a:rPr kumimoji="0" lang="ru-RU" sz="16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a:t>
            </a:r>
            <a:r>
              <a:rPr kumimoji="0" lang="ru-RU" sz="1600" b="1" i="0" u="none" strike="noStrike" cap="none" normalizeH="0" baseline="0" dirty="0" err="1" smtClean="0">
                <a:ln>
                  <a:noFill/>
                </a:ln>
                <a:solidFill>
                  <a:srgbClr val="000000"/>
                </a:solidFill>
                <a:effectLst/>
                <a:latin typeface="Verdana" pitchFamily="34" charset="0"/>
                <a:ea typeface="Times New Roman" pitchFamily="18" charset="0"/>
                <a:cs typeface="Times New Roman" pitchFamily="18" charset="0"/>
              </a:rPr>
              <a:t>comosum</a:t>
            </a:r>
            <a:r>
              <a:rPr kumimoji="0" lang="ru-RU" sz="16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(хлорофитум хохлатый).</a:t>
            </a:r>
            <a:r>
              <a:rPr kumimoji="0" lang="ru-RU" sz="16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Нейтрализует ядовитые вещества в жилых помещениях, создает при въезде в новую квартиру или дом хорошее настроение, превращает отрицательную энергию в положительную и является превосходным энергетическим вентилятором.</a:t>
            </a:r>
            <a:r>
              <a:rPr kumimoji="0" lang="ru-RU" sz="1600" b="0" i="0" u="none" strike="noStrike" cap="none" normalizeH="0" baseline="0" dirty="0" smtClean="0">
                <a:ln>
                  <a:noFill/>
                </a:ln>
                <a:solidFill>
                  <a:schemeClr val="tx1"/>
                </a:solidFill>
                <a:effectLst/>
                <a:latin typeface="Arial" pitchFamily="34"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6865" name="Picture 1" descr="http://www.treeland.ru/image/home/energy/e-8citrus.jpg"/>
          <p:cNvPicPr>
            <a:picLocks noChangeAspect="1" noChangeArrowheads="1"/>
          </p:cNvPicPr>
          <p:nvPr/>
        </p:nvPicPr>
        <p:blipFill>
          <a:blip r:embed="rId3" r:link="rId4"/>
          <a:srcRect/>
          <a:stretch>
            <a:fillRect/>
          </a:stretch>
        </p:blipFill>
        <p:spPr bwMode="auto">
          <a:xfrm>
            <a:off x="152400" y="1066800"/>
            <a:ext cx="1762125" cy="1921413"/>
          </a:xfrm>
          <a:prstGeom prst="rect">
            <a:avLst/>
          </a:prstGeom>
          <a:noFill/>
        </p:spPr>
      </p:pic>
      <p:sp>
        <p:nvSpPr>
          <p:cNvPr id="36867" name="Rectangle 3"/>
          <p:cNvSpPr>
            <a:spLocks noChangeArrowheads="1"/>
          </p:cNvSpPr>
          <p:nvPr/>
        </p:nvSpPr>
        <p:spPr bwMode="auto">
          <a:xfrm>
            <a:off x="2133600" y="1219200"/>
            <a:ext cx="6400800" cy="1323439"/>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a:r>
            <a:br>
              <a:rPr kumimoji="0" lang="ru-RU" sz="16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br>
            <a:r>
              <a:rPr kumimoji="0" lang="ru-RU" sz="1600" b="1" i="0" u="none" strike="noStrike" cap="none" normalizeH="0" baseline="0" dirty="0" err="1" smtClean="0">
                <a:ln>
                  <a:noFill/>
                </a:ln>
                <a:solidFill>
                  <a:srgbClr val="000000"/>
                </a:solidFill>
                <a:effectLst/>
                <a:latin typeface="Verdana" pitchFamily="34" charset="0"/>
                <a:ea typeface="Times New Roman" pitchFamily="18" charset="0"/>
                <a:cs typeface="Times New Roman" pitchFamily="18" charset="0"/>
              </a:rPr>
              <a:t>Citrus</a:t>
            </a:r>
            <a:r>
              <a:rPr kumimoji="0" lang="ru-RU" sz="16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(лимон или апельсин).</a:t>
            </a:r>
            <a:r>
              <a:rPr kumimoji="0" lang="ru-RU" sz="16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Любую комнату оно наполнит радостью, хорошим настроением и жизнелюбием. Его энергия превращает негативные колебания в позитивные.</a:t>
            </a:r>
            <a:r>
              <a:rPr kumimoji="0" lang="ru-RU" sz="1600" b="0" i="0" u="none" strike="noStrike" cap="none" normalizeH="0" baseline="0" dirty="0" smtClean="0">
                <a:ln>
                  <a:noFill/>
                </a:ln>
                <a:solidFill>
                  <a:schemeClr val="tx1"/>
                </a:solidFill>
                <a:effectLst/>
                <a:latin typeface="Arial" pitchFamily="34" charset="0"/>
              </a:rPr>
              <a:t> </a:t>
            </a:r>
          </a:p>
        </p:txBody>
      </p:sp>
      <p:sp>
        <p:nvSpPr>
          <p:cNvPr id="3686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6868" name="Picture 4" descr="http://www.treeland.ru/image/home/energy/e-8dracena.jpg"/>
          <p:cNvPicPr>
            <a:picLocks noChangeAspect="1" noChangeArrowheads="1"/>
          </p:cNvPicPr>
          <p:nvPr/>
        </p:nvPicPr>
        <p:blipFill>
          <a:blip r:embed="rId5" r:link="rId6"/>
          <a:srcRect/>
          <a:stretch>
            <a:fillRect/>
          </a:stretch>
        </p:blipFill>
        <p:spPr bwMode="auto">
          <a:xfrm>
            <a:off x="173771" y="3200400"/>
            <a:ext cx="1731230" cy="1981200"/>
          </a:xfrm>
          <a:prstGeom prst="rect">
            <a:avLst/>
          </a:prstGeom>
          <a:noFill/>
        </p:spPr>
      </p:pic>
      <p:sp>
        <p:nvSpPr>
          <p:cNvPr id="36870" name="Rectangle 6"/>
          <p:cNvSpPr>
            <a:spLocks noChangeArrowheads="1"/>
          </p:cNvSpPr>
          <p:nvPr/>
        </p:nvSpPr>
        <p:spPr bwMode="auto">
          <a:xfrm>
            <a:off x="2133600" y="3505200"/>
            <a:ext cx="6400800" cy="156966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a:r>
            <a:br>
              <a:rPr kumimoji="0" lang="ru-RU" sz="16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br>
            <a:r>
              <a:rPr kumimoji="0" lang="ru-RU" sz="1600" b="1" i="0" u="none" strike="noStrike" cap="none" normalizeH="0" baseline="0" dirty="0" err="1" smtClean="0">
                <a:ln>
                  <a:noFill/>
                </a:ln>
                <a:solidFill>
                  <a:srgbClr val="000000"/>
                </a:solidFill>
                <a:effectLst/>
                <a:latin typeface="Verdana" pitchFamily="34" charset="0"/>
                <a:ea typeface="Times New Roman" pitchFamily="18" charset="0"/>
                <a:cs typeface="Times New Roman" pitchFamily="18" charset="0"/>
              </a:rPr>
              <a:t>Dracaena</a:t>
            </a:r>
            <a:r>
              <a:rPr kumimoji="0" lang="ru-RU" sz="16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(драцена).</a:t>
            </a:r>
            <a:r>
              <a:rPr kumimoji="0" lang="ru-RU" sz="16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Обладает подходящим дня человека энергетическим полем, она является настоящим насосом, накачивающим энергию, фонтаном выталкивая ее вверх. Отлично устраняет из воздуха химически вредные вещества.</a:t>
            </a:r>
            <a:r>
              <a:rPr kumimoji="0" lang="ru-RU" sz="1600" b="0" i="0" u="none" strike="noStrike" cap="none" normalizeH="0" baseline="0" dirty="0" smtClean="0">
                <a:ln>
                  <a:noFill/>
                </a:ln>
                <a:solidFill>
                  <a:schemeClr val="tx1"/>
                </a:solidFill>
                <a:effectLst/>
                <a:latin typeface="Arial" pitchFamily="34"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7889" name="Picture 1" descr="http://www.treeland.ru/image/home/energy/e-8hedera.jpg"/>
          <p:cNvPicPr>
            <a:picLocks noChangeAspect="1" noChangeArrowheads="1"/>
          </p:cNvPicPr>
          <p:nvPr/>
        </p:nvPicPr>
        <p:blipFill>
          <a:blip r:embed="rId3" r:link="rId4"/>
          <a:srcRect/>
          <a:stretch>
            <a:fillRect/>
          </a:stretch>
        </p:blipFill>
        <p:spPr bwMode="auto">
          <a:xfrm>
            <a:off x="228600" y="1295400"/>
            <a:ext cx="1828800" cy="1994115"/>
          </a:xfrm>
          <a:prstGeom prst="rect">
            <a:avLst/>
          </a:prstGeom>
          <a:noFill/>
        </p:spPr>
      </p:pic>
      <p:sp>
        <p:nvSpPr>
          <p:cNvPr id="37891" name="Rectangle 3"/>
          <p:cNvSpPr>
            <a:spLocks noChangeArrowheads="1"/>
          </p:cNvSpPr>
          <p:nvPr/>
        </p:nvSpPr>
        <p:spPr bwMode="auto">
          <a:xfrm>
            <a:off x="2209800" y="1524000"/>
            <a:ext cx="6477000" cy="107721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a:r>
            <a:br>
              <a:rPr kumimoji="0" lang="ru-RU" sz="16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br>
            <a:r>
              <a:rPr kumimoji="0" lang="ru-RU" sz="1600" b="1" i="0" u="none" strike="noStrike" cap="none" normalizeH="0" baseline="0" dirty="0" err="1" smtClean="0">
                <a:ln>
                  <a:noFill/>
                </a:ln>
                <a:solidFill>
                  <a:srgbClr val="000000"/>
                </a:solidFill>
                <a:effectLst/>
                <a:latin typeface="Verdana" pitchFamily="34" charset="0"/>
                <a:ea typeface="Times New Roman" pitchFamily="18" charset="0"/>
                <a:cs typeface="Times New Roman" pitchFamily="18" charset="0"/>
              </a:rPr>
              <a:t>Hedera</a:t>
            </a:r>
            <a:r>
              <a:rPr kumimoji="0" lang="ru-RU" sz="16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a:t>
            </a:r>
            <a:r>
              <a:rPr kumimoji="0" lang="ru-RU" sz="1600" b="1" i="0" u="none" strike="noStrike" cap="none" normalizeH="0" baseline="0" dirty="0" err="1" smtClean="0">
                <a:ln>
                  <a:noFill/>
                </a:ln>
                <a:solidFill>
                  <a:srgbClr val="000000"/>
                </a:solidFill>
                <a:effectLst/>
                <a:latin typeface="Verdana" pitchFamily="34" charset="0"/>
                <a:ea typeface="Times New Roman" pitchFamily="18" charset="0"/>
                <a:cs typeface="Times New Roman" pitchFamily="18" charset="0"/>
              </a:rPr>
              <a:t>helix</a:t>
            </a:r>
            <a:r>
              <a:rPr kumimoji="0" lang="ru-RU" sz="16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(плющ).</a:t>
            </a:r>
            <a:r>
              <a:rPr kumimoji="0" lang="ru-RU" sz="16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Он помогает людям обрести равновесие и найти выход из самой сложной ситуации.</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rPr>
              <a:t> </a:t>
            </a:r>
          </a:p>
        </p:txBody>
      </p:sp>
      <p:sp>
        <p:nvSpPr>
          <p:cNvPr id="3789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7892" name="Picture 4" descr="http://www.treeland.ru/image/home/energy/e-8orchid.jpg"/>
          <p:cNvPicPr>
            <a:picLocks noChangeAspect="1" noChangeArrowheads="1"/>
          </p:cNvPicPr>
          <p:nvPr/>
        </p:nvPicPr>
        <p:blipFill>
          <a:blip r:embed="rId5" r:link="rId6"/>
          <a:srcRect/>
          <a:stretch>
            <a:fillRect/>
          </a:stretch>
        </p:blipFill>
        <p:spPr bwMode="auto">
          <a:xfrm>
            <a:off x="228600" y="3581400"/>
            <a:ext cx="1832008" cy="1914525"/>
          </a:xfrm>
          <a:prstGeom prst="rect">
            <a:avLst/>
          </a:prstGeom>
          <a:noFill/>
        </p:spPr>
      </p:pic>
      <p:sp>
        <p:nvSpPr>
          <p:cNvPr id="37894" name="Rectangle 6"/>
          <p:cNvSpPr>
            <a:spLocks noChangeArrowheads="1"/>
          </p:cNvSpPr>
          <p:nvPr/>
        </p:nvSpPr>
        <p:spPr bwMode="auto">
          <a:xfrm>
            <a:off x="2209800" y="3810000"/>
            <a:ext cx="6553200" cy="1323439"/>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a:r>
            <a:br>
              <a:rPr kumimoji="0" lang="ru-RU" sz="16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br>
            <a:r>
              <a:rPr kumimoji="0" lang="ru-RU" sz="1600" b="1" i="0" u="none" strike="noStrike" cap="none" normalizeH="0" baseline="0" dirty="0" err="1" smtClean="0">
                <a:ln>
                  <a:noFill/>
                </a:ln>
                <a:solidFill>
                  <a:srgbClr val="000000"/>
                </a:solidFill>
                <a:effectLst/>
                <a:latin typeface="Verdana" pitchFamily="34" charset="0"/>
                <a:ea typeface="Times New Roman" pitchFamily="18" charset="0"/>
                <a:cs typeface="Times New Roman" pitchFamily="18" charset="0"/>
              </a:rPr>
              <a:t>Oncidium</a:t>
            </a:r>
            <a:r>
              <a:rPr kumimoji="0" lang="ru-RU" sz="16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a:t>
            </a:r>
            <a:r>
              <a:rPr kumimoji="0" lang="ru-RU" sz="1600" b="1" i="0" u="none" strike="noStrike" cap="none" normalizeH="0" baseline="0" dirty="0" err="1" smtClean="0">
                <a:ln>
                  <a:noFill/>
                </a:ln>
                <a:solidFill>
                  <a:srgbClr val="000000"/>
                </a:solidFill>
                <a:effectLst/>
                <a:latin typeface="Verdana" pitchFamily="34" charset="0"/>
                <a:ea typeface="Times New Roman" pitchFamily="18" charset="0"/>
                <a:cs typeface="Times New Roman" pitchFamily="18" charset="0"/>
              </a:rPr>
              <a:t>papilla</a:t>
            </a:r>
            <a:r>
              <a:rPr kumimoji="0" lang="ru-RU" sz="16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(орхидея-бабочка).</a:t>
            </a:r>
            <a:r>
              <a:rPr kumimoji="0" lang="ru-RU" sz="16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Он придает уверенность в себе, помогает в достижении цели и способствует большей </a:t>
            </a:r>
            <a:r>
              <a:rPr kumimoji="0" lang="ru-RU" sz="1600" b="0" i="0" u="none" strike="noStrike" cap="none" normalizeH="0" baseline="0" dirty="0" err="1" smtClean="0">
                <a:ln>
                  <a:noFill/>
                </a:ln>
                <a:solidFill>
                  <a:srgbClr val="000000"/>
                </a:solidFill>
                <a:effectLst/>
                <a:latin typeface="Verdana" pitchFamily="34" charset="0"/>
                <a:ea typeface="Times New Roman" pitchFamily="18" charset="0"/>
                <a:cs typeface="Times New Roman" pitchFamily="18" charset="0"/>
              </a:rPr>
              <a:t>раскрепощенности</a:t>
            </a:r>
            <a:r>
              <a:rPr kumimoji="0" lang="ru-RU" sz="16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в общении с другими людьми, вплоть до эротического контакта.</a:t>
            </a:r>
            <a:r>
              <a:rPr kumimoji="0" lang="ru-RU" sz="1600" b="0" i="0" u="none" strike="noStrike" cap="none" normalizeH="0" baseline="0" dirty="0" smtClean="0">
                <a:ln>
                  <a:noFill/>
                </a:ln>
                <a:solidFill>
                  <a:schemeClr val="tx1"/>
                </a:solidFill>
                <a:effectLst/>
                <a:latin typeface="Arial" pitchFamily="34"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228600" y="1447800"/>
            <a:ext cx="8686800" cy="4031873"/>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ea typeface="Times New Roman" pitchFamily="18" charset="0"/>
              </a:rPr>
              <a:t>ЗАКЛЮЧЕНИЕ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i="1" u="none" strike="noStrike" cap="none" normalizeH="0" baseline="0" dirty="0" smtClean="0">
                <a:ln>
                  <a:noFill/>
                </a:ln>
                <a:solidFill>
                  <a:schemeClr val="tx1"/>
                </a:solidFill>
                <a:effectLst/>
                <a:latin typeface="Arial" pitchFamily="34" charset="0"/>
                <a:ea typeface="Times New Roman" pitchFamily="18" charset="0"/>
              </a:rPr>
              <a:t>Таким образом, комнатные растения выполняют важную </a:t>
            </a:r>
            <a:r>
              <a:rPr kumimoji="0" lang="ru-RU" sz="2000" i="1" u="none" strike="noStrike" cap="none" normalizeH="0" baseline="0" dirty="0" err="1" smtClean="0">
                <a:ln>
                  <a:noFill/>
                </a:ln>
                <a:solidFill>
                  <a:schemeClr val="tx1"/>
                </a:solidFill>
                <a:effectLst/>
                <a:latin typeface="Arial" pitchFamily="34" charset="0"/>
                <a:ea typeface="Times New Roman" pitchFamily="18" charset="0"/>
              </a:rPr>
              <a:t>средообразующую</a:t>
            </a:r>
            <a:r>
              <a:rPr kumimoji="0" lang="ru-RU" sz="2000" i="1" u="none" strike="noStrike" cap="none" normalizeH="0" baseline="0" dirty="0" smtClean="0">
                <a:ln>
                  <a:noFill/>
                </a:ln>
                <a:solidFill>
                  <a:schemeClr val="tx1"/>
                </a:solidFill>
                <a:effectLst/>
                <a:latin typeface="Arial" pitchFamily="34" charset="0"/>
                <a:ea typeface="Times New Roman" pitchFamily="18" charset="0"/>
              </a:rPr>
              <a:t> функцию в экологии человека - улучшают гигиенические и эстетические параметры его предметной среды.</a:t>
            </a:r>
            <a:endParaRPr kumimoji="0" lang="ru-RU" sz="2000" i="1"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i="1" u="none" strike="noStrike" cap="none" normalizeH="0" baseline="0" dirty="0" smtClean="0">
                <a:ln>
                  <a:noFill/>
                </a:ln>
                <a:solidFill>
                  <a:schemeClr val="tx1"/>
                </a:solidFill>
                <a:effectLst/>
                <a:latin typeface="Arial" pitchFamily="34" charset="0"/>
                <a:ea typeface="Times New Roman" pitchFamily="18" charset="0"/>
              </a:rPr>
              <a:t>В последнее время начали понимать, что растения представляют собой не только украшение комнат. Хотя их декоративность  тоже имеет важное значение, так как хорошее настроение и, соответственно, самочувствие человека,  во многом определяются  прекрасным видом зеленых или цветущих комнатных растений. Врачи ставят их в приемных покоях и комнатах ожидания,  дантисты обязательно помещают их перед глазами посетителей.  В терапевтическом смысле ещё более главную роль растения играют,  улучшая микроклимат помещения и очищая воздух.</a:t>
            </a:r>
            <a:endParaRPr kumimoji="0" lang="ru-RU" sz="2000" i="1"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381000" y="1524000"/>
            <a:ext cx="8458200" cy="378565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190500" algn="ctr"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Arial" pitchFamily="34" charset="0"/>
                <a:ea typeface="Times New Roman" pitchFamily="18" charset="0"/>
              </a:rPr>
              <a:t>   </a:t>
            </a:r>
            <a:r>
              <a:rPr kumimoji="0" lang="ru-RU" sz="2400" b="1" i="1" u="none" strike="noStrike" cap="none" normalizeH="0" baseline="0" dirty="0" smtClean="0">
                <a:ln>
                  <a:noFill/>
                </a:ln>
                <a:solidFill>
                  <a:srgbClr val="000000"/>
                </a:solidFill>
                <a:effectLst/>
                <a:latin typeface="Bookman Old Style" pitchFamily="18" charset="0"/>
                <a:ea typeface="Times New Roman" pitchFamily="18" charset="0"/>
              </a:rPr>
              <a:t>Итак, все растения - живые существа, обладающие сильным биополем, способным воздействовать на человека. Именно поэтому домашние цветы способны активно участвовать в формировании энергоинформационной структуры вашего дома. И от того, сумеем ли мы правильно подобрать комнатные растения, зависит и общая атмосфера дома, и самочувствие его обитателей</a:t>
            </a:r>
            <a:r>
              <a:rPr kumimoji="0" lang="ru-RU" sz="2400" b="1" i="1" u="none" strike="noStrike" cap="none" normalizeH="0" baseline="0" dirty="0" smtClean="0">
                <a:ln>
                  <a:noFill/>
                </a:ln>
                <a:solidFill>
                  <a:srgbClr val="000000"/>
                </a:solidFill>
                <a:effectLst/>
                <a:latin typeface="Arial" pitchFamily="34" charset="0"/>
                <a:ea typeface="Times New Roman" pitchFamily="18" charset="0"/>
              </a:rPr>
              <a:t>.</a:t>
            </a:r>
            <a:endParaRPr kumimoji="0" lang="ru-RU" sz="2400" b="1" i="1"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067800" cy="4770537"/>
          </a:xfrm>
          <a:prstGeom prst="rect">
            <a:avLst/>
          </a:prstGeom>
          <a:noFill/>
        </p:spPr>
        <p:txBody>
          <a:bodyPr wrap="square" rtlCol="0">
            <a:spAutoFit/>
          </a:bodyPr>
          <a:lstStyle/>
          <a:p>
            <a:pPr algn="ctr"/>
            <a:r>
              <a:rPr lang="ru-RU" sz="2000" b="1" dirty="0" smtClean="0">
                <a:solidFill>
                  <a:schemeClr val="accent6">
                    <a:lumMod val="50000"/>
                  </a:schemeClr>
                </a:solidFill>
                <a:latin typeface="Century Gothic" pitchFamily="34" charset="0"/>
              </a:rPr>
              <a:t>Исходя из изученного материала, советую ставить в спальне следующие растения:</a:t>
            </a:r>
          </a:p>
          <a:p>
            <a:pPr algn="ctr"/>
            <a:r>
              <a:rPr lang="ru-RU" sz="2000" i="1" dirty="0" smtClean="0">
                <a:solidFill>
                  <a:schemeClr val="accent6">
                    <a:lumMod val="50000"/>
                  </a:schemeClr>
                </a:solidFill>
                <a:latin typeface="Century Gothic" pitchFamily="34" charset="0"/>
              </a:rPr>
              <a:t>Очищают воздух: </a:t>
            </a:r>
            <a:r>
              <a:rPr lang="ru-RU" sz="2000" b="1" i="1" dirty="0" smtClean="0">
                <a:solidFill>
                  <a:schemeClr val="accent6">
                    <a:lumMod val="50000"/>
                  </a:schemeClr>
                </a:solidFill>
                <a:latin typeface="Century Gothic" pitchFamily="34" charset="0"/>
              </a:rPr>
              <a:t>хлорофитум, плющ </a:t>
            </a:r>
            <a:r>
              <a:rPr lang="ru-RU" sz="2000" i="1" dirty="0" smtClean="0">
                <a:solidFill>
                  <a:schemeClr val="accent6">
                    <a:lumMod val="50000"/>
                  </a:schemeClr>
                </a:solidFill>
                <a:latin typeface="Century Gothic" pitchFamily="34" charset="0"/>
              </a:rPr>
              <a:t>и</a:t>
            </a:r>
            <a:r>
              <a:rPr lang="ru-RU" sz="2000" b="1" i="1" dirty="0" smtClean="0">
                <a:solidFill>
                  <a:schemeClr val="accent6">
                    <a:lumMod val="50000"/>
                  </a:schemeClr>
                </a:solidFill>
                <a:latin typeface="Century Gothic" pitchFamily="34" charset="0"/>
              </a:rPr>
              <a:t> хризантема</a:t>
            </a:r>
            <a:r>
              <a:rPr lang="ru-RU" sz="2000" i="1" dirty="0" smtClean="0">
                <a:solidFill>
                  <a:schemeClr val="accent6">
                    <a:lumMod val="50000"/>
                  </a:schemeClr>
                </a:solidFill>
                <a:latin typeface="Century Gothic" pitchFamily="34" charset="0"/>
              </a:rPr>
              <a:t>.</a:t>
            </a:r>
          </a:p>
          <a:p>
            <a:pPr algn="ctr"/>
            <a:r>
              <a:rPr lang="ru-RU" sz="2000" i="1" dirty="0" smtClean="0">
                <a:solidFill>
                  <a:schemeClr val="accent6">
                    <a:lumMod val="50000"/>
                  </a:schemeClr>
                </a:solidFill>
                <a:latin typeface="Century Gothic" pitchFamily="34" charset="0"/>
              </a:rPr>
              <a:t>Регулируют </a:t>
            </a:r>
            <a:r>
              <a:rPr lang="ru-RU" sz="2000" i="1" dirty="0" err="1" smtClean="0">
                <a:solidFill>
                  <a:schemeClr val="accent6">
                    <a:lumMod val="50000"/>
                  </a:schemeClr>
                </a:solidFill>
                <a:latin typeface="Century Gothic" pitchFamily="34" charset="0"/>
              </a:rPr>
              <a:t>водно</a:t>
            </a:r>
            <a:r>
              <a:rPr lang="ru-RU" sz="2000" i="1" dirty="0" smtClean="0">
                <a:solidFill>
                  <a:schemeClr val="accent6">
                    <a:lumMod val="50000"/>
                  </a:schemeClr>
                </a:solidFill>
                <a:latin typeface="Century Gothic" pitchFamily="34" charset="0"/>
              </a:rPr>
              <a:t> – газовый обмен: </a:t>
            </a:r>
            <a:r>
              <a:rPr lang="ru-RU" sz="2000" b="1" i="1" dirty="0" smtClean="0">
                <a:solidFill>
                  <a:schemeClr val="accent6">
                    <a:lumMod val="50000"/>
                  </a:schemeClr>
                </a:solidFill>
                <a:latin typeface="Century Gothic" pitchFamily="34" charset="0"/>
              </a:rPr>
              <a:t>антуриум, </a:t>
            </a:r>
            <a:r>
              <a:rPr lang="ru-RU" sz="2000" b="1" i="1" dirty="0" err="1" smtClean="0">
                <a:solidFill>
                  <a:schemeClr val="accent6">
                    <a:lumMod val="50000"/>
                  </a:schemeClr>
                </a:solidFill>
                <a:latin typeface="Century Gothic" pitchFamily="34" charset="0"/>
              </a:rPr>
              <a:t>маранта</a:t>
            </a:r>
            <a:r>
              <a:rPr lang="ru-RU" sz="2000" b="1" i="1" dirty="0" smtClean="0">
                <a:solidFill>
                  <a:schemeClr val="accent6">
                    <a:lumMod val="50000"/>
                  </a:schemeClr>
                </a:solidFill>
                <a:latin typeface="Century Gothic" pitchFamily="34" charset="0"/>
              </a:rPr>
              <a:t>, монстера.</a:t>
            </a:r>
          </a:p>
          <a:p>
            <a:pPr algn="ctr"/>
            <a:r>
              <a:rPr lang="ru-RU" sz="2000" i="1" dirty="0" smtClean="0">
                <a:solidFill>
                  <a:schemeClr val="accent6">
                    <a:lumMod val="50000"/>
                  </a:schemeClr>
                </a:solidFill>
                <a:latin typeface="Century Gothic" pitchFamily="34" charset="0"/>
              </a:rPr>
              <a:t>Убивают болезнетворные микробы: </a:t>
            </a:r>
            <a:r>
              <a:rPr lang="ru-RU" sz="2000" b="1" i="1" dirty="0" smtClean="0">
                <a:solidFill>
                  <a:schemeClr val="accent6">
                    <a:lumMod val="50000"/>
                  </a:schemeClr>
                </a:solidFill>
                <a:latin typeface="Century Gothic" pitchFamily="34" charset="0"/>
              </a:rPr>
              <a:t>розмарин, мирт, хлорофитум, аспарагус.</a:t>
            </a:r>
          </a:p>
          <a:p>
            <a:pPr algn="ctr"/>
            <a:r>
              <a:rPr lang="ru-RU" sz="2000" b="1" i="1" dirty="0" smtClean="0">
                <a:solidFill>
                  <a:schemeClr val="accent6">
                    <a:lumMod val="50000"/>
                  </a:schemeClr>
                </a:solidFill>
                <a:latin typeface="Century Gothic" pitchFamily="34" charset="0"/>
              </a:rPr>
              <a:t>Герань</a:t>
            </a:r>
            <a:r>
              <a:rPr lang="ru-RU" sz="2000" i="1" dirty="0" smtClean="0">
                <a:solidFill>
                  <a:schemeClr val="accent6">
                    <a:lumMod val="50000"/>
                  </a:schemeClr>
                </a:solidFill>
                <a:latin typeface="Century Gothic" pitchFamily="34" charset="0"/>
              </a:rPr>
              <a:t> дезинфицирует воздух. Помогает, улучшая самочувствие при головных болях. Обладает успокаивающим эффектом.</a:t>
            </a:r>
          </a:p>
          <a:p>
            <a:pPr algn="ctr"/>
            <a:r>
              <a:rPr lang="ru-RU" sz="2000" b="1" i="1" dirty="0" smtClean="0">
                <a:solidFill>
                  <a:schemeClr val="accent6">
                    <a:lumMod val="50000"/>
                  </a:schemeClr>
                </a:solidFill>
                <a:latin typeface="Century Gothic" pitchFamily="34" charset="0"/>
              </a:rPr>
              <a:t>Роза</a:t>
            </a:r>
            <a:r>
              <a:rPr lang="ru-RU" sz="2000" i="1" dirty="0" smtClean="0">
                <a:solidFill>
                  <a:schemeClr val="accent6">
                    <a:lumMod val="50000"/>
                  </a:schemeClr>
                </a:solidFill>
                <a:latin typeface="Century Gothic" pitchFamily="34" charset="0"/>
              </a:rPr>
              <a:t> спасает от усталости и раздражительности.</a:t>
            </a:r>
          </a:p>
          <a:p>
            <a:pPr algn="ctr"/>
            <a:r>
              <a:rPr lang="ru-RU" sz="2000" i="1" dirty="0" err="1" smtClean="0">
                <a:solidFill>
                  <a:schemeClr val="accent6">
                    <a:lumMod val="50000"/>
                  </a:schemeClr>
                </a:solidFill>
                <a:latin typeface="Century Gothic" pitchFamily="34" charset="0"/>
              </a:rPr>
              <a:t>Оздоравливают</a:t>
            </a:r>
            <a:r>
              <a:rPr lang="ru-RU" sz="2000" i="1" dirty="0" smtClean="0">
                <a:solidFill>
                  <a:schemeClr val="accent6">
                    <a:lumMod val="50000"/>
                  </a:schemeClr>
                </a:solidFill>
                <a:latin typeface="Century Gothic" pitchFamily="34" charset="0"/>
              </a:rPr>
              <a:t>, избавляя воздух от формальдегидов, </a:t>
            </a:r>
            <a:r>
              <a:rPr lang="ru-RU" sz="2000" b="1" i="1" dirty="0" err="1" smtClean="0">
                <a:solidFill>
                  <a:schemeClr val="accent6">
                    <a:lumMod val="50000"/>
                  </a:schemeClr>
                </a:solidFill>
                <a:latin typeface="Century Gothic" pitchFamily="34" charset="0"/>
              </a:rPr>
              <a:t>диффенбахия</a:t>
            </a:r>
            <a:r>
              <a:rPr lang="ru-RU" sz="2000" b="1" i="1" dirty="0" smtClean="0">
                <a:solidFill>
                  <a:schemeClr val="accent6">
                    <a:lumMod val="50000"/>
                  </a:schemeClr>
                </a:solidFill>
                <a:latin typeface="Century Gothic" pitchFamily="34" charset="0"/>
              </a:rPr>
              <a:t> </a:t>
            </a:r>
            <a:r>
              <a:rPr lang="ru-RU" sz="2000" i="1" dirty="0" smtClean="0">
                <a:solidFill>
                  <a:schemeClr val="accent6">
                    <a:lumMod val="50000"/>
                  </a:schemeClr>
                </a:solidFill>
                <a:latin typeface="Century Gothic" pitchFamily="34" charset="0"/>
              </a:rPr>
              <a:t>и</a:t>
            </a:r>
            <a:r>
              <a:rPr lang="ru-RU" sz="2000" b="1" i="1" dirty="0" smtClean="0">
                <a:solidFill>
                  <a:schemeClr val="accent6">
                    <a:lumMod val="50000"/>
                  </a:schemeClr>
                </a:solidFill>
                <a:latin typeface="Century Gothic" pitchFamily="34" charset="0"/>
              </a:rPr>
              <a:t> фикус</a:t>
            </a:r>
            <a:r>
              <a:rPr lang="ru-RU" sz="2000" i="1" dirty="0" smtClean="0">
                <a:solidFill>
                  <a:schemeClr val="accent6">
                    <a:lumMod val="50000"/>
                  </a:schemeClr>
                </a:solidFill>
                <a:latin typeface="Century Gothic" pitchFamily="34" charset="0"/>
              </a:rPr>
              <a:t>.</a:t>
            </a:r>
          </a:p>
          <a:p>
            <a:pPr algn="ctr"/>
            <a:r>
              <a:rPr lang="ru-RU" sz="2000" i="1" dirty="0" smtClean="0">
                <a:solidFill>
                  <a:schemeClr val="accent6">
                    <a:lumMod val="50000"/>
                  </a:schemeClr>
                </a:solidFill>
                <a:latin typeface="Century Gothic" pitchFamily="34" charset="0"/>
              </a:rPr>
              <a:t>А </a:t>
            </a:r>
            <a:r>
              <a:rPr lang="ru-RU" sz="2000" b="1" i="1" dirty="0" smtClean="0">
                <a:solidFill>
                  <a:schemeClr val="accent6">
                    <a:lumMod val="50000"/>
                  </a:schemeClr>
                </a:solidFill>
                <a:latin typeface="Century Gothic" pitchFamily="34" charset="0"/>
              </a:rPr>
              <a:t>лук </a:t>
            </a:r>
            <a:r>
              <a:rPr lang="ru-RU" sz="2000" i="1" dirty="0" smtClean="0">
                <a:solidFill>
                  <a:schemeClr val="accent6">
                    <a:lumMod val="50000"/>
                  </a:schemeClr>
                </a:solidFill>
                <a:latin typeface="Century Gothic" pitchFamily="34" charset="0"/>
              </a:rPr>
              <a:t>и</a:t>
            </a:r>
            <a:r>
              <a:rPr lang="ru-RU" sz="2000" b="1" i="1" dirty="0" smtClean="0">
                <a:solidFill>
                  <a:schemeClr val="accent6">
                    <a:lumMod val="50000"/>
                  </a:schemeClr>
                </a:solidFill>
                <a:latin typeface="Century Gothic" pitchFamily="34" charset="0"/>
              </a:rPr>
              <a:t> чеснок</a:t>
            </a:r>
            <a:r>
              <a:rPr lang="ru-RU" sz="2000" i="1" dirty="0" smtClean="0">
                <a:solidFill>
                  <a:schemeClr val="accent6">
                    <a:lumMod val="50000"/>
                  </a:schemeClr>
                </a:solidFill>
                <a:latin typeface="Century Gothic" pitchFamily="34" charset="0"/>
              </a:rPr>
              <a:t> улучшают сон, особенно там, где снятся кошмары. </a:t>
            </a:r>
          </a:p>
          <a:p>
            <a:pPr algn="ctr"/>
            <a:r>
              <a:rPr lang="ru-RU" sz="2000" b="1" i="1" dirty="0" smtClean="0">
                <a:solidFill>
                  <a:schemeClr val="accent6">
                    <a:lumMod val="50000"/>
                  </a:schemeClr>
                </a:solidFill>
                <a:latin typeface="Century Gothic" pitchFamily="34" charset="0"/>
              </a:rPr>
              <a:t>Вечнозеленый лавр </a:t>
            </a:r>
            <a:r>
              <a:rPr lang="ru-RU" sz="2000" i="1" dirty="0" smtClean="0">
                <a:solidFill>
                  <a:schemeClr val="accent6">
                    <a:lumMod val="50000"/>
                  </a:schemeClr>
                </a:solidFill>
                <a:latin typeface="Century Gothic" pitchFamily="34" charset="0"/>
              </a:rPr>
              <a:t>очищает среду от вирусов и бактерий</a:t>
            </a:r>
            <a:r>
              <a:rPr lang="ru-RU" sz="2000" i="1" dirty="0" smtClean="0">
                <a:solidFill>
                  <a:schemeClr val="accent6">
                    <a:lumMod val="50000"/>
                  </a:schemeClr>
                </a:solidFill>
                <a:latin typeface="Century Gothic" pitchFamily="34" charset="0"/>
              </a:rPr>
              <a:t>.</a:t>
            </a:r>
          </a:p>
          <a:p>
            <a:pPr algn="ctr"/>
            <a:r>
              <a:rPr lang="ru-RU" sz="2000" b="1" i="1" dirty="0" smtClean="0">
                <a:solidFill>
                  <a:schemeClr val="accent6">
                    <a:lumMod val="50000"/>
                  </a:schemeClr>
                </a:solidFill>
                <a:latin typeface="Century Gothic" pitchFamily="34" charset="0"/>
              </a:rPr>
              <a:t>Липа- </a:t>
            </a:r>
            <a:r>
              <a:rPr lang="ru-RU" sz="2000" dirty="0" smtClean="0">
                <a:solidFill>
                  <a:schemeClr val="accent6">
                    <a:lumMod val="50000"/>
                  </a:schemeClr>
                </a:solidFill>
                <a:latin typeface="Century Gothic" pitchFamily="34" charset="0"/>
              </a:rPr>
              <a:t>обладает светлой энергетикой, применяют </a:t>
            </a:r>
            <a:r>
              <a:rPr lang="ru-RU" sz="2000" dirty="0" err="1" smtClean="0">
                <a:solidFill>
                  <a:schemeClr val="accent6">
                    <a:lumMod val="50000"/>
                  </a:schemeClr>
                </a:solidFill>
                <a:latin typeface="Century Gothic" pitchFamily="34" charset="0"/>
              </a:rPr>
              <a:t>лист,цвет</a:t>
            </a:r>
            <a:r>
              <a:rPr lang="ru-RU" sz="2000" dirty="0" smtClean="0">
                <a:solidFill>
                  <a:schemeClr val="accent6">
                    <a:lumMod val="50000"/>
                  </a:schemeClr>
                </a:solidFill>
                <a:latin typeface="Century Gothic" pitchFamily="34" charset="0"/>
              </a:rPr>
              <a:t>.</a:t>
            </a:r>
            <a:endParaRPr lang="ru-RU" sz="2000" i="1" dirty="0" smtClean="0">
              <a:solidFill>
                <a:schemeClr val="accent6">
                  <a:lumMod val="50000"/>
                </a:schemeClr>
              </a:solidFill>
              <a:latin typeface="Century Gothic" pitchFamily="34" charset="0"/>
            </a:endParaRPr>
          </a:p>
          <a:p>
            <a:pPr algn="ctr"/>
            <a:endParaRPr lang="ru-RU" sz="2400" i="1" dirty="0" smtClean="0">
              <a:solidFill>
                <a:schemeClr val="accent6">
                  <a:lumMod val="50000"/>
                </a:schemeClr>
              </a:solidFill>
              <a:latin typeface="Century Gothic"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2000" y="1143000"/>
            <a:ext cx="7696200" cy="252376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u-RU" sz="2000" b="1" i="1" dirty="0" smtClean="0">
                <a:latin typeface="Arial" pitchFamily="34" charset="0"/>
                <a:cs typeface="Arial" pitchFamily="34" charset="0"/>
              </a:rPr>
              <a:t>Недостаточное пребывание в естественной среде становится одной из причин подавленности, стрессов, раздражительности, что проявляется в снижении производительность труда, ухудшении здоровья. Недаром такие заболевания, как ишемическая болезнь сердца, инфаркт  миокарда, язвенная болезнь, различные </a:t>
            </a:r>
            <a:r>
              <a:rPr lang="ru-RU" sz="2000" b="1" i="1" dirty="0" err="1" smtClean="0">
                <a:latin typeface="Arial" pitchFamily="34" charset="0"/>
                <a:cs typeface="Arial" pitchFamily="34" charset="0"/>
              </a:rPr>
              <a:t>вегетодистонии</a:t>
            </a:r>
            <a:r>
              <a:rPr lang="ru-RU" sz="2000" b="1" i="1" dirty="0" smtClean="0">
                <a:latin typeface="Arial" pitchFamily="34" charset="0"/>
                <a:cs typeface="Arial" pitchFamily="34" charset="0"/>
              </a:rPr>
              <a:t>  </a:t>
            </a:r>
            <a:r>
              <a:rPr lang="ru-RU" b="1" i="1" dirty="0" smtClean="0">
                <a:latin typeface="Arial" pitchFamily="34" charset="0"/>
                <a:cs typeface="Arial" pitchFamily="34" charset="0"/>
              </a:rPr>
              <a:t>являются, в основном, у людей, мало бывающих на </a:t>
            </a:r>
            <a:r>
              <a:rPr lang="ru-RU" b="1" i="1" dirty="0" err="1" smtClean="0">
                <a:latin typeface="Arial" pitchFamily="34" charset="0"/>
                <a:cs typeface="Arial" pitchFamily="34" charset="0"/>
              </a:rPr>
              <a:t>природе,среди</a:t>
            </a:r>
            <a:r>
              <a:rPr lang="ru-RU" b="1" i="1" dirty="0" smtClean="0">
                <a:latin typeface="Arial" pitchFamily="34" charset="0"/>
                <a:cs typeface="Arial" pitchFamily="34" charset="0"/>
              </a:rPr>
              <a:t>  растений</a:t>
            </a:r>
            <a:endParaRPr lang="ru-RU" b="1" i="1" dirty="0">
              <a:latin typeface="Arial" pitchFamily="34" charset="0"/>
              <a:cs typeface="Arial" pitchFamily="34" charset="0"/>
            </a:endParaRPr>
          </a:p>
        </p:txBody>
      </p:sp>
      <p:sp>
        <p:nvSpPr>
          <p:cNvPr id="3" name="Прямоугольник 2"/>
          <p:cNvSpPr/>
          <p:nvPr/>
        </p:nvSpPr>
        <p:spPr>
          <a:xfrm>
            <a:off x="762000" y="3657600"/>
            <a:ext cx="7696200" cy="40011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endParaRPr lang="ru-RU" sz="2000" b="1" i="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304800" y="1752600"/>
            <a:ext cx="8534400" cy="347787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000" b="1" i="1" strike="noStrike" cap="none" normalizeH="0" baseline="0" dirty="0" smtClean="0">
                <a:ln>
                  <a:noFill/>
                </a:ln>
                <a:solidFill>
                  <a:srgbClr val="222222"/>
                </a:solidFill>
                <a:effectLst/>
                <a:latin typeface="Arial" pitchFamily="34" charset="0"/>
                <a:ea typeface="Times New Roman" pitchFamily="18" charset="0"/>
              </a:rPr>
              <a:t>Растения могут испытывать эмоциональный стресс и способны мыслить, что было доказано в опытах учеными. Между человеком и растением устанавливаются невидимые связи, которые проявляются в стрессовых ситуациях. Случается, что когда любящий цветы хозяин заболевает, то они начинают чахнуть, а если он умирает, то и цветы погибают. Предполагается, что "мозг" у растений находится в корневой шейке, обладающей способностью сжиматься и разжиматься, подобно сердечной мышце.</a:t>
            </a:r>
            <a:endParaRPr kumimoji="0" lang="ru-RU" sz="2000" b="1" i="1" strike="noStrike" cap="none" normalizeH="0" baseline="0" dirty="0" smtClean="0">
              <a:ln>
                <a:noFill/>
              </a:ln>
              <a:solidFill>
                <a:schemeClr val="tx1"/>
              </a:solidFill>
              <a:effectLst/>
              <a:latin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000" b="1" i="1" strike="noStrike" cap="none" normalizeH="0" baseline="0" dirty="0" smtClean="0">
                <a:ln>
                  <a:noFill/>
                </a:ln>
                <a:solidFill>
                  <a:srgbClr val="222222"/>
                </a:solidFill>
                <a:effectLst/>
                <a:latin typeface="Arial" pitchFamily="34" charset="0"/>
                <a:ea typeface="Times New Roman" pitchFamily="18" charset="0"/>
              </a:rPr>
              <a:t>Растения - наши молчаливые друзья и помощники, чудесные целители и врачеватели. </a:t>
            </a:r>
            <a:endParaRPr kumimoji="0" lang="ru-RU" sz="2000" b="1" i="1"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81000" y="2895600"/>
            <a:ext cx="8305800" cy="255454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ru-RU" sz="2000" dirty="0" smtClean="0">
                <a:latin typeface="Arial" pitchFamily="34" charset="0"/>
                <a:cs typeface="Arial" pitchFamily="34" charset="0"/>
              </a:rPr>
              <a:t> </a:t>
            </a:r>
          </a:p>
          <a:p>
            <a:r>
              <a:rPr lang="ru-RU" sz="2000" b="1" i="1" dirty="0" smtClean="0">
                <a:latin typeface="Arial" pitchFamily="34" charset="0"/>
                <a:cs typeface="Arial" pitchFamily="34" charset="0"/>
              </a:rPr>
              <a:t>Вместо глаз у растений есть белки, которые тонко реагируют на любые излучения энергии. На корнях растений найдены вкусовые ферменты, которые под землей помогают найти «деликатесы», например, споры грибов. С помощью запахов растения общаются между собой. Растения слышат. Растения даже воспринимают музыку и реагируют на нее.</a:t>
            </a:r>
            <a:endParaRPr lang="ru-RU" sz="2000" dirty="0"/>
          </a:p>
        </p:txBody>
      </p:sp>
      <p:sp>
        <p:nvSpPr>
          <p:cNvPr id="5" name="Прямоугольник 4"/>
          <p:cNvSpPr/>
          <p:nvPr/>
        </p:nvSpPr>
        <p:spPr>
          <a:xfrm>
            <a:off x="152400" y="1066800"/>
            <a:ext cx="8686800" cy="923330"/>
          </a:xfrm>
          <a:prstGeom prst="rect">
            <a:avLst/>
          </a:prstGeom>
          <a:ln>
            <a:solidFill>
              <a:schemeClr val="accent1">
                <a:lumMod val="60000"/>
                <a:lumOff val="40000"/>
              </a:schemeClr>
            </a:solidFill>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ru-RU" b="1" i="1" dirty="0" smtClean="0">
                <a:latin typeface="Arial" pitchFamily="34" charset="0"/>
                <a:cs typeface="Arial" pitchFamily="34" charset="0"/>
              </a:rPr>
              <a:t>Растение может вбирать в себя энергию, сохранять и выделять ее. Таким образом, мы можем выделить  - вампиров, нейтральных и доноров энергии</a:t>
            </a:r>
          </a:p>
        </p:txBody>
      </p:sp>
      <p:sp>
        <p:nvSpPr>
          <p:cNvPr id="6" name="Прямоугольник 5"/>
          <p:cNvSpPr/>
          <p:nvPr/>
        </p:nvSpPr>
        <p:spPr>
          <a:xfrm>
            <a:off x="152400" y="0"/>
            <a:ext cx="8991600" cy="95410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2800" b="1" i="1" cap="all" spc="0" dirty="0" smtClean="0">
                <a:ln w="0"/>
                <a:solidFill>
                  <a:schemeClr val="bg2">
                    <a:lumMod val="50000"/>
                  </a:schemeClr>
                </a:solidFill>
                <a:effectLst>
                  <a:reflection blurRad="12700" stA="50000" endPos="50000" dist="5000" dir="5400000" sy="-100000" rotWithShape="0"/>
                </a:effectLst>
              </a:rPr>
              <a:t>Энергетическое влияние комнатных растений</a:t>
            </a:r>
            <a:endParaRPr lang="ru-RU" sz="2800" b="1" i="1" cap="all" spc="0" dirty="0">
              <a:ln w="0"/>
              <a:solidFill>
                <a:schemeClr val="bg2">
                  <a:lumMod val="50000"/>
                </a:schemeClr>
              </a:soli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9144000" cy="729430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ru-RU" dirty="0" smtClean="0">
                <a:latin typeface="Arial" pitchFamily="34" charset="0"/>
                <a:cs typeface="Arial" pitchFamily="34" charset="0"/>
              </a:rPr>
              <a:t> </a:t>
            </a:r>
            <a:r>
              <a:rPr lang="ru-RU" b="1" dirty="0" smtClean="0">
                <a:latin typeface="Arial" pitchFamily="34" charset="0"/>
                <a:cs typeface="Arial" pitchFamily="34" charset="0"/>
              </a:rPr>
              <a:t>Азалия </a:t>
            </a:r>
            <a:r>
              <a:rPr lang="ru-RU" dirty="0" smtClean="0"/>
              <a:t>поддерживает в доме энергетику бодрости, помогая сконцентрироваться на главном и не обращать внимание на мелочи, защищает от сплетен, лжи и суеты, нервозности и неуверенности.</a:t>
            </a:r>
          </a:p>
          <a:p>
            <a:endParaRPr lang="ru-RU" dirty="0" smtClean="0"/>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r>
              <a:rPr lang="ru-RU" b="1" dirty="0" smtClean="0">
                <a:latin typeface="Arial" pitchFamily="34" charset="0"/>
                <a:cs typeface="Arial" pitchFamily="34" charset="0"/>
              </a:rPr>
              <a:t>Алоэ</a:t>
            </a:r>
            <a:r>
              <a:rPr lang="ru-RU" b="1" dirty="0" smtClean="0"/>
              <a:t> древовидное </a:t>
            </a:r>
            <a:r>
              <a:rPr lang="ru-RU" dirty="0" smtClean="0"/>
              <a:t>хорошо иметь там, где люди часто болеют, что говорит об ослабленном биополе дома. Алоэ защищает квартиру от проникновения болезнетворных энергий и вибраций, очищает и укрепляет энергетику </a:t>
            </a:r>
          </a:p>
          <a:p>
            <a:r>
              <a:rPr lang="ru-RU" dirty="0" smtClean="0"/>
              <a:t>пространства.</a:t>
            </a:r>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r>
              <a:rPr lang="ru-RU" b="1" dirty="0" smtClean="0">
                <a:latin typeface="Arial" pitchFamily="34" charset="0"/>
                <a:cs typeface="Arial" pitchFamily="34" charset="0"/>
              </a:rPr>
              <a:t> </a:t>
            </a:r>
            <a:endParaRPr lang="ru-RU" dirty="0"/>
          </a:p>
        </p:txBody>
      </p:sp>
      <p:pic>
        <p:nvPicPr>
          <p:cNvPr id="1028" name="Picture 4" descr="C:\Documents and Settings\Учитель\Мои документы\Безымянный11.JPG"/>
          <p:cNvPicPr>
            <a:picLocks noChangeAspect="1" noChangeArrowheads="1"/>
          </p:cNvPicPr>
          <p:nvPr/>
        </p:nvPicPr>
        <p:blipFill>
          <a:blip r:embed="rId3"/>
          <a:srcRect/>
          <a:stretch>
            <a:fillRect/>
          </a:stretch>
        </p:blipFill>
        <p:spPr bwMode="auto">
          <a:xfrm>
            <a:off x="228600" y="4495800"/>
            <a:ext cx="2286000" cy="2116667"/>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026" name="Picture 2" descr="C:\Documents and Settings\Семья\Рабочий стол\Безымянный.JPG"/>
          <p:cNvPicPr>
            <a:picLocks noChangeAspect="1" noChangeArrowheads="1"/>
          </p:cNvPicPr>
          <p:nvPr/>
        </p:nvPicPr>
        <p:blipFill>
          <a:blip r:embed="rId4">
            <a:lum contrast="20000"/>
          </a:blip>
          <a:srcRect/>
          <a:stretch>
            <a:fillRect/>
          </a:stretch>
        </p:blipFill>
        <p:spPr bwMode="auto">
          <a:xfrm>
            <a:off x="228600" y="1066800"/>
            <a:ext cx="1905000" cy="202771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01730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ru-RU" b="1" dirty="0" smtClean="0">
                <a:latin typeface="Arial" pitchFamily="34" charset="0"/>
                <a:cs typeface="Arial" pitchFamily="34" charset="0"/>
              </a:rPr>
              <a:t>Аспарагус</a:t>
            </a:r>
            <a:r>
              <a:rPr lang="ru-RU" b="1" dirty="0" smtClean="0"/>
              <a:t> </a:t>
            </a:r>
            <a:r>
              <a:rPr lang="ru-RU" b="1" dirty="0" err="1" smtClean="0"/>
              <a:t>густоцветковый</a:t>
            </a:r>
            <a:r>
              <a:rPr lang="ru-RU" b="1" dirty="0" smtClean="0"/>
              <a:t> и спаржевый, плющ </a:t>
            </a:r>
            <a:r>
              <a:rPr lang="ru-RU" dirty="0" smtClean="0"/>
              <a:t>помогают “залатать чёрные дыры”, которые создают в энергетическом пространстве своей квартиры слабохарактерные люди.</a:t>
            </a:r>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endParaRPr lang="ru-RU" b="1" dirty="0" smtClean="0">
              <a:latin typeface="Arial" pitchFamily="34" charset="0"/>
              <a:cs typeface="Arial" pitchFamily="34" charset="0"/>
            </a:endParaRPr>
          </a:p>
          <a:p>
            <a:r>
              <a:rPr lang="ru-RU" b="1" dirty="0" smtClean="0">
                <a:latin typeface="Arial" pitchFamily="34" charset="0"/>
                <a:cs typeface="Arial" pitchFamily="34" charset="0"/>
              </a:rPr>
              <a:t>Бальзамин</a:t>
            </a:r>
            <a:r>
              <a:rPr lang="ru-RU" dirty="0" smtClean="0">
                <a:latin typeface="Arial" pitchFamily="34" charset="0"/>
                <a:cs typeface="Arial" pitchFamily="34" charset="0"/>
              </a:rPr>
              <a:t> создаёт вокруг себя мощный вибрационный поток радости и гармонии, сглаживая последствия конфликтных ситуаций.</a:t>
            </a:r>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p:txBody>
      </p:sp>
      <p:pic>
        <p:nvPicPr>
          <p:cNvPr id="3" name="Picture 3" descr="C:\Documents and Settings\Учитель\Мои документы\Безымянный5.JPG"/>
          <p:cNvPicPr>
            <a:picLocks noChangeAspect="1" noChangeArrowheads="1"/>
          </p:cNvPicPr>
          <p:nvPr/>
        </p:nvPicPr>
        <p:blipFill>
          <a:blip r:embed="rId3"/>
          <a:srcRect/>
          <a:stretch>
            <a:fillRect/>
          </a:stretch>
        </p:blipFill>
        <p:spPr bwMode="auto">
          <a:xfrm>
            <a:off x="381000" y="1066800"/>
            <a:ext cx="2438400" cy="255793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5" name="Picture 2" descr="C:\Documents and Settings\Учитель\Мои документы\Безымянный9.JPG"/>
          <p:cNvPicPr>
            <a:picLocks noChangeAspect="1" noChangeArrowheads="1"/>
          </p:cNvPicPr>
          <p:nvPr/>
        </p:nvPicPr>
        <p:blipFill>
          <a:blip r:embed="rId4"/>
          <a:srcRect/>
          <a:stretch>
            <a:fillRect/>
          </a:stretch>
        </p:blipFill>
        <p:spPr bwMode="auto">
          <a:xfrm>
            <a:off x="304799" y="4572000"/>
            <a:ext cx="2362201" cy="22860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01730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ru-RU" b="1" dirty="0" smtClean="0">
                <a:latin typeface="Arial" pitchFamily="34" charset="0"/>
                <a:cs typeface="Arial" pitchFamily="34" charset="0"/>
              </a:rPr>
              <a:t>Бегония королевская</a:t>
            </a:r>
            <a:r>
              <a:rPr lang="ru-RU" dirty="0" smtClean="0">
                <a:latin typeface="Arial" pitchFamily="34" charset="0"/>
                <a:cs typeface="Arial" pitchFamily="34" charset="0"/>
              </a:rPr>
              <a:t> подходит общительным, гостеприимным людям, являясь одним из сильнейших защитных растений. Бегония королевская не только трансформирует отрицательные вибрации в положительные, но ещё и упорядочивает их, приводя атмосферу в доме к равновесию и гармонии.</a:t>
            </a: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r>
              <a:rPr lang="ru-RU" b="1" dirty="0" smtClean="0">
                <a:latin typeface="Arial" pitchFamily="34" charset="0"/>
                <a:cs typeface="Arial" pitchFamily="34" charset="0"/>
              </a:rPr>
              <a:t>Бегония </a:t>
            </a:r>
            <a:r>
              <a:rPr lang="ru-RU" b="1" dirty="0" err="1" smtClean="0">
                <a:latin typeface="Arial" pitchFamily="34" charset="0"/>
                <a:cs typeface="Arial" pitchFamily="34" charset="0"/>
              </a:rPr>
              <a:t>декоративноцветущая</a:t>
            </a:r>
            <a:r>
              <a:rPr lang="ru-RU" dirty="0" smtClean="0">
                <a:latin typeface="Arial" pitchFamily="34" charset="0"/>
                <a:cs typeface="Arial" pitchFamily="34" charset="0"/>
              </a:rPr>
              <a:t> нейтрализует негативную энергию от ссор между близкими людьми, сглаживает конфликты и противоречия, нервозность и напряжённость (выраженную не только словами, но и имеющуюся у людей подсознательно); защищает дом от вторжения внешних вибраций.</a:t>
            </a: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smtClean="0">
              <a:latin typeface="Arial" pitchFamily="34" charset="0"/>
              <a:cs typeface="Arial" pitchFamily="34" charset="0"/>
            </a:endParaRPr>
          </a:p>
          <a:p>
            <a:endParaRPr lang="ru-RU" dirty="0">
              <a:latin typeface="Arial" pitchFamily="34" charset="0"/>
              <a:cs typeface="Arial" pitchFamily="34" charset="0"/>
            </a:endParaRPr>
          </a:p>
        </p:txBody>
      </p:sp>
      <p:pic>
        <p:nvPicPr>
          <p:cNvPr id="2050" name="Picture 2" descr="C:\Documents and Settings\Семья\Рабочий стол\Безымянный2.JPG"/>
          <p:cNvPicPr>
            <a:picLocks noChangeAspect="1" noChangeArrowheads="1"/>
          </p:cNvPicPr>
          <p:nvPr/>
        </p:nvPicPr>
        <p:blipFill>
          <a:blip r:embed="rId3">
            <a:lum bright="-10000" contrast="20000"/>
          </a:blip>
          <a:srcRect/>
          <a:stretch>
            <a:fillRect/>
          </a:stretch>
        </p:blipFill>
        <p:spPr bwMode="auto">
          <a:xfrm rot="5400000">
            <a:off x="216422" y="1231377"/>
            <a:ext cx="2297429" cy="227307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2051" name="Picture 3" descr="C:\Documents and Settings\Семья\Рабочий стол\Безымянный3.JPG"/>
          <p:cNvPicPr>
            <a:picLocks noChangeAspect="1" noChangeArrowheads="1"/>
          </p:cNvPicPr>
          <p:nvPr/>
        </p:nvPicPr>
        <p:blipFill>
          <a:blip r:embed="rId4">
            <a:lum contrast="20000"/>
          </a:blip>
          <a:srcRect/>
          <a:stretch>
            <a:fillRect/>
          </a:stretch>
        </p:blipFill>
        <p:spPr bwMode="auto">
          <a:xfrm rot="5400000">
            <a:off x="257160" y="4829161"/>
            <a:ext cx="2000279" cy="20574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86341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ru-RU" sz="2000" b="1" dirty="0" smtClean="0">
                <a:latin typeface="Arial" pitchFamily="34" charset="0"/>
                <a:cs typeface="Arial" pitchFamily="34" charset="0"/>
              </a:rPr>
              <a:t>Герань</a:t>
            </a:r>
            <a:r>
              <a:rPr lang="ru-RU" sz="2000" dirty="0" smtClean="0">
                <a:latin typeface="Arial" pitchFamily="34" charset="0"/>
                <a:cs typeface="Arial" pitchFamily="34" charset="0"/>
              </a:rPr>
              <a:t> служит “огнетушителем” для негативных энергий, агрессивных нападок, эмоций гнева и раздражения. Вибрации гнева - одни из самых опасных и разрушающих благоприятную атмосферу; чем дольше агрессивная эмоция сохраняется в пространстве, тем активнее влияет на людей. </a:t>
            </a: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r>
              <a:rPr lang="ru-RU" sz="2000" b="1" dirty="0" err="1" smtClean="0">
                <a:latin typeface="Arial" pitchFamily="34" charset="0"/>
                <a:cs typeface="Arial" pitchFamily="34" charset="0"/>
              </a:rPr>
              <a:t>Калла</a:t>
            </a:r>
            <a:r>
              <a:rPr lang="ru-RU" sz="2000" b="1" dirty="0" smtClean="0">
                <a:latin typeface="Arial" pitchFamily="34" charset="0"/>
                <a:cs typeface="Arial" pitchFamily="34" charset="0"/>
              </a:rPr>
              <a:t>.</a:t>
            </a:r>
            <a:r>
              <a:rPr lang="ru-RU" sz="2000" dirty="0" smtClean="0">
                <a:latin typeface="Arial" pitchFamily="34" charset="0"/>
                <a:cs typeface="Arial" pitchFamily="34" charset="0"/>
              </a:rPr>
              <a:t> энергетика ее противостоит вибрациям унылости, пессимизма, тоски, печали, подавленности и депрессии. </a:t>
            </a:r>
            <a:r>
              <a:rPr lang="ru-RU" sz="2000" dirty="0" err="1" smtClean="0">
                <a:latin typeface="Arial" pitchFamily="34" charset="0"/>
                <a:cs typeface="Arial" pitchFamily="34" charset="0"/>
              </a:rPr>
              <a:t>Калла</a:t>
            </a:r>
            <a:r>
              <a:rPr lang="ru-RU" sz="2000" dirty="0" smtClean="0">
                <a:latin typeface="Arial" pitchFamily="34" charset="0"/>
                <a:cs typeface="Arial" pitchFamily="34" charset="0"/>
              </a:rPr>
              <a:t> повышает иммунитет человека против эмоционального истощения и стрессов, наполняя атмосферу дома радостью и бодростью.</a:t>
            </a: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endParaRPr lang="ru-RU" sz="2000" dirty="0">
              <a:latin typeface="Arial" pitchFamily="34" charset="0"/>
              <a:cs typeface="Arial" pitchFamily="34" charset="0"/>
            </a:endParaRPr>
          </a:p>
        </p:txBody>
      </p:sp>
      <p:pic>
        <p:nvPicPr>
          <p:cNvPr id="2050" name="Picture 2" descr="C:\Documents and Settings\Учитель\Мои документы\Безымянный2.JPG"/>
          <p:cNvPicPr>
            <a:picLocks noChangeAspect="1" noChangeArrowheads="1"/>
          </p:cNvPicPr>
          <p:nvPr/>
        </p:nvPicPr>
        <p:blipFill>
          <a:blip r:embed="rId3">
            <a:lum contrast="20000"/>
          </a:blip>
          <a:srcRect/>
          <a:stretch>
            <a:fillRect/>
          </a:stretch>
        </p:blipFill>
        <p:spPr bwMode="auto">
          <a:xfrm>
            <a:off x="228600" y="4724400"/>
            <a:ext cx="1752600" cy="19011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1505" name="Picture 1" descr="C:\Documents and Settings\Семья\Рабочий стол\Безымянный6.bmp"/>
          <p:cNvPicPr>
            <a:picLocks noChangeAspect="1" noChangeArrowheads="1"/>
          </p:cNvPicPr>
          <p:nvPr/>
        </p:nvPicPr>
        <p:blipFill>
          <a:blip r:embed="rId4">
            <a:lum contrast="30000"/>
          </a:blip>
          <a:srcRect/>
          <a:stretch>
            <a:fillRect/>
          </a:stretch>
        </p:blipFill>
        <p:spPr bwMode="auto">
          <a:xfrm>
            <a:off x="1295400" y="1447800"/>
            <a:ext cx="1828800" cy="187039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1506" name="Picture 2" descr="C:\Documents and Settings\Семья\Рабочий стол\Безымянный7.bmp"/>
          <p:cNvPicPr>
            <a:picLocks noChangeAspect="1" noChangeArrowheads="1"/>
          </p:cNvPicPr>
          <p:nvPr/>
        </p:nvPicPr>
        <p:blipFill>
          <a:blip r:embed="rId5">
            <a:lum contrast="40000"/>
          </a:blip>
          <a:srcRect/>
          <a:stretch>
            <a:fillRect/>
          </a:stretch>
        </p:blipFill>
        <p:spPr bwMode="auto">
          <a:xfrm>
            <a:off x="3581400" y="1371600"/>
            <a:ext cx="1972077" cy="1905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417"/>
            <a:ext cx="9144000" cy="686341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endParaRPr lang="ru-RU" sz="2000" b="1" dirty="0" smtClean="0">
              <a:latin typeface="Arial" pitchFamily="34" charset="0"/>
              <a:cs typeface="Arial" pitchFamily="34" charset="0"/>
            </a:endParaRPr>
          </a:p>
          <a:p>
            <a:r>
              <a:rPr lang="ru-RU" sz="2000" b="1" dirty="0" smtClean="0">
                <a:latin typeface="Arial" pitchFamily="34" charset="0"/>
                <a:cs typeface="Arial" pitchFamily="34" charset="0"/>
              </a:rPr>
              <a:t>Кактусы</a:t>
            </a:r>
            <a:r>
              <a:rPr lang="ru-RU" sz="2000" dirty="0" smtClean="0">
                <a:latin typeface="Arial" pitchFamily="34" charset="0"/>
                <a:cs typeface="Arial" pitchFamily="34" charset="0"/>
              </a:rPr>
              <a:t> притягивают и вбирают в себя отрицательные для человека энергии, трансформируют вибрации ненависти, злобы и раздражения, работая “громоотводом”. Кактусы не пускают в дом негативную энергию, поэтому их рекомендуется ставить на окна или напротив входной двери.</a:t>
            </a: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endParaRPr lang="ru-RU" sz="2000" dirty="0" smtClean="0">
              <a:latin typeface="Arial" pitchFamily="34" charset="0"/>
              <a:cs typeface="Arial" pitchFamily="34" charset="0"/>
            </a:endParaRPr>
          </a:p>
          <a:p>
            <a:r>
              <a:rPr lang="ru-RU" sz="2000" dirty="0" smtClean="0">
                <a:latin typeface="Arial" pitchFamily="34" charset="0"/>
                <a:cs typeface="Arial" pitchFamily="34" charset="0"/>
              </a:rPr>
              <a:t> </a:t>
            </a:r>
          </a:p>
          <a:p>
            <a:endParaRPr lang="ru-RU" sz="2000" dirty="0">
              <a:latin typeface="Arial" pitchFamily="34" charset="0"/>
              <a:cs typeface="Arial" pitchFamily="34" charset="0"/>
            </a:endParaRPr>
          </a:p>
        </p:txBody>
      </p:sp>
      <p:pic>
        <p:nvPicPr>
          <p:cNvPr id="38914" name="Picture 2" descr="C:\Documents and Settings\Семья\Рабочий стол\Nokia N 73\200904A0\27042009417.jpg"/>
          <p:cNvPicPr>
            <a:picLocks noChangeAspect="1" noChangeArrowheads="1"/>
          </p:cNvPicPr>
          <p:nvPr/>
        </p:nvPicPr>
        <p:blipFill>
          <a:blip r:embed="rId3" cstate="print"/>
          <a:srcRect l="6064"/>
          <a:stretch>
            <a:fillRect/>
          </a:stretch>
        </p:blipFill>
        <p:spPr bwMode="auto">
          <a:xfrm>
            <a:off x="1752600" y="1905000"/>
            <a:ext cx="5058243" cy="4038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436</TotalTime>
  <Words>957</Words>
  <PresentationFormat>Экран (4:3)</PresentationFormat>
  <Paragraphs>176</Paragraphs>
  <Slides>17</Slides>
  <Notes>17</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Sereja</cp:lastModifiedBy>
  <cp:revision>62</cp:revision>
  <dcterms:modified xsi:type="dcterms:W3CDTF">2013-06-15T00:23:14Z</dcterms:modified>
</cp:coreProperties>
</file>