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7" r:id="rId3"/>
    <p:sldId id="268" r:id="rId4"/>
    <p:sldId id="269" r:id="rId5"/>
    <p:sldId id="272" r:id="rId6"/>
    <p:sldId id="271" r:id="rId7"/>
    <p:sldId id="257" r:id="rId8"/>
    <p:sldId id="270" r:id="rId9"/>
    <p:sldId id="274" r:id="rId10"/>
    <p:sldId id="259" r:id="rId11"/>
    <p:sldId id="273" r:id="rId12"/>
    <p:sldId id="26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A1ECC3A-E612-4B23-9D67-85B09293ECE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A1ECC3A-E612-4B23-9D67-85B09293ECE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BD86DE1-219C-4315-865D-A7334A953DF1}" type="datetimeFigureOut">
              <a:rPr lang="ru-RU" smtClean="0"/>
              <a:pPr/>
              <a:t>23.12.2014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ECC3A-E612-4B23-9D67-85B09293ECE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D86DE1-219C-4315-865D-A7334A953DF1}" type="datetimeFigureOut">
              <a:rPr lang="ru-RU" smtClean="0"/>
              <a:pPr/>
              <a:t>23.12.2014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A1ECC3A-E612-4B23-9D67-85B09293ECE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Мои рисунки\abstraktsija_hd_oboi_972600.jpeg"/>
          <p:cNvPicPr>
            <a:picLocks noChangeAspect="1" noChangeArrowheads="1"/>
          </p:cNvPicPr>
          <p:nvPr/>
        </p:nvPicPr>
        <p:blipFill>
          <a:blip r:embed="rId2"/>
          <a:srcRect/>
          <a:stretch>
            <a:fillRect/>
          </a:stretch>
        </p:blipFill>
        <p:spPr bwMode="auto">
          <a:xfrm>
            <a:off x="0" y="0"/>
            <a:ext cx="9144000" cy="6858001"/>
          </a:xfrm>
          <a:prstGeom prst="rect">
            <a:avLst/>
          </a:prstGeom>
          <a:noFill/>
        </p:spPr>
      </p:pic>
      <p:pic>
        <p:nvPicPr>
          <p:cNvPr id="4099" name="Picture 3" descr="E:\Мои рисунки\Басов.jpeg"/>
          <p:cNvPicPr>
            <a:picLocks noChangeAspect="1" noChangeArrowheads="1"/>
          </p:cNvPicPr>
          <p:nvPr/>
        </p:nvPicPr>
        <p:blipFill>
          <a:blip r:embed="rId3"/>
          <a:srcRect/>
          <a:stretch>
            <a:fillRect/>
          </a:stretch>
        </p:blipFill>
        <p:spPr bwMode="auto">
          <a:xfrm>
            <a:off x="571472" y="357166"/>
            <a:ext cx="4117235" cy="3548066"/>
          </a:xfrm>
          <a:prstGeom prst="rect">
            <a:avLst/>
          </a:prstGeom>
          <a:noFill/>
        </p:spPr>
      </p:pic>
      <p:sp>
        <p:nvSpPr>
          <p:cNvPr id="4" name="TextBox 3"/>
          <p:cNvSpPr txBox="1"/>
          <p:nvPr/>
        </p:nvSpPr>
        <p:spPr>
          <a:xfrm>
            <a:off x="571472" y="4357694"/>
            <a:ext cx="7858180" cy="1938992"/>
          </a:xfrm>
          <a:prstGeom prst="rect">
            <a:avLst/>
          </a:prstGeom>
          <a:noFill/>
        </p:spPr>
        <p:txBody>
          <a:bodyPr wrap="square" rtlCol="0">
            <a:spAutoFit/>
          </a:bodyPr>
          <a:lstStyle/>
          <a:p>
            <a:pPr algn="ctr"/>
            <a:r>
              <a:rPr lang="ru-RU" sz="3600" b="1" dirty="0" smtClean="0">
                <a:solidFill>
                  <a:srgbClr val="FF0000"/>
                </a:solidFill>
              </a:rPr>
              <a:t>Николай Геннадиевич Басов – </a:t>
            </a:r>
          </a:p>
          <a:p>
            <a:pPr algn="ctr"/>
            <a:r>
              <a:rPr lang="ru-RU" sz="3600" b="1" dirty="0" smtClean="0">
                <a:solidFill>
                  <a:srgbClr val="FF0000"/>
                </a:solidFill>
              </a:rPr>
              <a:t>отец лазера</a:t>
            </a:r>
          </a:p>
          <a:p>
            <a:pPr algn="ctr"/>
            <a:r>
              <a:rPr lang="ru-RU" sz="1600" b="1" dirty="0" smtClean="0">
                <a:solidFill>
                  <a:srgbClr val="FF0000"/>
                </a:solidFill>
              </a:rPr>
              <a:t>Презентацию </a:t>
            </a:r>
            <a:r>
              <a:rPr lang="ru-RU" sz="1600" b="1" dirty="0" smtClean="0">
                <a:solidFill>
                  <a:srgbClr val="FF0000"/>
                </a:solidFill>
              </a:rPr>
              <a:t>подготовила  </a:t>
            </a:r>
            <a:r>
              <a:rPr lang="ru-RU" sz="1600" b="1" dirty="0" err="1" smtClean="0">
                <a:solidFill>
                  <a:srgbClr val="FF0000"/>
                </a:solidFill>
              </a:rPr>
              <a:t>Дрюнина</a:t>
            </a:r>
            <a:r>
              <a:rPr lang="ru-RU" sz="1600" b="1" dirty="0" smtClean="0">
                <a:solidFill>
                  <a:srgbClr val="FF0000"/>
                </a:solidFill>
              </a:rPr>
              <a:t> Лилия Алексеевна</a:t>
            </a:r>
            <a:endParaRPr lang="ru-RU" sz="1600" b="1" dirty="0" smtClean="0">
              <a:solidFill>
                <a:srgbClr val="FF0000"/>
              </a:solidFill>
            </a:endParaRPr>
          </a:p>
          <a:p>
            <a:pPr algn="ctr"/>
            <a:r>
              <a:rPr lang="ru-RU" sz="1600" b="1" dirty="0" smtClean="0">
                <a:solidFill>
                  <a:srgbClr val="FF0000"/>
                </a:solidFill>
              </a:rPr>
              <a:t> </a:t>
            </a:r>
            <a:r>
              <a:rPr lang="ru-RU" sz="1600" b="1" dirty="0" smtClean="0">
                <a:solidFill>
                  <a:srgbClr val="FF0000"/>
                </a:solidFill>
              </a:rPr>
              <a:t>учитель </a:t>
            </a:r>
            <a:r>
              <a:rPr lang="ru-RU" sz="1600" b="1" dirty="0" smtClean="0">
                <a:solidFill>
                  <a:srgbClr val="FF0000"/>
                </a:solidFill>
              </a:rPr>
              <a:t>МБОУ СОШ № 2 г. Усмани Липецкой </a:t>
            </a:r>
            <a:r>
              <a:rPr lang="ru-RU" sz="1600" b="1" smtClean="0">
                <a:solidFill>
                  <a:srgbClr val="FF0000"/>
                </a:solidFill>
              </a:rPr>
              <a:t>области </a:t>
            </a:r>
            <a:endParaRPr lang="ru-RU" sz="1600" b="1" smtClean="0">
              <a:solidFill>
                <a:srgbClr val="FF0000"/>
              </a:solidFill>
            </a:endParaRPr>
          </a:p>
          <a:p>
            <a:pPr algn="ctr"/>
            <a:r>
              <a:rPr lang="ru-RU" sz="1600" b="1" smtClean="0">
                <a:solidFill>
                  <a:srgbClr val="FF0000"/>
                </a:solidFill>
              </a:rPr>
              <a:t>имени </a:t>
            </a:r>
            <a:r>
              <a:rPr lang="ru-RU" sz="1600" b="1" dirty="0" smtClean="0">
                <a:solidFill>
                  <a:srgbClr val="FF0000"/>
                </a:solidFill>
              </a:rPr>
              <a:t>Героя Советского Союза М.П. Константинова</a:t>
            </a:r>
            <a:r>
              <a:rPr lang="ru-RU" sz="1200" b="1" dirty="0" smtClean="0">
                <a:solidFill>
                  <a:srgbClr val="FF0000"/>
                </a:solidFill>
              </a:rPr>
              <a:t> </a:t>
            </a:r>
            <a:endParaRPr lang="ru-RU" sz="12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Мои рисунки\nikolay-basov_5-t.jpg"/>
          <p:cNvPicPr>
            <a:picLocks noChangeAspect="1" noChangeArrowheads="1"/>
          </p:cNvPicPr>
          <p:nvPr/>
        </p:nvPicPr>
        <p:blipFill>
          <a:blip r:embed="rId2"/>
          <a:srcRect/>
          <a:stretch>
            <a:fillRect/>
          </a:stretch>
        </p:blipFill>
        <p:spPr bwMode="auto">
          <a:xfrm>
            <a:off x="4714876" y="1142984"/>
            <a:ext cx="3833259" cy="2857520"/>
          </a:xfrm>
          <a:prstGeom prst="rect">
            <a:avLst/>
          </a:prstGeom>
          <a:noFill/>
        </p:spPr>
      </p:pic>
      <p:pic>
        <p:nvPicPr>
          <p:cNvPr id="3075" name="Picture 3" descr="E:\Мои рисунки\photo005.jpg"/>
          <p:cNvPicPr>
            <a:picLocks noChangeAspect="1" noChangeArrowheads="1"/>
          </p:cNvPicPr>
          <p:nvPr/>
        </p:nvPicPr>
        <p:blipFill>
          <a:blip r:embed="rId3"/>
          <a:srcRect/>
          <a:stretch>
            <a:fillRect/>
          </a:stretch>
        </p:blipFill>
        <p:spPr bwMode="auto">
          <a:xfrm>
            <a:off x="642910" y="571480"/>
            <a:ext cx="3786214" cy="55962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4)">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Мои рисунки\photo_146x150.jpg"/>
          <p:cNvPicPr>
            <a:picLocks noChangeAspect="1" noChangeArrowheads="1"/>
          </p:cNvPicPr>
          <p:nvPr/>
        </p:nvPicPr>
        <p:blipFill>
          <a:blip r:embed="rId2"/>
          <a:srcRect/>
          <a:stretch>
            <a:fillRect/>
          </a:stretch>
        </p:blipFill>
        <p:spPr bwMode="auto">
          <a:xfrm>
            <a:off x="428596" y="214290"/>
            <a:ext cx="3357585" cy="3449574"/>
          </a:xfrm>
          <a:prstGeom prst="rect">
            <a:avLst/>
          </a:prstGeom>
          <a:noFill/>
        </p:spPr>
      </p:pic>
      <p:pic>
        <p:nvPicPr>
          <p:cNvPr id="29699" name="Picture 3" descr="E:\Мои рисунки\basov_ng.jpg"/>
          <p:cNvPicPr>
            <a:picLocks noChangeAspect="1" noChangeArrowheads="1"/>
          </p:cNvPicPr>
          <p:nvPr/>
        </p:nvPicPr>
        <p:blipFill>
          <a:blip r:embed="rId3"/>
          <a:srcRect/>
          <a:stretch>
            <a:fillRect/>
          </a:stretch>
        </p:blipFill>
        <p:spPr bwMode="auto">
          <a:xfrm>
            <a:off x="4572000" y="500042"/>
            <a:ext cx="4118171" cy="5834075"/>
          </a:xfrm>
          <a:prstGeom prst="rect">
            <a:avLst/>
          </a:prstGeom>
          <a:noFill/>
        </p:spPr>
      </p:pic>
      <p:sp>
        <p:nvSpPr>
          <p:cNvPr id="4" name="Прямоугольник 3"/>
          <p:cNvSpPr/>
          <p:nvPr/>
        </p:nvSpPr>
        <p:spPr>
          <a:xfrm>
            <a:off x="357158" y="4286256"/>
            <a:ext cx="4000528" cy="1323439"/>
          </a:xfrm>
          <a:prstGeom prst="rect">
            <a:avLst/>
          </a:prstGeom>
        </p:spPr>
        <p:txBody>
          <a:bodyPr wrap="square">
            <a:spAutoFit/>
          </a:bodyPr>
          <a:lstStyle/>
          <a:p>
            <a:pPr algn="ctr"/>
            <a:r>
              <a:rPr lang="ru-RU" sz="2000" b="1" dirty="0">
                <a:solidFill>
                  <a:srgbClr val="002060"/>
                </a:solidFill>
              </a:rPr>
              <a:t>Умер Николай Басов в 2001 году. </a:t>
            </a:r>
            <a:endParaRPr lang="ru-RU" sz="2000" b="1" dirty="0" smtClean="0">
              <a:solidFill>
                <a:srgbClr val="002060"/>
              </a:solidFill>
            </a:endParaRPr>
          </a:p>
          <a:p>
            <a:pPr algn="ctr"/>
            <a:r>
              <a:rPr lang="ru-RU" sz="2000" b="1" dirty="0" smtClean="0">
                <a:solidFill>
                  <a:srgbClr val="002060"/>
                </a:solidFill>
              </a:rPr>
              <a:t>Похоронен  </a:t>
            </a:r>
            <a:r>
              <a:rPr lang="ru-RU" sz="2000" b="1" dirty="0">
                <a:solidFill>
                  <a:srgbClr val="002060"/>
                </a:solidFill>
              </a:rPr>
              <a:t>наш земляк в Москве </a:t>
            </a:r>
            <a:endParaRPr lang="ru-RU" sz="2000" b="1" dirty="0" smtClean="0">
              <a:solidFill>
                <a:srgbClr val="002060"/>
              </a:solidFill>
            </a:endParaRPr>
          </a:p>
          <a:p>
            <a:pPr algn="ctr"/>
            <a:r>
              <a:rPr lang="ru-RU" sz="2000" b="1" dirty="0" smtClean="0">
                <a:solidFill>
                  <a:srgbClr val="002060"/>
                </a:solidFill>
              </a:rPr>
              <a:t>на </a:t>
            </a:r>
            <a:r>
              <a:rPr lang="ru-RU" sz="2000" b="1" dirty="0">
                <a:solidFill>
                  <a:srgbClr val="002060"/>
                </a:solidFill>
              </a:rPr>
              <a:t>Новодевичьем кладбище.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152400" y="304800"/>
            <a:ext cx="3170238" cy="4248150"/>
          </a:xfrm>
          <a:prstGeom prst="rect">
            <a:avLst/>
          </a:prstGeom>
          <a:noFill/>
          <a:ln w="9525">
            <a:noFill/>
            <a:miter lim="800000"/>
            <a:headEnd/>
            <a:tailEnd/>
          </a:ln>
          <a:effectLst/>
        </p:spPr>
      </p:pic>
      <p:sp>
        <p:nvSpPr>
          <p:cNvPr id="6149" name="Rectangle 5"/>
          <p:cNvSpPr>
            <a:spLocks noChangeArrowheads="1"/>
          </p:cNvSpPr>
          <p:nvPr/>
        </p:nvSpPr>
        <p:spPr bwMode="auto">
          <a:xfrm>
            <a:off x="3571868" y="2514600"/>
            <a:ext cx="5332420" cy="396875"/>
          </a:xfrm>
          <a:prstGeom prst="rect">
            <a:avLst/>
          </a:prstGeom>
          <a:noFill/>
          <a:ln w="9525">
            <a:noFill/>
            <a:miter lim="800000"/>
            <a:headEnd/>
            <a:tailEnd/>
          </a:ln>
          <a:effectLst/>
        </p:spPr>
        <p:txBody>
          <a:bodyPr wrap="square" anchor="ctr">
            <a:spAutoFit/>
          </a:bodyPr>
          <a:lstStyle/>
          <a:p>
            <a:r>
              <a:rPr lang="ru-RU" sz="2000" b="1" dirty="0">
                <a:solidFill>
                  <a:srgbClr val="002060"/>
                </a:solidFill>
              </a:rPr>
              <a:t>член-корреспондент Академии Наук </a:t>
            </a:r>
            <a:r>
              <a:rPr lang="ru-RU" sz="2000" b="1" dirty="0" smtClean="0">
                <a:solidFill>
                  <a:srgbClr val="002060"/>
                </a:solidFill>
              </a:rPr>
              <a:t>СССР,</a:t>
            </a:r>
            <a:endParaRPr lang="ru-RU" b="1" dirty="0"/>
          </a:p>
        </p:txBody>
      </p:sp>
      <p:sp>
        <p:nvSpPr>
          <p:cNvPr id="6150" name="Rectangle 6"/>
          <p:cNvSpPr>
            <a:spLocks noChangeArrowheads="1"/>
          </p:cNvSpPr>
          <p:nvPr/>
        </p:nvSpPr>
        <p:spPr bwMode="auto">
          <a:xfrm>
            <a:off x="3500430" y="3352800"/>
            <a:ext cx="5303845" cy="1006475"/>
          </a:xfrm>
          <a:prstGeom prst="rect">
            <a:avLst/>
          </a:prstGeom>
          <a:noFill/>
          <a:ln w="9525">
            <a:noFill/>
            <a:miter lim="800000"/>
            <a:headEnd/>
            <a:tailEnd/>
          </a:ln>
          <a:effectLst/>
        </p:spPr>
        <p:txBody>
          <a:bodyPr wrap="square" anchor="ctr">
            <a:spAutoFit/>
          </a:bodyPr>
          <a:lstStyle/>
          <a:p>
            <a:r>
              <a:rPr lang="ru-RU" sz="2000" b="1" dirty="0">
                <a:solidFill>
                  <a:srgbClr val="002060"/>
                </a:solidFill>
              </a:rPr>
              <a:t>лауреат Нобелевской премии по физике</a:t>
            </a:r>
            <a:endParaRPr lang="en-US" sz="2000" b="1" dirty="0">
              <a:solidFill>
                <a:srgbClr val="002060"/>
              </a:solidFill>
            </a:endParaRPr>
          </a:p>
          <a:p>
            <a:r>
              <a:rPr lang="ru-RU" sz="2000" b="1" dirty="0" smtClean="0">
                <a:solidFill>
                  <a:srgbClr val="002060"/>
                </a:solidFill>
              </a:rPr>
              <a:t>за </a:t>
            </a:r>
            <a:r>
              <a:rPr lang="ru-RU" sz="2000" b="1" dirty="0">
                <a:solidFill>
                  <a:srgbClr val="002060"/>
                </a:solidFill>
              </a:rPr>
              <a:t>разработку принципа действия</a:t>
            </a:r>
          </a:p>
          <a:p>
            <a:r>
              <a:rPr lang="ru-RU" sz="2000" b="1" dirty="0" smtClean="0">
                <a:solidFill>
                  <a:srgbClr val="002060"/>
                </a:solidFill>
              </a:rPr>
              <a:t>лазера </a:t>
            </a:r>
            <a:r>
              <a:rPr lang="ru-RU" sz="2000" b="1" dirty="0">
                <a:solidFill>
                  <a:srgbClr val="002060"/>
                </a:solidFill>
              </a:rPr>
              <a:t>и </a:t>
            </a:r>
            <a:r>
              <a:rPr lang="ru-RU" sz="2000" b="1" dirty="0" smtClean="0">
                <a:solidFill>
                  <a:srgbClr val="002060"/>
                </a:solidFill>
              </a:rPr>
              <a:t>мазера, </a:t>
            </a:r>
            <a:endParaRPr lang="ru-RU" sz="2000" b="1" dirty="0">
              <a:solidFill>
                <a:srgbClr val="002060"/>
              </a:solidFill>
            </a:endParaRPr>
          </a:p>
        </p:txBody>
      </p:sp>
      <p:sp>
        <p:nvSpPr>
          <p:cNvPr id="6151" name="Rectangle 7"/>
          <p:cNvSpPr>
            <a:spLocks noChangeArrowheads="1"/>
          </p:cNvSpPr>
          <p:nvPr/>
        </p:nvSpPr>
        <p:spPr bwMode="auto">
          <a:xfrm>
            <a:off x="1752600" y="4876800"/>
            <a:ext cx="6997557" cy="400110"/>
          </a:xfrm>
          <a:prstGeom prst="rect">
            <a:avLst/>
          </a:prstGeom>
          <a:noFill/>
          <a:ln w="9525">
            <a:noFill/>
            <a:miter lim="800000"/>
            <a:headEnd/>
            <a:tailEnd/>
          </a:ln>
          <a:effectLst/>
        </p:spPr>
        <p:txBody>
          <a:bodyPr wrap="none" anchor="ctr">
            <a:spAutoFit/>
          </a:bodyPr>
          <a:lstStyle/>
          <a:p>
            <a:r>
              <a:rPr lang="ru-RU" sz="2000" b="1" dirty="0">
                <a:solidFill>
                  <a:srgbClr val="002060"/>
                </a:solidFill>
              </a:rPr>
              <a:t>профессор Физического Института Академии Наук </a:t>
            </a:r>
            <a:r>
              <a:rPr lang="ru-RU" sz="2000" b="1" dirty="0" smtClean="0">
                <a:solidFill>
                  <a:srgbClr val="002060"/>
                </a:solidFill>
              </a:rPr>
              <a:t>СССР,</a:t>
            </a:r>
            <a:r>
              <a:rPr lang="ru-RU" b="1" dirty="0" smtClean="0">
                <a:solidFill>
                  <a:srgbClr val="002060"/>
                </a:solidFill>
              </a:rPr>
              <a:t> </a:t>
            </a:r>
            <a:endParaRPr lang="ru-RU" b="1" dirty="0">
              <a:solidFill>
                <a:srgbClr val="002060"/>
              </a:solidFill>
            </a:endParaRPr>
          </a:p>
        </p:txBody>
      </p:sp>
      <p:sp>
        <p:nvSpPr>
          <p:cNvPr id="6152" name="Rectangle 8"/>
          <p:cNvSpPr>
            <a:spLocks noChangeArrowheads="1"/>
          </p:cNvSpPr>
          <p:nvPr/>
        </p:nvSpPr>
        <p:spPr bwMode="auto">
          <a:xfrm>
            <a:off x="714348" y="5548313"/>
            <a:ext cx="7286676" cy="1261884"/>
          </a:xfrm>
          <a:prstGeom prst="rect">
            <a:avLst/>
          </a:prstGeom>
          <a:noFill/>
          <a:ln w="9525">
            <a:noFill/>
            <a:miter lim="800000"/>
            <a:headEnd/>
            <a:tailEnd/>
          </a:ln>
          <a:effectLst/>
        </p:spPr>
        <p:txBody>
          <a:bodyPr wrap="square" anchor="ctr">
            <a:spAutoFit/>
          </a:bodyPr>
          <a:lstStyle/>
          <a:p>
            <a:r>
              <a:rPr lang="ru-RU" sz="2000" b="1" dirty="0">
                <a:solidFill>
                  <a:srgbClr val="002060"/>
                </a:solidFill>
              </a:rPr>
              <a:t>член Президиума Академии Наук СССР</a:t>
            </a:r>
          </a:p>
          <a:p>
            <a:r>
              <a:rPr lang="ru-RU" sz="2000" b="1" dirty="0" smtClean="0">
                <a:solidFill>
                  <a:srgbClr val="002060"/>
                </a:solidFill>
              </a:rPr>
              <a:t>и </a:t>
            </a:r>
            <a:r>
              <a:rPr lang="ru-RU" sz="2000" b="1" dirty="0">
                <a:solidFill>
                  <a:srgbClr val="002060"/>
                </a:solidFill>
              </a:rPr>
              <a:t>член Немецкой Академии </a:t>
            </a:r>
            <a:r>
              <a:rPr lang="ru-RU" sz="2000" b="1" dirty="0" smtClean="0">
                <a:solidFill>
                  <a:srgbClr val="002060"/>
                </a:solidFill>
              </a:rPr>
              <a:t>Наук.</a:t>
            </a:r>
            <a:r>
              <a:rPr lang="ru-RU" b="1" dirty="0" smtClean="0">
                <a:solidFill>
                  <a:srgbClr val="002060"/>
                </a:solidFill>
              </a:rPr>
              <a:t> </a:t>
            </a:r>
            <a:r>
              <a:rPr lang="ru-RU" b="1" dirty="0"/>
              <a:t/>
            </a:r>
            <a:br>
              <a:rPr lang="ru-RU" b="1" dirty="0"/>
            </a:br>
            <a:r>
              <a:rPr lang="ru-RU" b="1" dirty="0"/>
              <a:t/>
            </a:r>
            <a:br>
              <a:rPr lang="ru-RU" b="1" dirty="0"/>
            </a:br>
            <a:endParaRPr lang="ru-RU" b="1" dirty="0"/>
          </a:p>
        </p:txBody>
      </p:sp>
      <p:sp>
        <p:nvSpPr>
          <p:cNvPr id="6153" name="Rectangle 9"/>
          <p:cNvSpPr>
            <a:spLocks noChangeArrowheads="1"/>
          </p:cNvSpPr>
          <p:nvPr/>
        </p:nvSpPr>
        <p:spPr bwMode="auto">
          <a:xfrm>
            <a:off x="3571868" y="381000"/>
            <a:ext cx="5214974" cy="1877437"/>
          </a:xfrm>
          <a:prstGeom prst="rect">
            <a:avLst/>
          </a:prstGeom>
          <a:noFill/>
          <a:ln w="9525">
            <a:noFill/>
            <a:miter lim="800000"/>
            <a:headEnd/>
            <a:tailEnd/>
          </a:ln>
          <a:effectLst/>
        </p:spPr>
        <p:txBody>
          <a:bodyPr wrap="square" anchor="ctr">
            <a:spAutoFit/>
          </a:bodyPr>
          <a:lstStyle/>
          <a:p>
            <a:r>
              <a:rPr lang="ru-RU" sz="2800" b="1" dirty="0">
                <a:solidFill>
                  <a:srgbClr val="002060"/>
                </a:solidFill>
              </a:rPr>
              <a:t>Николай </a:t>
            </a:r>
            <a:r>
              <a:rPr lang="ru-RU" sz="2800" b="1" dirty="0" smtClean="0">
                <a:solidFill>
                  <a:srgbClr val="002060"/>
                </a:solidFill>
              </a:rPr>
              <a:t>Геннадиевич </a:t>
            </a:r>
            <a:r>
              <a:rPr lang="ru-RU" sz="2800" b="1" dirty="0">
                <a:solidFill>
                  <a:srgbClr val="002060"/>
                </a:solidFill>
              </a:rPr>
              <a:t>Басов </a:t>
            </a:r>
          </a:p>
          <a:p>
            <a:endParaRPr lang="ru-RU" sz="2800" b="1" dirty="0">
              <a:solidFill>
                <a:srgbClr val="002060"/>
              </a:solidFill>
            </a:endParaRPr>
          </a:p>
          <a:p>
            <a:r>
              <a:rPr lang="ru-RU" sz="2000" b="1" dirty="0">
                <a:solidFill>
                  <a:srgbClr val="002060"/>
                </a:solidFill>
              </a:rPr>
              <a:t>доктор </a:t>
            </a:r>
            <a:r>
              <a:rPr lang="ru-RU" sz="2000" b="1" dirty="0" smtClean="0">
                <a:solidFill>
                  <a:srgbClr val="002060"/>
                </a:solidFill>
              </a:rPr>
              <a:t>физико-математических </a:t>
            </a:r>
            <a:r>
              <a:rPr lang="ru-RU" sz="2000" b="1" dirty="0">
                <a:solidFill>
                  <a:srgbClr val="002060"/>
                </a:solidFill>
              </a:rPr>
              <a:t>наук, </a:t>
            </a:r>
          </a:p>
          <a:p>
            <a:r>
              <a:rPr lang="ru-RU" sz="2000" b="1" dirty="0">
                <a:solidFill>
                  <a:srgbClr val="002060"/>
                </a:solidFill>
              </a:rPr>
              <a:t>профессор Физического Института</a:t>
            </a:r>
          </a:p>
          <a:p>
            <a:r>
              <a:rPr lang="ru-RU" sz="2000" b="1" dirty="0" smtClean="0">
                <a:solidFill>
                  <a:srgbClr val="002060"/>
                </a:solidFill>
              </a:rPr>
              <a:t>Академии </a:t>
            </a:r>
            <a:r>
              <a:rPr lang="ru-RU" sz="2000" b="1" dirty="0">
                <a:solidFill>
                  <a:srgbClr val="002060"/>
                </a:solidFill>
              </a:rPr>
              <a:t>Наук </a:t>
            </a:r>
            <a:r>
              <a:rPr lang="ru-RU" sz="2000" b="1" dirty="0" smtClean="0">
                <a:solidFill>
                  <a:srgbClr val="002060"/>
                </a:solidFill>
              </a:rPr>
              <a:t>СССР,</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anim calcmode="lin" valueType="num">
                                      <p:cBhvr>
                                        <p:cTn id="7" dur="1000" fill="hold"/>
                                        <p:tgtEl>
                                          <p:spTgt spid="615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6153">
                                            <p:txEl>
                                              <p:pRg st="2" end="2"/>
                                            </p:txEl>
                                          </p:spTgt>
                                        </p:tgtEl>
                                        <p:attrNameLst>
                                          <p:attrName>style.visibility</p:attrName>
                                        </p:attrNameLst>
                                      </p:cBhvr>
                                      <p:to>
                                        <p:strVal val="visible"/>
                                      </p:to>
                                    </p:set>
                                    <p:anim calcmode="lin" valueType="num">
                                      <p:cBhvr>
                                        <p:cTn id="12" dur="1000" fill="hold"/>
                                        <p:tgtEl>
                                          <p:spTgt spid="615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615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53">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6153">
                                            <p:txEl>
                                              <p:pRg st="3" end="3"/>
                                            </p:txEl>
                                          </p:spTgt>
                                        </p:tgtEl>
                                        <p:attrNameLst>
                                          <p:attrName>style.visibility</p:attrName>
                                        </p:attrNameLst>
                                      </p:cBhvr>
                                      <p:to>
                                        <p:strVal val="visible"/>
                                      </p:to>
                                    </p:set>
                                    <p:anim calcmode="lin" valueType="num">
                                      <p:cBhvr>
                                        <p:cTn id="17" dur="1000" fill="hold"/>
                                        <p:tgtEl>
                                          <p:spTgt spid="6153">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615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153">
                                            <p:txEl>
                                              <p:pRg st="3" end="3"/>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6153">
                                            <p:txEl>
                                              <p:pRg st="4" end="4"/>
                                            </p:txEl>
                                          </p:spTgt>
                                        </p:tgtEl>
                                        <p:attrNameLst>
                                          <p:attrName>style.visibility</p:attrName>
                                        </p:attrNameLst>
                                      </p:cBhvr>
                                      <p:to>
                                        <p:strVal val="visible"/>
                                      </p:to>
                                    </p:set>
                                    <p:anim calcmode="lin" valueType="num">
                                      <p:cBhvr>
                                        <p:cTn id="22" dur="1000" fill="hold"/>
                                        <p:tgtEl>
                                          <p:spTgt spid="6153">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615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15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6149"/>
                                        </p:tgtEl>
                                        <p:attrNameLst>
                                          <p:attrName>style.visibility</p:attrName>
                                        </p:attrNameLst>
                                      </p:cBhvr>
                                      <p:to>
                                        <p:strVal val="visible"/>
                                      </p:to>
                                    </p:set>
                                    <p:anim calcmode="lin" valueType="num">
                                      <p:cBhvr>
                                        <p:cTn id="29" dur="1000" fill="hold"/>
                                        <p:tgtEl>
                                          <p:spTgt spid="6149"/>
                                        </p:tgtEl>
                                        <p:attrNameLst>
                                          <p:attrName>ppt_x</p:attrName>
                                        </p:attrNameLst>
                                      </p:cBhvr>
                                      <p:tavLst>
                                        <p:tav tm="0">
                                          <p:val>
                                            <p:strVal val="#ppt_x-.2"/>
                                          </p:val>
                                        </p:tav>
                                        <p:tav tm="100000">
                                          <p:val>
                                            <p:strVal val="#ppt_x"/>
                                          </p:val>
                                        </p:tav>
                                      </p:tavLst>
                                    </p:anim>
                                    <p:anim calcmode="lin" valueType="num">
                                      <p:cBhvr>
                                        <p:cTn id="30" dur="1000" fill="hold"/>
                                        <p:tgtEl>
                                          <p:spTgt spid="614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149"/>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6150"/>
                                        </p:tgtEl>
                                        <p:attrNameLst>
                                          <p:attrName>style.visibility</p:attrName>
                                        </p:attrNameLst>
                                      </p:cBhvr>
                                      <p:to>
                                        <p:strVal val="visible"/>
                                      </p:to>
                                    </p:set>
                                    <p:anim calcmode="lin" valueType="num">
                                      <p:cBhvr>
                                        <p:cTn id="36" dur="1000" fill="hold"/>
                                        <p:tgtEl>
                                          <p:spTgt spid="6150"/>
                                        </p:tgtEl>
                                        <p:attrNameLst>
                                          <p:attrName>ppt_x</p:attrName>
                                        </p:attrNameLst>
                                      </p:cBhvr>
                                      <p:tavLst>
                                        <p:tav tm="0">
                                          <p:val>
                                            <p:strVal val="#ppt_x-.2"/>
                                          </p:val>
                                        </p:tav>
                                        <p:tav tm="100000">
                                          <p:val>
                                            <p:strVal val="#ppt_x"/>
                                          </p:val>
                                        </p:tav>
                                      </p:tavLst>
                                    </p:anim>
                                    <p:anim calcmode="lin" valueType="num">
                                      <p:cBhvr>
                                        <p:cTn id="37" dur="1000" fill="hold"/>
                                        <p:tgtEl>
                                          <p:spTgt spid="615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150"/>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6151"/>
                                        </p:tgtEl>
                                        <p:attrNameLst>
                                          <p:attrName>style.visibility</p:attrName>
                                        </p:attrNameLst>
                                      </p:cBhvr>
                                      <p:to>
                                        <p:strVal val="visible"/>
                                      </p:to>
                                    </p:set>
                                    <p:anim calcmode="lin" valueType="num">
                                      <p:cBhvr>
                                        <p:cTn id="43" dur="1000" fill="hold"/>
                                        <p:tgtEl>
                                          <p:spTgt spid="6151"/>
                                        </p:tgtEl>
                                        <p:attrNameLst>
                                          <p:attrName>ppt_x</p:attrName>
                                        </p:attrNameLst>
                                      </p:cBhvr>
                                      <p:tavLst>
                                        <p:tav tm="0">
                                          <p:val>
                                            <p:strVal val="#ppt_x-.2"/>
                                          </p:val>
                                        </p:tav>
                                        <p:tav tm="100000">
                                          <p:val>
                                            <p:strVal val="#ppt_x"/>
                                          </p:val>
                                        </p:tav>
                                      </p:tavLst>
                                    </p:anim>
                                    <p:anim calcmode="lin" valueType="num">
                                      <p:cBhvr>
                                        <p:cTn id="44" dur="10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6151"/>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6152"/>
                                        </p:tgtEl>
                                        <p:attrNameLst>
                                          <p:attrName>style.visibility</p:attrName>
                                        </p:attrNameLst>
                                      </p:cBhvr>
                                      <p:to>
                                        <p:strVal val="visible"/>
                                      </p:to>
                                    </p:set>
                                    <p:anim calcmode="lin" valueType="num">
                                      <p:cBhvr>
                                        <p:cTn id="50" dur="1000" fill="hold"/>
                                        <p:tgtEl>
                                          <p:spTgt spid="6152"/>
                                        </p:tgtEl>
                                        <p:attrNameLst>
                                          <p:attrName>ppt_x</p:attrName>
                                        </p:attrNameLst>
                                      </p:cBhvr>
                                      <p:tavLst>
                                        <p:tav tm="0">
                                          <p:val>
                                            <p:strVal val="#ppt_x-.2"/>
                                          </p:val>
                                        </p:tav>
                                        <p:tav tm="100000">
                                          <p:val>
                                            <p:strVal val="#ppt_x"/>
                                          </p:val>
                                        </p:tav>
                                      </p:tavLst>
                                    </p:anim>
                                    <p:anim calcmode="lin" valueType="num">
                                      <p:cBhvr>
                                        <p:cTn id="51" dur="1000" fill="hold"/>
                                        <p:tgtEl>
                                          <p:spTgt spid="6152"/>
                                        </p:tgtEl>
                                        <p:attrNameLst>
                                          <p:attrName>ppt_y</p:attrName>
                                        </p:attrNameLst>
                                      </p:cBhvr>
                                      <p:tavLst>
                                        <p:tav tm="0">
                                          <p:val>
                                            <p:strVal val="#ppt_y"/>
                                          </p:val>
                                        </p:tav>
                                        <p:tav tm="100000">
                                          <p:val>
                                            <p:strVal val="#ppt_y"/>
                                          </p:val>
                                        </p:tav>
                                      </p:tavLst>
                                    </p:anim>
                                    <p:animEffect transition="in" filter="wipe(right)" prLst="gradientSize: 0.1">
                                      <p:cBhvr>
                                        <p:cTn id="52" dur="1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p:bldP spid="6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E:\Мои рисунки\Merzon5.jpg"/>
          <p:cNvPicPr>
            <a:picLocks noChangeAspect="1" noChangeArrowheads="1"/>
          </p:cNvPicPr>
          <p:nvPr/>
        </p:nvPicPr>
        <p:blipFill>
          <a:blip r:embed="rId2"/>
          <a:srcRect/>
          <a:stretch>
            <a:fillRect/>
          </a:stretch>
        </p:blipFill>
        <p:spPr bwMode="auto">
          <a:xfrm>
            <a:off x="428596" y="285728"/>
            <a:ext cx="2643206" cy="3125543"/>
          </a:xfrm>
          <a:prstGeom prst="rect">
            <a:avLst/>
          </a:prstGeom>
          <a:noFill/>
        </p:spPr>
      </p:pic>
      <p:sp>
        <p:nvSpPr>
          <p:cNvPr id="3" name="Прямоугольник 2"/>
          <p:cNvSpPr/>
          <p:nvPr/>
        </p:nvSpPr>
        <p:spPr>
          <a:xfrm>
            <a:off x="3357554" y="571481"/>
            <a:ext cx="5357850" cy="5909310"/>
          </a:xfrm>
          <a:prstGeom prst="rect">
            <a:avLst/>
          </a:prstGeom>
        </p:spPr>
        <p:txBody>
          <a:bodyPr wrap="square">
            <a:spAutoFit/>
          </a:bodyPr>
          <a:lstStyle/>
          <a:p>
            <a:r>
              <a:rPr lang="ru-RU" b="1" dirty="0">
                <a:solidFill>
                  <a:srgbClr val="002060"/>
                </a:solidFill>
              </a:rPr>
              <a:t>Н.Г</a:t>
            </a:r>
            <a:r>
              <a:rPr lang="ru-RU" b="1" dirty="0" smtClean="0">
                <a:solidFill>
                  <a:srgbClr val="002060"/>
                </a:solidFill>
              </a:rPr>
              <a:t>. Басов </a:t>
            </a:r>
            <a:r>
              <a:rPr lang="ru-RU" b="1" dirty="0">
                <a:solidFill>
                  <a:srgbClr val="002060"/>
                </a:solidFill>
              </a:rPr>
              <a:t>– академик, лауреат Нобелевской премии, один из  основателей квантовой радиофизики, директор ордена Ленина  Физического института им. Лебедева АН СССР, одного из крупнейших  научных центров мира, дважды Герой Социалистического Труда,  награжден пятью орденами Ленина, медалями. Академией наук ЧССР  удостоен золотой медали «За заслуги перед наукой и человечеством».</a:t>
            </a:r>
            <a:endParaRPr lang="ru-RU" b="1" dirty="0" smtClean="0">
              <a:solidFill>
                <a:srgbClr val="002060"/>
              </a:solidFill>
            </a:endParaRPr>
          </a:p>
          <a:p>
            <a:r>
              <a:rPr lang="ru-RU" b="1" dirty="0" smtClean="0">
                <a:solidFill>
                  <a:srgbClr val="002060"/>
                </a:solidFill>
              </a:rPr>
              <a:t>Великий </a:t>
            </a:r>
            <a:r>
              <a:rPr lang="ru-RU" b="1" dirty="0">
                <a:solidFill>
                  <a:srgbClr val="002060"/>
                </a:solidFill>
              </a:rPr>
              <a:t>советский физик </a:t>
            </a:r>
            <a:r>
              <a:rPr lang="ru-RU" b="1" dirty="0" smtClean="0">
                <a:solidFill>
                  <a:srgbClr val="002060"/>
                </a:solidFill>
              </a:rPr>
              <a:t>Николай Геннадиевич Басов родился </a:t>
            </a:r>
            <a:r>
              <a:rPr lang="ru-RU" b="1" dirty="0">
                <a:solidFill>
                  <a:srgbClr val="002060"/>
                </a:solidFill>
              </a:rPr>
              <a:t>в </a:t>
            </a:r>
            <a:r>
              <a:rPr lang="ru-RU" b="1" dirty="0" smtClean="0">
                <a:solidFill>
                  <a:srgbClr val="002060"/>
                </a:solidFill>
              </a:rPr>
              <a:t>городе Усмани </a:t>
            </a:r>
            <a:r>
              <a:rPr lang="ru-RU" b="1" dirty="0">
                <a:solidFill>
                  <a:srgbClr val="002060"/>
                </a:solidFill>
              </a:rPr>
              <a:t>14 декабря 1922 </a:t>
            </a:r>
            <a:r>
              <a:rPr lang="ru-RU" b="1" dirty="0" smtClean="0">
                <a:solidFill>
                  <a:srgbClr val="002060"/>
                </a:solidFill>
              </a:rPr>
              <a:t>года в семье </a:t>
            </a:r>
            <a:r>
              <a:rPr lang="ru-RU" b="1" dirty="0">
                <a:solidFill>
                  <a:srgbClr val="002060"/>
                </a:solidFill>
              </a:rPr>
              <a:t>Зинаиды  Андреевны и Геннадия Федоровича Басовых</a:t>
            </a:r>
            <a:r>
              <a:rPr lang="ru-RU" b="1" dirty="0" smtClean="0">
                <a:solidFill>
                  <a:srgbClr val="002060"/>
                </a:solidFill>
              </a:rPr>
              <a:t>.   </a:t>
            </a:r>
            <a:r>
              <a:rPr lang="ru-RU" b="1" dirty="0">
                <a:solidFill>
                  <a:srgbClr val="002060"/>
                </a:solidFill>
              </a:rPr>
              <a:t>Когда мальчику исполнилось пять лет, семья переехала в Воронеж. </a:t>
            </a:r>
          </a:p>
          <a:p>
            <a:r>
              <a:rPr lang="ru-RU" b="1" dirty="0" smtClean="0">
                <a:solidFill>
                  <a:srgbClr val="002060"/>
                </a:solidFill>
              </a:rPr>
              <a:t>Его </a:t>
            </a:r>
            <a:r>
              <a:rPr lang="ru-RU" b="1" dirty="0">
                <a:solidFill>
                  <a:srgbClr val="002060"/>
                </a:solidFill>
              </a:rPr>
              <a:t>отец был профессором в лесном институте Воронежа</a:t>
            </a:r>
            <a:r>
              <a:rPr lang="ru-RU" b="1" dirty="0" smtClean="0">
                <a:solidFill>
                  <a:srgbClr val="002060"/>
                </a:solidFill>
              </a:rPr>
              <a:t>. </a:t>
            </a:r>
            <a:r>
              <a:rPr lang="ru-RU" b="1" dirty="0">
                <a:solidFill>
                  <a:srgbClr val="002060"/>
                </a:solidFill>
              </a:rPr>
              <a:t>Окончание школы совпало с началом Великой Отечественной войны. Николай, пройдя курсы ассистента врача в военной медицинской академии, ушел на фронт.</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Мои рисунки\basov03.jpg"/>
          <p:cNvPicPr>
            <a:picLocks noChangeAspect="1" noChangeArrowheads="1"/>
          </p:cNvPicPr>
          <p:nvPr/>
        </p:nvPicPr>
        <p:blipFill>
          <a:blip r:embed="rId2"/>
          <a:srcRect/>
          <a:stretch>
            <a:fillRect/>
          </a:stretch>
        </p:blipFill>
        <p:spPr bwMode="auto">
          <a:xfrm>
            <a:off x="214282" y="142853"/>
            <a:ext cx="4058507" cy="2857520"/>
          </a:xfrm>
          <a:prstGeom prst="rect">
            <a:avLst/>
          </a:prstGeom>
          <a:noFill/>
        </p:spPr>
      </p:pic>
      <p:sp>
        <p:nvSpPr>
          <p:cNvPr id="3" name="Прямоугольник 2"/>
          <p:cNvSpPr/>
          <p:nvPr/>
        </p:nvSpPr>
        <p:spPr>
          <a:xfrm>
            <a:off x="4357686" y="285728"/>
            <a:ext cx="4572000" cy="2862322"/>
          </a:xfrm>
          <a:prstGeom prst="rect">
            <a:avLst/>
          </a:prstGeom>
        </p:spPr>
        <p:txBody>
          <a:bodyPr>
            <a:spAutoFit/>
          </a:bodyPr>
          <a:lstStyle/>
          <a:p>
            <a:r>
              <a:rPr lang="ru-RU" b="1" dirty="0">
                <a:solidFill>
                  <a:srgbClr val="002060"/>
                </a:solidFill>
              </a:rPr>
              <a:t>После войны Басов продолжил образование и поступил в Московский инженерно-физический институт, одновременно работая лаборантом в Физическом институте имени Лебедева АН СССР. Именно здесь он спустя несколько лет защитил докторскую диссертацию и стал в 1958 году заместителем директора, а потом и директором. </a:t>
            </a:r>
          </a:p>
        </p:txBody>
      </p:sp>
      <p:pic>
        <p:nvPicPr>
          <p:cNvPr id="7171" name="Picture 3" descr="E:\Мои рисунки\6242.jpg"/>
          <p:cNvPicPr>
            <a:picLocks noChangeAspect="1" noChangeArrowheads="1"/>
          </p:cNvPicPr>
          <p:nvPr/>
        </p:nvPicPr>
        <p:blipFill>
          <a:blip r:embed="rId3"/>
          <a:srcRect/>
          <a:stretch>
            <a:fillRect/>
          </a:stretch>
        </p:blipFill>
        <p:spPr bwMode="auto">
          <a:xfrm>
            <a:off x="5572132" y="3213579"/>
            <a:ext cx="3000396" cy="3644421"/>
          </a:xfrm>
          <a:prstGeom prst="rect">
            <a:avLst/>
          </a:prstGeom>
          <a:noFill/>
        </p:spPr>
      </p:pic>
      <p:sp>
        <p:nvSpPr>
          <p:cNvPr id="7" name="Прямоугольник 6"/>
          <p:cNvSpPr/>
          <p:nvPr/>
        </p:nvSpPr>
        <p:spPr>
          <a:xfrm>
            <a:off x="428596" y="3571876"/>
            <a:ext cx="4572000" cy="2308324"/>
          </a:xfrm>
          <a:prstGeom prst="rect">
            <a:avLst/>
          </a:prstGeom>
        </p:spPr>
        <p:txBody>
          <a:bodyPr>
            <a:spAutoFit/>
          </a:bodyPr>
          <a:lstStyle/>
          <a:p>
            <a:r>
              <a:rPr lang="ru-RU" b="1" dirty="0">
                <a:solidFill>
                  <a:srgbClr val="002060"/>
                </a:solidFill>
              </a:rPr>
              <a:t>Основное направление работ Басова – квантовая электроника. В 1963 году Басов организует в институте лабораторию квантовой радиофизики, где продолжает свои исследования в области квантовой электроники. Ученому удалось создать вместе с коллегами первый квантовый генератор.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horizont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Мои рисунки\dolphin54_big.jpg"/>
          <p:cNvPicPr>
            <a:picLocks noChangeAspect="1" noChangeArrowheads="1"/>
          </p:cNvPicPr>
          <p:nvPr/>
        </p:nvPicPr>
        <p:blipFill>
          <a:blip r:embed="rId2"/>
          <a:srcRect/>
          <a:stretch>
            <a:fillRect/>
          </a:stretch>
        </p:blipFill>
        <p:spPr bwMode="auto">
          <a:xfrm>
            <a:off x="714348" y="214290"/>
            <a:ext cx="4538663" cy="3676650"/>
          </a:xfrm>
          <a:prstGeom prst="rect">
            <a:avLst/>
          </a:prstGeom>
          <a:noFill/>
        </p:spPr>
      </p:pic>
      <p:pic>
        <p:nvPicPr>
          <p:cNvPr id="8195" name="Picture 3" descr="E:\Мои рисунки\nikolay-basov_3-t.jpg"/>
          <p:cNvPicPr>
            <a:picLocks noChangeAspect="1" noChangeArrowheads="1"/>
          </p:cNvPicPr>
          <p:nvPr/>
        </p:nvPicPr>
        <p:blipFill>
          <a:blip r:embed="rId3"/>
          <a:srcRect/>
          <a:stretch>
            <a:fillRect/>
          </a:stretch>
        </p:blipFill>
        <p:spPr bwMode="auto">
          <a:xfrm>
            <a:off x="5786446" y="2786058"/>
            <a:ext cx="2794000" cy="3416300"/>
          </a:xfrm>
          <a:prstGeom prst="rect">
            <a:avLst/>
          </a:prstGeom>
          <a:noFill/>
        </p:spPr>
      </p:pic>
      <p:pic>
        <p:nvPicPr>
          <p:cNvPr id="8196" name="Picture 4" descr="E:\Мои рисунки\72406100_N.jpg"/>
          <p:cNvPicPr>
            <a:picLocks noChangeAspect="1" noChangeArrowheads="1"/>
          </p:cNvPicPr>
          <p:nvPr/>
        </p:nvPicPr>
        <p:blipFill>
          <a:blip r:embed="rId4"/>
          <a:srcRect/>
          <a:stretch>
            <a:fillRect/>
          </a:stretch>
        </p:blipFill>
        <p:spPr bwMode="auto">
          <a:xfrm>
            <a:off x="1000100" y="4000504"/>
            <a:ext cx="3870773" cy="257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p:cTn id="17" dur="500" fill="hold"/>
                                        <p:tgtEl>
                                          <p:spTgt spid="8196"/>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8196"/>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8196"/>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E:\Мои рисунки\basov07.png"/>
          <p:cNvPicPr>
            <a:picLocks noChangeAspect="1" noChangeArrowheads="1"/>
          </p:cNvPicPr>
          <p:nvPr/>
        </p:nvPicPr>
        <p:blipFill>
          <a:blip r:embed="rId2"/>
          <a:srcRect/>
          <a:stretch>
            <a:fillRect/>
          </a:stretch>
        </p:blipFill>
        <p:spPr bwMode="auto">
          <a:xfrm>
            <a:off x="1500166" y="357166"/>
            <a:ext cx="6143668" cy="4527342"/>
          </a:xfrm>
          <a:prstGeom prst="rect">
            <a:avLst/>
          </a:prstGeom>
          <a:noFill/>
        </p:spPr>
      </p:pic>
      <p:sp>
        <p:nvSpPr>
          <p:cNvPr id="4" name="Прямоугольник 3"/>
          <p:cNvSpPr/>
          <p:nvPr/>
        </p:nvSpPr>
        <p:spPr>
          <a:xfrm>
            <a:off x="2214546" y="5072074"/>
            <a:ext cx="4572000" cy="1477328"/>
          </a:xfrm>
          <a:prstGeom prst="rect">
            <a:avLst/>
          </a:prstGeom>
        </p:spPr>
        <p:txBody>
          <a:bodyPr>
            <a:spAutoFit/>
          </a:bodyPr>
          <a:lstStyle/>
          <a:p>
            <a:pPr algn="ctr"/>
            <a:r>
              <a:rPr lang="ru-RU" b="1" dirty="0" smtClean="0">
                <a:solidFill>
                  <a:srgbClr val="FFFF00"/>
                </a:solidFill>
              </a:rPr>
              <a:t>Н.Г. Басов занимался и научно-просветительской работой, возглавляя редакцию журналов «Наука», «Природа», «Квантовая электроника» и общество «Знание».</a:t>
            </a:r>
            <a:endParaRPr lang="ru-RU" b="1"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4714876" y="285728"/>
            <a:ext cx="385765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600" b="1" i="0" u="none" strike="noStrike" cap="none" normalizeH="0" baseline="0" dirty="0" smtClean="0">
                <a:ln>
                  <a:noFill/>
                </a:ln>
                <a:solidFill>
                  <a:schemeClr val="tx2"/>
                </a:solidFill>
                <a:effectLst/>
                <a:latin typeface="Arial" pitchFamily="34" charset="0"/>
                <a:ea typeface="Times New Roman" pitchFamily="18" charset="0"/>
              </a:rPr>
              <a:t>11 декабря 1964 года основоположникам квантовой физики —советским ученым Александру Прохорову, Николаю Басову, а также американскому исследователю Чарльзу </a:t>
            </a:r>
            <a:r>
              <a:rPr kumimoji="0" lang="ru-RU" sz="1600" b="1" i="0" u="none" strike="noStrike" cap="none" normalizeH="0" baseline="0" dirty="0" err="1" smtClean="0">
                <a:ln>
                  <a:noFill/>
                </a:ln>
                <a:solidFill>
                  <a:schemeClr val="tx2"/>
                </a:solidFill>
                <a:effectLst/>
                <a:latin typeface="Arial" pitchFamily="34" charset="0"/>
                <a:ea typeface="Times New Roman" pitchFamily="18" charset="0"/>
              </a:rPr>
              <a:t>Таунсу</a:t>
            </a:r>
            <a:r>
              <a:rPr kumimoji="0" lang="ru-RU" sz="1600" b="1" i="0" u="none" strike="noStrike" cap="none" normalizeH="0" baseline="0" dirty="0" smtClean="0">
                <a:ln>
                  <a:noFill/>
                </a:ln>
                <a:solidFill>
                  <a:schemeClr val="tx2"/>
                </a:solidFill>
                <a:effectLst/>
                <a:latin typeface="Arial" pitchFamily="34" charset="0"/>
                <a:ea typeface="Times New Roman" pitchFamily="18" charset="0"/>
              </a:rPr>
              <a:t> была вручена самая престижная международная награда — Нобелевская премия, которой они были удостоены за фундаментальные исследования в области квантовой электроники, приведшие к созданию  мазеров и лазеров.</a:t>
            </a:r>
            <a:r>
              <a:rPr lang="ru-RU" sz="1600" b="1" dirty="0" smtClean="0">
                <a:solidFill>
                  <a:schemeClr val="tx2"/>
                </a:solidFill>
              </a:rPr>
              <a:t> </a:t>
            </a:r>
            <a:endParaRPr kumimoji="0" lang="ru-RU" sz="1600" b="1"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42" name="Picture 2" descr="E:\Мои рисунки\1326291839.jpg"/>
          <p:cNvPicPr>
            <a:picLocks noChangeAspect="1" noChangeArrowheads="1"/>
          </p:cNvPicPr>
          <p:nvPr/>
        </p:nvPicPr>
        <p:blipFill>
          <a:blip r:embed="rId2"/>
          <a:srcRect/>
          <a:stretch>
            <a:fillRect/>
          </a:stretch>
        </p:blipFill>
        <p:spPr bwMode="auto">
          <a:xfrm>
            <a:off x="428595" y="428604"/>
            <a:ext cx="4091583" cy="3071834"/>
          </a:xfrm>
          <a:prstGeom prst="rect">
            <a:avLst/>
          </a:prstGeom>
          <a:noFill/>
        </p:spPr>
      </p:pic>
      <p:pic>
        <p:nvPicPr>
          <p:cNvPr id="10243" name="Picture 3" descr="E:\Мои рисунки\9c45171415c0554dac523a6be68f644a.jpg"/>
          <p:cNvPicPr>
            <a:picLocks noChangeAspect="1" noChangeArrowheads="1"/>
          </p:cNvPicPr>
          <p:nvPr/>
        </p:nvPicPr>
        <p:blipFill>
          <a:blip r:embed="rId3"/>
          <a:srcRect/>
          <a:stretch>
            <a:fillRect/>
          </a:stretch>
        </p:blipFill>
        <p:spPr bwMode="auto">
          <a:xfrm>
            <a:off x="4572000" y="4000504"/>
            <a:ext cx="4340125" cy="2700367"/>
          </a:xfrm>
          <a:prstGeom prst="rect">
            <a:avLst/>
          </a:prstGeom>
          <a:noFill/>
        </p:spPr>
      </p:pic>
      <p:pic>
        <p:nvPicPr>
          <p:cNvPr id="10244" name="Picture 4" descr="E:\Мои рисунки\BPK08.jpg"/>
          <p:cNvPicPr>
            <a:picLocks noChangeAspect="1" noChangeArrowheads="1"/>
          </p:cNvPicPr>
          <p:nvPr/>
        </p:nvPicPr>
        <p:blipFill>
          <a:blip r:embed="rId4"/>
          <a:srcRect/>
          <a:stretch>
            <a:fillRect/>
          </a:stretch>
        </p:blipFill>
        <p:spPr bwMode="auto">
          <a:xfrm>
            <a:off x="928662" y="3643314"/>
            <a:ext cx="2747969" cy="28602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500" fill="hold"/>
                                        <p:tgtEl>
                                          <p:spTgt spid="10243"/>
                                        </p:tgtEl>
                                        <p:attrNameLst>
                                          <p:attrName>ppt_w</p:attrName>
                                        </p:attrNameLst>
                                      </p:cBhvr>
                                      <p:tavLst>
                                        <p:tav tm="0">
                                          <p:val>
                                            <p:fltVal val="0"/>
                                          </p:val>
                                        </p:tav>
                                        <p:tav tm="100000">
                                          <p:val>
                                            <p:strVal val="#ppt_w"/>
                                          </p:val>
                                        </p:tav>
                                      </p:tavLst>
                                    </p:anim>
                                    <p:anim calcmode="lin" valueType="num">
                                      <p:cBhvr>
                                        <p:cTn id="13" dur="500" fill="hold"/>
                                        <p:tgtEl>
                                          <p:spTgt spid="10243"/>
                                        </p:tgtEl>
                                        <p:attrNameLst>
                                          <p:attrName>ppt_h</p:attrName>
                                        </p:attrNameLst>
                                      </p:cBhvr>
                                      <p:tavLst>
                                        <p:tav tm="0">
                                          <p:val>
                                            <p:fltVal val="0"/>
                                          </p:val>
                                        </p:tav>
                                        <p:tav tm="100000">
                                          <p:val>
                                            <p:strVal val="#ppt_h"/>
                                          </p:val>
                                        </p:tav>
                                      </p:tavLst>
                                    </p:anim>
                                    <p:anim calcmode="lin" valueType="num">
                                      <p:cBhvr>
                                        <p:cTn id="14" dur="500" fill="hold"/>
                                        <p:tgtEl>
                                          <p:spTgt spid="10243"/>
                                        </p:tgtEl>
                                        <p:attrNameLst>
                                          <p:attrName>style.rotation</p:attrName>
                                        </p:attrNameLst>
                                      </p:cBhvr>
                                      <p:tavLst>
                                        <p:tav tm="0">
                                          <p:val>
                                            <p:fltVal val="360"/>
                                          </p:val>
                                        </p:tav>
                                        <p:tav tm="100000">
                                          <p:val>
                                            <p:fltVal val="0"/>
                                          </p:val>
                                        </p:tav>
                                      </p:tavLst>
                                    </p:anim>
                                    <p:animEffect transition="in" filter="fade">
                                      <p:cBhvr>
                                        <p:cTn id="15" dur="500"/>
                                        <p:tgtEl>
                                          <p:spTgt spid="10243"/>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0244"/>
                                        </p:tgtEl>
                                        <p:attrNameLst>
                                          <p:attrName>style.visibility</p:attrName>
                                        </p:attrNameLst>
                                      </p:cBhvr>
                                      <p:to>
                                        <p:strVal val="visible"/>
                                      </p:to>
                                    </p:set>
                                    <p:anim calcmode="lin" valueType="num">
                                      <p:cBhvr>
                                        <p:cTn id="20" dur="1000" fill="hold"/>
                                        <p:tgtEl>
                                          <p:spTgt spid="10244"/>
                                        </p:tgtEl>
                                        <p:attrNameLst>
                                          <p:attrName>ppt_x</p:attrName>
                                        </p:attrNameLst>
                                      </p:cBhvr>
                                      <p:tavLst>
                                        <p:tav tm="0">
                                          <p:val>
                                            <p:strVal val="#ppt_x-.2"/>
                                          </p:val>
                                        </p:tav>
                                        <p:tav tm="100000">
                                          <p:val>
                                            <p:strVal val="#ppt_x"/>
                                          </p:val>
                                        </p:tav>
                                      </p:tavLst>
                                    </p:anim>
                                    <p:anim calcmode="lin" valueType="num">
                                      <p:cBhvr>
                                        <p:cTn id="21" dur="1000" fill="hold"/>
                                        <p:tgtEl>
                                          <p:spTgt spid="1024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E:\Мои рисунки\esh_49756.jpg"/>
          <p:cNvPicPr>
            <a:picLocks noChangeAspect="1" noChangeArrowheads="1"/>
          </p:cNvPicPr>
          <p:nvPr/>
        </p:nvPicPr>
        <p:blipFill>
          <a:blip r:embed="rId2"/>
          <a:srcRect/>
          <a:stretch>
            <a:fillRect/>
          </a:stretch>
        </p:blipFill>
        <p:spPr bwMode="auto">
          <a:xfrm>
            <a:off x="357158" y="285728"/>
            <a:ext cx="4654870" cy="3500462"/>
          </a:xfrm>
          <a:prstGeom prst="rect">
            <a:avLst/>
          </a:prstGeom>
          <a:noFill/>
        </p:spPr>
      </p:pic>
      <p:pic>
        <p:nvPicPr>
          <p:cNvPr id="1032" name="Picture 8" descr="E:\Мои рисунки\52206199-DE96-4AF2-A604-DC6CF9DC6F57_w640_r1_s.jpg"/>
          <p:cNvPicPr>
            <a:picLocks noChangeAspect="1" noChangeArrowheads="1"/>
          </p:cNvPicPr>
          <p:nvPr/>
        </p:nvPicPr>
        <p:blipFill>
          <a:blip r:embed="rId3"/>
          <a:srcRect/>
          <a:stretch>
            <a:fillRect/>
          </a:stretch>
        </p:blipFill>
        <p:spPr bwMode="auto">
          <a:xfrm>
            <a:off x="3857620" y="3857628"/>
            <a:ext cx="4953034" cy="2786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strips(downLeft)">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strips(downLeft)">
                                      <p:cBhvr>
                                        <p:cTn id="1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4786322"/>
            <a:ext cx="7858180" cy="1754326"/>
          </a:xfrm>
          <a:prstGeom prst="rect">
            <a:avLst/>
          </a:prstGeom>
        </p:spPr>
        <p:txBody>
          <a:bodyPr wrap="square">
            <a:spAutoFit/>
          </a:bodyPr>
          <a:lstStyle/>
          <a:p>
            <a:pPr algn="ctr"/>
            <a:r>
              <a:rPr lang="ru-RU" b="1" dirty="0">
                <a:solidFill>
                  <a:schemeClr val="accent5">
                    <a:lumMod val="20000"/>
                    <a:lumOff val="80000"/>
                  </a:schemeClr>
                </a:solidFill>
              </a:rPr>
              <a:t>В честь и признания заслуг Николая Геннадиевича в 1986 году в  Усмани был установлен бронзовый бюст у дома, где он родился. </a:t>
            </a:r>
            <a:endParaRPr lang="ru-RU" b="1" dirty="0" smtClean="0">
              <a:solidFill>
                <a:schemeClr val="accent5">
                  <a:lumMod val="20000"/>
                  <a:lumOff val="80000"/>
                </a:schemeClr>
              </a:solidFill>
            </a:endParaRPr>
          </a:p>
          <a:p>
            <a:pPr algn="ctr"/>
            <a:r>
              <a:rPr lang="ru-RU" b="1" dirty="0" smtClean="0">
                <a:solidFill>
                  <a:schemeClr val="accent5">
                    <a:lumMod val="20000"/>
                    <a:lumOff val="80000"/>
                  </a:schemeClr>
                </a:solidFill>
              </a:rPr>
              <a:t>В </a:t>
            </a:r>
            <a:r>
              <a:rPr lang="ru-RU" b="1" dirty="0">
                <a:solidFill>
                  <a:schemeClr val="accent5">
                    <a:lumMod val="20000"/>
                    <a:lumOff val="80000"/>
                  </a:schemeClr>
                </a:solidFill>
              </a:rPr>
              <a:t>честь 70-летнего юбилея со дня рождения знаменитого земляка депутаты горсовета двадцать лет назад приняли решение о присвоении  </a:t>
            </a:r>
            <a:r>
              <a:rPr lang="ru-RU" b="1" dirty="0" smtClean="0">
                <a:solidFill>
                  <a:schemeClr val="accent5">
                    <a:lumMod val="20000"/>
                    <a:lumOff val="80000"/>
                  </a:schemeClr>
                </a:solidFill>
              </a:rPr>
              <a:t>Н.Г. Басову </a:t>
            </a:r>
            <a:r>
              <a:rPr lang="ru-RU" b="1" dirty="0">
                <a:solidFill>
                  <a:schemeClr val="accent5">
                    <a:lumMod val="20000"/>
                    <a:lumOff val="80000"/>
                  </a:schemeClr>
                </a:solidFill>
              </a:rPr>
              <a:t>звания «Почетный гражданин Усмани». </a:t>
            </a:r>
            <a:endParaRPr lang="ru-RU" b="1" dirty="0" smtClean="0">
              <a:solidFill>
                <a:schemeClr val="accent5">
                  <a:lumMod val="20000"/>
                  <a:lumOff val="80000"/>
                </a:schemeClr>
              </a:solidFill>
            </a:endParaRPr>
          </a:p>
          <a:p>
            <a:pPr algn="ctr"/>
            <a:r>
              <a:rPr lang="ru-RU" b="1" dirty="0" smtClean="0">
                <a:solidFill>
                  <a:schemeClr val="accent5">
                    <a:lumMod val="20000"/>
                    <a:lumOff val="80000"/>
                  </a:schemeClr>
                </a:solidFill>
              </a:rPr>
              <a:t>А </a:t>
            </a:r>
            <a:r>
              <a:rPr lang="ru-RU" b="1" dirty="0">
                <a:solidFill>
                  <a:schemeClr val="accent5">
                    <a:lumMod val="20000"/>
                    <a:lumOff val="80000"/>
                  </a:schemeClr>
                </a:solidFill>
              </a:rPr>
              <a:t>одна из городских улиц носит его имя. </a:t>
            </a:r>
          </a:p>
        </p:txBody>
      </p:sp>
      <p:pic>
        <p:nvPicPr>
          <p:cNvPr id="9218" name="Picture 2" descr="E:\Мои рисунки\302.jpg"/>
          <p:cNvPicPr>
            <a:picLocks noChangeAspect="1" noChangeArrowheads="1"/>
          </p:cNvPicPr>
          <p:nvPr/>
        </p:nvPicPr>
        <p:blipFill>
          <a:blip r:embed="rId2"/>
          <a:srcRect/>
          <a:stretch>
            <a:fillRect/>
          </a:stretch>
        </p:blipFill>
        <p:spPr bwMode="auto">
          <a:xfrm>
            <a:off x="1500166" y="285728"/>
            <a:ext cx="6096000" cy="4124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 calcmode="lin" valueType="num">
                                      <p:cBhvr>
                                        <p:cTn id="9" dur="500" fill="hold"/>
                                        <p:tgtEl>
                                          <p:spTgt spid="9218"/>
                                        </p:tgtEl>
                                        <p:attrNameLst>
                                          <p:attrName>style.rotation</p:attrName>
                                        </p:attrNameLst>
                                      </p:cBhvr>
                                      <p:tavLst>
                                        <p:tav tm="0">
                                          <p:val>
                                            <p:fltVal val="360"/>
                                          </p:val>
                                        </p:tav>
                                        <p:tav tm="100000">
                                          <p:val>
                                            <p:fltVal val="0"/>
                                          </p:val>
                                        </p:tav>
                                      </p:tavLst>
                                    </p:anim>
                                    <p:animEffect transition="in" filter="fade">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Мои рисунки\91539.jpg"/>
          <p:cNvPicPr>
            <a:picLocks noChangeAspect="1" noChangeArrowheads="1"/>
          </p:cNvPicPr>
          <p:nvPr/>
        </p:nvPicPr>
        <p:blipFill>
          <a:blip r:embed="rId2"/>
          <a:srcRect/>
          <a:stretch>
            <a:fillRect/>
          </a:stretch>
        </p:blipFill>
        <p:spPr bwMode="auto">
          <a:xfrm>
            <a:off x="285750" y="214313"/>
            <a:ext cx="4190999" cy="3143249"/>
          </a:xfrm>
          <a:prstGeom prst="rect">
            <a:avLst/>
          </a:prstGeom>
          <a:noFill/>
        </p:spPr>
      </p:pic>
      <p:sp>
        <p:nvSpPr>
          <p:cNvPr id="3" name="Прямоугольник 2"/>
          <p:cNvSpPr/>
          <p:nvPr/>
        </p:nvSpPr>
        <p:spPr>
          <a:xfrm>
            <a:off x="4572000" y="571480"/>
            <a:ext cx="4357718" cy="2308324"/>
          </a:xfrm>
          <a:prstGeom prst="rect">
            <a:avLst/>
          </a:prstGeom>
        </p:spPr>
        <p:txBody>
          <a:bodyPr wrap="square">
            <a:spAutoFit/>
          </a:bodyPr>
          <a:lstStyle/>
          <a:p>
            <a:r>
              <a:rPr lang="ru-RU" b="1" dirty="0" smtClean="0">
                <a:solidFill>
                  <a:schemeClr val="tx1">
                    <a:lumMod val="95000"/>
                  </a:schemeClr>
                </a:solidFill>
              </a:rPr>
              <a:t>	В </a:t>
            </a:r>
            <a:r>
              <a:rPr lang="ru-RU" b="1" dirty="0">
                <a:solidFill>
                  <a:schemeClr val="tx1">
                    <a:lumMod val="95000"/>
                  </a:schemeClr>
                </a:solidFill>
              </a:rPr>
              <a:t>родной Усмани лауреат Нобелевской премии побывал осенью 1995 года. Он походил по знакомым с детства улицам, зашел в родной дом, где теперь живут чужие люди, посетил могилу любимой тети Таисии Федоровны, посидел на берегу </a:t>
            </a:r>
            <a:r>
              <a:rPr lang="ru-RU" b="1" dirty="0" err="1">
                <a:solidFill>
                  <a:schemeClr val="tx1">
                    <a:lumMod val="95000"/>
                  </a:schemeClr>
                </a:solidFill>
              </a:rPr>
              <a:t>Усманки</a:t>
            </a:r>
            <a:r>
              <a:rPr lang="ru-RU" b="1" dirty="0">
                <a:solidFill>
                  <a:schemeClr val="tx1">
                    <a:lumMod val="95000"/>
                  </a:schemeClr>
                </a:solidFill>
              </a:rPr>
              <a:t>, где в детстве ловил рыбу.</a:t>
            </a:r>
          </a:p>
        </p:txBody>
      </p:sp>
      <p:pic>
        <p:nvPicPr>
          <p:cNvPr id="30723" name="Picture 3" descr="E:\Мои рисунки\i_63e712f44f04b18733403dbe56abce36.jpg"/>
          <p:cNvPicPr>
            <a:picLocks noChangeAspect="1" noChangeArrowheads="1"/>
          </p:cNvPicPr>
          <p:nvPr/>
        </p:nvPicPr>
        <p:blipFill>
          <a:blip r:embed="rId3"/>
          <a:srcRect/>
          <a:stretch>
            <a:fillRect/>
          </a:stretch>
        </p:blipFill>
        <p:spPr bwMode="auto">
          <a:xfrm>
            <a:off x="4714876" y="3357562"/>
            <a:ext cx="4019557" cy="3014668"/>
          </a:xfrm>
          <a:prstGeom prst="rect">
            <a:avLst/>
          </a:prstGeom>
          <a:noFill/>
        </p:spPr>
      </p:pic>
      <p:pic>
        <p:nvPicPr>
          <p:cNvPr id="30724" name="Picture 4" descr="E:\Мои рисунки\basovally.jpg"/>
          <p:cNvPicPr>
            <a:picLocks noChangeAspect="1" noChangeArrowheads="1"/>
          </p:cNvPicPr>
          <p:nvPr/>
        </p:nvPicPr>
        <p:blipFill>
          <a:blip r:embed="rId4"/>
          <a:srcRect/>
          <a:stretch>
            <a:fillRect/>
          </a:stretch>
        </p:blipFill>
        <p:spPr bwMode="auto">
          <a:xfrm>
            <a:off x="357158" y="3786189"/>
            <a:ext cx="4000528" cy="26670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ppt_x</p:attrName>
                                        </p:attrNameLst>
                                      </p:cBhvr>
                                      <p:tavLst>
                                        <p:tav tm="0">
                                          <p:val>
                                            <p:strVal val="#ppt_x-.2"/>
                                          </p:val>
                                        </p:tav>
                                        <p:tav tm="100000">
                                          <p:val>
                                            <p:strVal val="#ppt_x"/>
                                          </p:val>
                                        </p:tav>
                                      </p:tavLst>
                                    </p:anim>
                                    <p:anim calcmode="lin" valueType="num">
                                      <p:cBhvr>
                                        <p:cTn id="8" dur="1000" fill="hold"/>
                                        <p:tgtEl>
                                          <p:spTgt spid="307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0723"/>
                                        </p:tgtEl>
                                        <p:attrNameLst>
                                          <p:attrName>style.visibility</p:attrName>
                                        </p:attrNameLst>
                                      </p:cBhvr>
                                      <p:to>
                                        <p:strVal val="visible"/>
                                      </p:to>
                                    </p:set>
                                    <p:animEffect transition="in" filter="strips(downLeft)">
                                      <p:cBhvr>
                                        <p:cTn id="14" dur="500"/>
                                        <p:tgtEl>
                                          <p:spTgt spid="30723"/>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30724"/>
                                        </p:tgtEl>
                                        <p:attrNameLst>
                                          <p:attrName>style.visibility</p:attrName>
                                        </p:attrNameLst>
                                      </p:cBhvr>
                                      <p:to>
                                        <p:strVal val="visible"/>
                                      </p:to>
                                    </p:set>
                                    <p:anim calcmode="lin" valueType="num">
                                      <p:cBhvr>
                                        <p:cTn id="19" dur="500" fill="hold"/>
                                        <p:tgtEl>
                                          <p:spTgt spid="3072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072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072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129</TotalTime>
  <Words>441</Words>
  <Application>Microsoft Office PowerPoint</Application>
  <PresentationFormat>Экран (4:3)</PresentationFormat>
  <Paragraphs>31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15</cp:revision>
  <dcterms:created xsi:type="dcterms:W3CDTF">2012-12-13T19:38:18Z</dcterms:created>
  <dcterms:modified xsi:type="dcterms:W3CDTF">2014-12-23T09:02:06Z</dcterms:modified>
</cp:coreProperties>
</file>