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3" r:id="rId5"/>
    <p:sldId id="270" r:id="rId6"/>
    <p:sldId id="271" r:id="rId7"/>
    <p:sldId id="274" r:id="rId8"/>
    <p:sldId id="260" r:id="rId9"/>
    <p:sldId id="262" r:id="rId10"/>
    <p:sldId id="263" r:id="rId11"/>
    <p:sldId id="266" r:id="rId12"/>
    <p:sldId id="267" r:id="rId13"/>
    <p:sldId id="268" r:id="rId14"/>
    <p:sldId id="275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FF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53" autoAdjust="0"/>
    <p:restoredTop sz="92077" autoAdjust="0"/>
  </p:normalViewPr>
  <p:slideViewPr>
    <p:cSldViewPr>
      <p:cViewPr>
        <p:scale>
          <a:sx n="70" d="100"/>
          <a:sy n="70" d="100"/>
        </p:scale>
        <p:origin x="-40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E144-6E22-46E9-8C76-F1CE18EAA239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635-B2C8-4AF4-93A6-B44EAEC303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E144-6E22-46E9-8C76-F1CE18EAA239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635-B2C8-4AF4-93A6-B44EAEC303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E144-6E22-46E9-8C76-F1CE18EAA239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635-B2C8-4AF4-93A6-B44EAEC303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E144-6E22-46E9-8C76-F1CE18EAA239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635-B2C8-4AF4-93A6-B44EAEC303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E144-6E22-46E9-8C76-F1CE18EAA239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635-B2C8-4AF4-93A6-B44EAEC303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E144-6E22-46E9-8C76-F1CE18EAA239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635-B2C8-4AF4-93A6-B44EAEC303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E144-6E22-46E9-8C76-F1CE18EAA239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635-B2C8-4AF4-93A6-B44EAEC303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E144-6E22-46E9-8C76-F1CE18EAA239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635-B2C8-4AF4-93A6-B44EAEC303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E144-6E22-46E9-8C76-F1CE18EAA239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635-B2C8-4AF4-93A6-B44EAEC303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E144-6E22-46E9-8C76-F1CE18EAA239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635-B2C8-4AF4-93A6-B44EAEC303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E144-6E22-46E9-8C76-F1CE18EAA239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635-B2C8-4AF4-93A6-B44EAEC303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6E144-6E22-46E9-8C76-F1CE18EAA239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56635-B2C8-4AF4-93A6-B44EAEC303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stup1.ru/" TargetMode="External"/><Relationship Id="rId2" Type="http://schemas.openxmlformats.org/officeDocument/2006/relationships/hyperlink" Target="http://news.mail.ru/politics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c/c2/Noah_Webster_engraving.jp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stup1.ru/" TargetMode="External"/><Relationship Id="rId2" Type="http://schemas.openxmlformats.org/officeDocument/2006/relationships/hyperlink" Target="http://news.mail.ru/society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9"/>
            <a:ext cx="7815290" cy="1928825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ru-RU" sz="3100" dirty="0" smtClean="0"/>
              <a:t>«</a:t>
            </a:r>
            <a:r>
              <a:rPr lang="ru-RU" sz="3100" dirty="0"/>
              <a:t>Условия эффективного формирования профессиональной компетентности педагога дополнительного образования</a:t>
            </a:r>
            <a:r>
              <a:rPr lang="ru-RU" sz="3100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857496"/>
            <a:ext cx="7858180" cy="3271370"/>
          </a:xfrm>
          <a:solidFill>
            <a:srgbClr val="FFFF66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НОРМАТИВНО-ПРАВОВОЕ ОБЕСПЕЧЕНИЕ  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ДЕЯТЕЛЬНОСТИ УЧРЕЖДЕНИЙ ДОПОЛНИТЕЛЬНОГО ОБРАЗОВАНИЯ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ДЕТЕЙ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1115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/>
              <a:t>МОДЕЛЬНЫЙ </a:t>
            </a:r>
            <a:r>
              <a:rPr lang="ru-RU" sz="2400" b="1" dirty="0" smtClean="0"/>
              <a:t>ЗАКОН</a:t>
            </a:r>
            <a:r>
              <a:rPr lang="ru-RU" sz="2400" dirty="0" smtClean="0"/>
              <a:t> </a:t>
            </a:r>
            <a:r>
              <a:rPr lang="ru-RU" sz="2400" b="1" dirty="0" smtClean="0"/>
              <a:t>О </a:t>
            </a:r>
            <a:r>
              <a:rPr lang="ru-RU" sz="2400" b="1" dirty="0"/>
              <a:t>ВНЕШКОЛЬНОМ </a:t>
            </a:r>
            <a:r>
              <a:rPr lang="ru-RU" sz="2400" b="1" dirty="0" smtClean="0"/>
              <a:t>ОБРАЗОВАНИИ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64360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Статья 1.  Определение терминов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внешкольное учебное учреждение - составляющая системы внешкольного образования, которая предоставляет знания, формирует умения и навыки по интересам, обеспечивает удовлетворение потребностей личности в творческой самореализации, интеллектуальное, духовное и физическое развитие, подготовку к активной профессиональной и общественной деятельности,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создаёт условия для социальной защиты и организации содержательного досуга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соответствии со способностями, одаренностью и состоянием здоровья воспитанников, учащихся и слушателей.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564360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Статья 4.  Внешкольное образование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Внешкольное образование является составляющей системы беспрерывного образования, определенной конституцией страны, законом об образовании, настоящим Законом, и направлено на развитие способностей и дарований воспитанников, учащихся и слушателей,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удовлетворение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интересов, духовных запросов и потребностей в профессиональном определении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 внешкольных учреждениях во время, свободное от учебы в общеобразовательных и других учебных заведениях.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Япония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28670"/>
            <a:ext cx="4040188" cy="235745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В 1945 году США выдали огромный кредит Японии под очень высокий процент – цель: закрепить экономически военные результаты мировой войны. Пообещали, что за деньги, возвращённые в первые 5 лет проценты не возьмут. Просчитались…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928670"/>
            <a:ext cx="4041775" cy="164307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Две реформы и проблема была решена: в экономике и в образовании.</a:t>
            </a:r>
          </a:p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Только одна «Тойота» имеет такой же денежный оборот как 200 предприятий Челябинска…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32245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3429000"/>
            <a:ext cx="4040188" cy="2822721"/>
          </a:xfrm>
        </p:spPr>
      </p:pic>
      <p:pic>
        <p:nvPicPr>
          <p:cNvPr id="8" name="Содержимое 7" descr="1302545048_wenner-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643182"/>
            <a:ext cx="4041775" cy="36443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закона «Об образовании»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принят в первом чтении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17.10.2012г.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96532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интервью Д.А. Медведева: </a:t>
            </a:r>
          </a:p>
          <a:p>
            <a:r>
              <a:rPr lang="ru-RU" sz="20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«… проект закона мы разместили на сайте для обсуждения ещё первого декабря десятого года…»</a:t>
            </a:r>
            <a:endParaRPr lang="ru-RU" sz="20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OTZESKCAXR0TYECAI7VTJOCA43R3D7CAZO967YCAFTGQ86CAHQU352CAGZWFCZCA218WHDCADUF94KCAVVE4L7CAZL4FERCARNA242CAVQFFYECA9BADBSCAOG19ZZCA778I6MCAQVWJPXCASLRE2GCAIW2Y9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3857628"/>
            <a:ext cx="4000528" cy="238837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96532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Второе чтение законопроекта об образовании намечено на 11 </a:t>
            </a:r>
            <a:r>
              <a:rPr lang="ru-RU" sz="1600" b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декабря 2012 г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Нарышкин призвал председателей региональных заксобраний своевременно принять нормативно-правовые акты, которые будут конкретизировать положения федерального закона "Об образовании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".</a:t>
            </a:r>
          </a:p>
        </p:txBody>
      </p:sp>
      <p:pic>
        <p:nvPicPr>
          <p:cNvPr id="8" name="Содержимое 7" descr="m_69176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29190" y="3643314"/>
            <a:ext cx="3643338" cy="2732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Основные документы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списка (приложение 1),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пожалуй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следующие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006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Указ Президента РФ от 7 мая 2012 г. N 599 «О мерах по реализации государственной политики в области образования и науки».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1 июня 2012 г. № 761 «НАЦИОНАЛЬНАЯ СТРАТЕГИЯ ДЕЙСТВИЙ В ИНТЕРЕСАХ ДЕТЕЙ НА 2012 - 2017 ГОДЫ».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МОДЕЛЬНЫЙ ЗАКОН О ВНЕШКОЛЬНОМ ОБРАЗОВАНИИ принят Постановлением N 24-14 от 4 декабря 2004 года на двадцать четвертом пленарном заседании Межпарламентской Ассамблеи государств-участников СНГ.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26 июня 2012 г.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504 «ОБ УТВЕРЖДЕНИИ ТИПОВОГО ПОЛОЖЕНИЯ ОБ ОБРАЗОВАТЕЛЬНОМ УЧРЕЖДЕНИИ ДОПОЛНИТЕЛЬНОГО ОБРАЗОВАНИЯ ДЕТЕЙ».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Письмо Минобрнауки РФ от 11 декабря 2006 № 06-1844 "О Примерных требованиях к программам дополнительного образования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детей«.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"Концепция модернизации дополнительного образования детей Российской Федерации на период до 2010 года" (одобрена решением Коллегии Минобрнауки РФ от 06 октября 2004 № ПК-2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КОЛЛЕГИИ АДМИНИСТРАЦИИ ГОРОДА Челябинска от 11.12.2008г № 24/2 «О принятии Стратегии развития муниципальной образовательной системы города Челябинска на период до 2020 года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22 ноября 2012, 15:12 (</a:t>
            </a:r>
            <a:r>
              <a:rPr lang="ru-RU" dirty="0" err="1" smtClean="0"/>
              <a:t>мск</a:t>
            </a:r>
            <a:r>
              <a:rPr lang="ru-RU" dirty="0" smtClean="0"/>
              <a:t>) </a:t>
            </a:r>
            <a:r>
              <a:rPr lang="ru-RU" i="1" dirty="0" smtClean="0"/>
              <a:t>|</a:t>
            </a:r>
            <a:r>
              <a:rPr lang="ru-RU" dirty="0" smtClean="0"/>
              <a:t> </a:t>
            </a:r>
            <a:r>
              <a:rPr lang="ru-RU" dirty="0" smtClean="0">
                <a:hlinkClick r:id="rId2" action="ppaction://hlinkfile"/>
              </a:rPr>
              <a:t>Политика</a:t>
            </a:r>
            <a:r>
              <a:rPr lang="ru-RU" dirty="0" smtClean="0"/>
              <a:t> </a:t>
            </a:r>
            <a:r>
              <a:rPr lang="ru-RU" i="1" dirty="0" smtClean="0"/>
              <a:t>|</a:t>
            </a:r>
            <a:r>
              <a:rPr lang="ru-RU" dirty="0" smtClean="0"/>
              <a:t> </a:t>
            </a:r>
            <a:r>
              <a:rPr lang="ru-RU" dirty="0" smtClean="0">
                <a:hlinkClick r:id="rId3"/>
              </a:rPr>
              <a:t>АН Доступ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Депутаты одобрили дополнительные расходы Челябинской области в сфере образования</a:t>
            </a:r>
            <a:endParaRPr lang="ru-RU" dirty="0"/>
          </a:p>
        </p:txBody>
      </p:sp>
      <p:pic>
        <p:nvPicPr>
          <p:cNvPr id="5" name="Содержимое 4" descr="image11040815_3d3743a80376a4df0e315d58e7a1611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929190" y="2000240"/>
            <a:ext cx="3716579" cy="27920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43050"/>
            <a:ext cx="4400552" cy="457203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/>
              <a:t>Поправки в закон «Об образовании в Челябинской области» устанавливают расходы на оплату услуг экспертов аттестационных комиссий педагогических работников, а также на обеспечение питанием и обмундированием учащихся спортивных и кадетских классов. </a:t>
            </a:r>
          </a:p>
          <a:p>
            <a:r>
              <a:rPr lang="ru-RU" sz="1800" dirty="0" smtClean="0"/>
              <a:t>«Также из средств областного бюджета будут выделяться деньги на обеспечение питанием и обмундированием кадетов казачьих кадетских корпусов и студентов учреждений среднего профобразования, обучающихся по программе “Физическая культура” и включенных в спортивный резерв Челябинской области».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4786322"/>
            <a:ext cx="4637100" cy="566738"/>
          </a:xfrm>
        </p:spPr>
        <p:txBody>
          <a:bodyPr>
            <a:normAutofit fontScale="90000"/>
          </a:bodyPr>
          <a:lstStyle/>
          <a:p>
            <a:r>
              <a:rPr lang="ru-RU" dirty="0"/>
              <a:t>Спасибо за внимание.</a:t>
            </a:r>
            <a:br>
              <a:rPr lang="ru-RU" dirty="0"/>
            </a:br>
            <a:r>
              <a:rPr lang="ru-RU" dirty="0"/>
              <a:t>С уважением, Альберт Леонидович Блинов</a:t>
            </a:r>
          </a:p>
        </p:txBody>
      </p:sp>
      <p:pic>
        <p:nvPicPr>
          <p:cNvPr id="7" name="Рисунок 6" descr="Радуг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3042" y="642918"/>
            <a:ext cx="5486400" cy="4173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201135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lvl="0">
              <a:spcBef>
                <a:spcPts val="1200"/>
              </a:spcBef>
            </a:pPr>
            <a:r>
              <a:rPr lang="ru-RU" dirty="0"/>
              <a:t> </a:t>
            </a:r>
            <a:br>
              <a:rPr lang="ru-RU" dirty="0"/>
            </a:br>
            <a:r>
              <a:rPr lang="ru-RU" sz="2200" dirty="0" smtClean="0"/>
              <a:t>Первый Указ о компетентности: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Указую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на ассамблеях и в присутствии господам сенаторам говорить токмо словами, а не по писанному, дабы дурь каждого всем видна была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—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Указ от 4 октября 1703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года</a:t>
            </a:r>
            <a:br>
              <a:rPr lang="ru-RU" sz="1800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latin typeface="Arial" pitchFamily="34" charset="0"/>
                <a:cs typeface="Arial" pitchFamily="34" charset="0"/>
              </a:rPr>
              <a:t>Все прожекты зело исправны быть должны, дабы казну зрящно не засорять и отечеству ущерба не чинить.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Кто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прожекты станет абы как ляпать, того чина лишу и кнутом драть велю.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428868"/>
            <a:ext cx="8186766" cy="4000528"/>
          </a:xfrm>
          <a:solidFill>
            <a:srgbClr val="FFFF00"/>
          </a:solidFill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1200" dirty="0" smtClean="0"/>
          </a:p>
          <a:p>
            <a:endParaRPr lang="ru-RU" sz="1200" dirty="0"/>
          </a:p>
          <a:p>
            <a:pPr algn="ctr">
              <a:buNone/>
            </a:pPr>
            <a:r>
              <a:rPr lang="ru-RU" sz="1200" b="1" dirty="0" smtClean="0"/>
              <a:t>Пётр I Великий (Романов Пётр Алексеевич) - родился 30 мая 1672 года в Москве. </a:t>
            </a:r>
          </a:p>
          <a:p>
            <a:pPr algn="ctr">
              <a:buNone/>
            </a:pPr>
            <a:r>
              <a:rPr lang="ru-RU" sz="1200" b="1" dirty="0" smtClean="0"/>
              <a:t>Умер в Санкт-Петербурге 28 января 1725 года. Похоронен в Петропавловской крепости.</a:t>
            </a:r>
            <a:endParaRPr lang="ru-RU" sz="1200" b="1" dirty="0"/>
          </a:p>
        </p:txBody>
      </p:sp>
      <p:pic>
        <p:nvPicPr>
          <p:cNvPr id="4" name="Picture 4" descr="cherni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714620"/>
            <a:ext cx="2114160" cy="276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97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6072198" y="2714620"/>
            <a:ext cx="2357454" cy="288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Peter_der-Grosse_1838"/>
          <p:cNvPicPr>
            <a:picLocks noChangeAspect="1" noChangeArrowheads="1"/>
          </p:cNvPicPr>
          <p:nvPr/>
        </p:nvPicPr>
        <p:blipFill>
          <a:blip r:embed="rId4" cstate="print">
            <a:lum bright="18000" contrast="6000"/>
          </a:blip>
          <a:srcRect/>
          <a:stretch>
            <a:fillRect/>
          </a:stretch>
        </p:blipFill>
        <p:spPr bwMode="auto">
          <a:xfrm>
            <a:off x="785786" y="2714620"/>
            <a:ext cx="2254330" cy="294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r"/>
            <a:r>
              <a:rPr lang="ru-RU" sz="2000" dirty="0"/>
              <a:t>«</a:t>
            </a:r>
            <a:r>
              <a:rPr lang="ru-RU" sz="2000" b="1" cap="all" dirty="0"/>
              <a:t>учиться</a:t>
            </a:r>
            <a:r>
              <a:rPr lang="ru-RU" sz="2000" dirty="0"/>
              <a:t>» – означает прикладывать разум к чему-то;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читать </a:t>
            </a:r>
            <a:r>
              <a:rPr lang="ru-RU" sz="2000" dirty="0"/>
              <a:t>и проверять с целью усвоения.</a:t>
            </a:r>
            <a:br>
              <a:rPr lang="ru-RU" sz="2000" dirty="0"/>
            </a:br>
            <a:r>
              <a:rPr lang="ru-RU" sz="1600" dirty="0"/>
              <a:t>(словарь Нойа Вебстера, 1828 год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pic>
        <p:nvPicPr>
          <p:cNvPr id="4" name="Содержимое 3" descr="File:Noah Webster engraving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329114" cy="4525963"/>
          </a:xfrm>
          <a:solidFill>
            <a:schemeClr val="bg2"/>
          </a:solidFill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300" b="1" i="1" dirty="0"/>
              <a:t>Noah </a:t>
            </a:r>
            <a:r>
              <a:rPr lang="ru-RU" sz="3300" b="1" i="1" dirty="0" smtClean="0"/>
              <a:t>Webster</a:t>
            </a:r>
            <a:endParaRPr lang="ru-RU" sz="3300" b="1" dirty="0" smtClean="0"/>
          </a:p>
          <a:p>
            <a:pPr algn="ctr">
              <a:buNone/>
            </a:pPr>
            <a:r>
              <a:rPr lang="ru-RU" dirty="0" smtClean="0"/>
              <a:t>16 октября 1758 – 28 мая 1843</a:t>
            </a:r>
          </a:p>
          <a:p>
            <a:pPr algn="ctr">
              <a:buNone/>
            </a:pPr>
            <a:r>
              <a:rPr lang="ru-RU" dirty="0" smtClean="0"/>
              <a:t>Лексикограф, языковед,</a:t>
            </a:r>
          </a:p>
          <a:p>
            <a:pPr algn="ctr">
              <a:buNone/>
            </a:pPr>
            <a:r>
              <a:rPr lang="ru-RU" dirty="0" smtClean="0"/>
              <a:t>работал </a:t>
            </a:r>
            <a:r>
              <a:rPr lang="ru-RU" dirty="0"/>
              <a:t>школьным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учителем</a:t>
            </a:r>
            <a:r>
              <a:rPr lang="ru-RU" dirty="0"/>
              <a:t>, составитель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«</a:t>
            </a:r>
            <a:r>
              <a:rPr lang="ru-RU" dirty="0"/>
              <a:t>Американского словаря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английского </a:t>
            </a:r>
            <a:r>
              <a:rPr lang="ru-RU" dirty="0"/>
              <a:t>языка», который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вышел </a:t>
            </a:r>
            <a:r>
              <a:rPr lang="ru-RU" dirty="0"/>
              <a:t>в свет в 1828 году,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количество </a:t>
            </a:r>
            <a:r>
              <a:rPr lang="ru-RU" dirty="0"/>
              <a:t>проданных копий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словаря </a:t>
            </a:r>
            <a:r>
              <a:rPr lang="ru-RU" dirty="0"/>
              <a:t>перевалило за 70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миллионов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МОДЕЛЬНЫЙ ОБРАЗОВАТЕЛЬНЫЙ КОДЕКС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ДЛЯ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ГОСУДАРСТВ - УЧАСТНИКОВ СНГ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принят 16 ноября 2006 года на двадцать седьмом пленарном заседании Межпарламентской Ассамблеи государств – участников СНГ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постановление № 27-12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407196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Компетентность</a:t>
            </a:r>
            <a:r>
              <a:rPr lang="ru-RU" dirty="0">
                <a:solidFill>
                  <a:srgbClr val="7030A0"/>
                </a:solidFill>
              </a:rPr>
              <a:t> – обладание знаниями, умениями и навыками в какой-либо области, необходимыми для выполнения определённых функций.</a:t>
            </a:r>
          </a:p>
          <a:p>
            <a:r>
              <a:rPr lang="ru-RU" dirty="0">
                <a:solidFill>
                  <a:srgbClr val="7030A0"/>
                </a:solidFill>
              </a:rPr>
              <a:t>Содержательное наполнение знаний, умений и навыков обучаемых закрепляется государственными образовательными стандартами, конкретизируемыми в учебных планах и учебных программах образовательного учреждения. Достижение обучающимися необходимого объёма знаний, умений и навыков удостоверяется документами об образовании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/>
              <a:t>Нас так учили: «… от перемены мест слагаемых сумма не меняется …»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4040188" cy="110332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Посчитайте: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100 + 10 = 110</a:t>
            </a:r>
          </a:p>
          <a:p>
            <a:r>
              <a:rPr lang="ru-RU" dirty="0" smtClean="0"/>
              <a:t>10 + 100 = 110</a:t>
            </a:r>
          </a:p>
          <a:p>
            <a:r>
              <a:rPr lang="ru-RU" dirty="0" smtClean="0"/>
              <a:t>Всё бы так, если бы не было в природе явления, названного законом энтропии:</a:t>
            </a:r>
          </a:p>
          <a:p>
            <a:r>
              <a:rPr lang="ru-RU" b="1" dirty="0" smtClean="0"/>
              <a:t>Энтропия</a:t>
            </a:r>
            <a:r>
              <a:rPr lang="ru-RU" dirty="0" smtClean="0"/>
              <a:t> — это сокращение доступной энергии вещества в результате передачи энергии.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000109"/>
            <a:ext cx="4041775" cy="17859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Теперь пересчитайте с учётом периода «полураспада», представив что до плюса прошло 25 лет времени: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786059"/>
            <a:ext cx="4041775" cy="334010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(100 : 2) + 10 = 60</a:t>
            </a:r>
          </a:p>
          <a:p>
            <a:r>
              <a:rPr lang="ru-RU" dirty="0" smtClean="0"/>
              <a:t>(10 : 2) + 100 = 105</a:t>
            </a:r>
          </a:p>
          <a:p>
            <a:r>
              <a:rPr lang="ru-RU" dirty="0" smtClean="0"/>
              <a:t>До 1957 года в нашем </a:t>
            </a:r>
            <a:r>
              <a:rPr lang="ru-RU" dirty="0" err="1" smtClean="0"/>
              <a:t>Вишневогорске</a:t>
            </a:r>
            <a:r>
              <a:rPr lang="ru-RU" dirty="0" smtClean="0"/>
              <a:t> так не считали. Последствия неконтролируемой цепной реакции испытываем и сегодня…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578647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ВЫВОД:</a:t>
            </a:r>
            <a:br>
              <a:rPr lang="ru-RU" dirty="0" smtClean="0"/>
            </a:br>
            <a:r>
              <a:rPr lang="ru-RU" dirty="0" smtClean="0"/>
              <a:t>обучать следует правильно и правильным вещам.</a:t>
            </a:r>
            <a:br>
              <a:rPr lang="ru-RU" dirty="0" smtClean="0"/>
            </a:br>
            <a:r>
              <a:rPr lang="ru-RU" dirty="0" smtClean="0"/>
              <a:t>И не факт, что всех следует обучать одинаково, т.к. МАКЕЕВЫМИ, КОРОЛЁВЫМИ или КУРЧАТОВЫМИ становятся тогда, </a:t>
            </a:r>
            <a:br>
              <a:rPr lang="ru-RU" dirty="0" smtClean="0"/>
            </a:br>
            <a:r>
              <a:rPr lang="ru-RU" dirty="0" smtClean="0"/>
              <a:t>когда то, чем они занимаются</a:t>
            </a:r>
            <a:br>
              <a:rPr lang="ru-RU" dirty="0" smtClean="0"/>
            </a:br>
            <a:r>
              <a:rPr lang="ru-RU" dirty="0" smtClean="0"/>
              <a:t>ИНТЕРЕСНО!!!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dirty="0" smtClean="0"/>
              <a:t>22 ноября 2012, 13:05 (</a:t>
            </a:r>
            <a:r>
              <a:rPr lang="ru-RU" sz="1600" dirty="0" err="1" smtClean="0"/>
              <a:t>мск</a:t>
            </a:r>
            <a:r>
              <a:rPr lang="ru-RU" sz="1600" dirty="0" smtClean="0"/>
              <a:t>) </a:t>
            </a:r>
            <a:r>
              <a:rPr lang="ru-RU" sz="1600" i="1" dirty="0" smtClean="0"/>
              <a:t>|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2" action="ppaction://hlinkfile"/>
              </a:rPr>
              <a:t>Общество</a:t>
            </a:r>
            <a:r>
              <a:rPr lang="ru-RU" sz="1600" dirty="0" smtClean="0"/>
              <a:t> </a:t>
            </a:r>
            <a:r>
              <a:rPr lang="ru-RU" sz="1600" i="1" dirty="0" smtClean="0"/>
              <a:t>|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3"/>
              </a:rPr>
              <a:t>АН Доступ</a:t>
            </a:r>
            <a:r>
              <a:rPr lang="ru-RU" sz="16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b="1" dirty="0" smtClean="0"/>
              <a:t>Ученые </a:t>
            </a:r>
            <a:r>
              <a:rPr lang="ru-RU" sz="3600" b="1" dirty="0" err="1" smtClean="0"/>
              <a:t>Снежинского</a:t>
            </a:r>
            <a:r>
              <a:rPr lang="ru-RU" sz="3600" b="1" dirty="0" smtClean="0"/>
              <a:t> ядерного центра </a:t>
            </a:r>
            <a:br>
              <a:rPr lang="ru-RU" sz="3600" b="1" dirty="0" smtClean="0"/>
            </a:br>
            <a:r>
              <a:rPr lang="ru-RU" sz="3600" b="1" dirty="0" smtClean="0"/>
              <a:t>удостоены премий </a:t>
            </a:r>
            <a:r>
              <a:rPr lang="ru-RU" sz="3600" b="1" dirty="0" err="1" smtClean="0"/>
              <a:t>Росатома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5720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Лауреатами открытого конкурса стали 14 </a:t>
            </a:r>
            <a:r>
              <a:rPr lang="ru-RU" b="1" dirty="0" err="1" smtClean="0"/>
              <a:t>южноуральских</a:t>
            </a:r>
            <a:r>
              <a:rPr lang="ru-RU" b="1" dirty="0" smtClean="0"/>
              <a:t> ученых – сотрудников ВНИИ технической физики им. </a:t>
            </a:r>
            <a:r>
              <a:rPr lang="ru-RU" b="1" dirty="0" err="1" smtClean="0"/>
              <a:t>Забабахина</a:t>
            </a:r>
            <a:r>
              <a:rPr lang="ru-RU" b="1" dirty="0" smtClean="0"/>
              <a:t> (ЗАТО </a:t>
            </a:r>
            <a:r>
              <a:rPr lang="ru-RU" b="1" dirty="0" err="1" smtClean="0"/>
              <a:t>Снежинск</a:t>
            </a:r>
            <a:r>
              <a:rPr lang="ru-RU" b="1" dirty="0" smtClean="0"/>
              <a:t>, Челябинская область) наградили за научную активность, актуальность исследований для стратегического развития отрасли и вклад в полученные успешные результаты.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Рабочая классификация законов в Государственной Думе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Конституционное законодательство;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Интегральные законы;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Отраслевые законы;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Законы «тумблерного» типа;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Бифункциональные законы, реализующие функции законов отраслевого и «тумблерного» типа;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Законы ситуативного назначения;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Законодательные акты в смежных областях права, обеспечивающие функционирование и развитие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43932" cy="939784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Внешкольная работа, что это?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214422"/>
            <a:ext cx="8143932" cy="12858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Досуговая  деятельность? 	 Дополнительное образование?</a:t>
            </a:r>
          </a:p>
          <a:p>
            <a:pPr algn="ctr"/>
            <a:r>
              <a:rPr lang="ru-RU" sz="2000" b="0" dirty="0" smtClean="0"/>
              <a:t>Чем начертим границу: авторучкой или акварельными красками?</a:t>
            </a:r>
          </a:p>
          <a:p>
            <a:pPr algn="ctr"/>
            <a:endParaRPr lang="ru-RU" sz="2000" b="0" dirty="0" smtClean="0"/>
          </a:p>
        </p:txBody>
      </p:sp>
      <p:pic>
        <p:nvPicPr>
          <p:cNvPr id="8" name="Содержимое 7" descr="DSC001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-708" t="5574"/>
          <a:stretch>
            <a:fillRect/>
          </a:stretch>
        </p:blipFill>
        <p:spPr>
          <a:xfrm>
            <a:off x="428596" y="2857496"/>
            <a:ext cx="4068792" cy="3071834"/>
          </a:xfrm>
        </p:spPr>
      </p:pic>
      <p:pic>
        <p:nvPicPr>
          <p:cNvPr id="9" name="Содержимое 8" descr="P925000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857496"/>
            <a:ext cx="4041775" cy="3071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740</Words>
  <Application>Microsoft Office PowerPoint</Application>
  <PresentationFormat>Экран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«Условия эффективного формирования профессиональной компетентности педагога дополнительного образования»</vt:lpstr>
      <vt:lpstr>  Первый Указ о компетентности: Указую на ассамблеях и в присутствии господам сенаторам говорить токмо словами, а не по писанному, дабы дурь каждого всем видна была.  — Указ от 4 октября 1703 года  Все прожекты зело исправны быть должны, дабы казну зрящно не засорять и отечеству ущерба не чинить. Кто прожекты станет абы как ляпать, того чина лишу и кнутом драть велю.   </vt:lpstr>
      <vt:lpstr>«учиться» – означает прикладывать разум к чему-то;  читать и проверять с целью усвоения. (словарь Нойа Вебстера, 1828 год)</vt:lpstr>
      <vt:lpstr>МОДЕЛЬНЫЙ ОБРАЗОВАТЕЛЬНЫЙ КОДЕКС  ДЛЯ ГОСУДАРСТВ - УЧАСТНИКОВ СНГ  принят 16 ноября 2006 года на двадцать седьмом пленарном заседании Межпарламентской Ассамблеи государств – участников СНГ  (постановление № 27-12)</vt:lpstr>
      <vt:lpstr>Нас так учили: «… от перемены мест слагаемых сумма не меняется …»</vt:lpstr>
      <vt:lpstr> ВЫВОД: обучать следует правильно и правильным вещам. И не факт, что всех следует обучать одинаково, т.к. МАКЕЕВЫМИ, КОРОЛЁВЫМИ или КУРЧАТОВЫМИ становятся тогда,  когда то, чем они занимаются ИНТЕРЕСНО!!! </vt:lpstr>
      <vt:lpstr>22 ноября 2012, 13:05 (мск) | Общество | АН Доступ  Ученые Снежинского ядерного центра  удостоены премий Росатома</vt:lpstr>
      <vt:lpstr>Рабочая классификация законов в Государственной Думе</vt:lpstr>
      <vt:lpstr>Внешкольная работа, что это?</vt:lpstr>
      <vt:lpstr>МОДЕЛЬНЫЙ ЗАКОН О ВНЕШКОЛЬНОМ ОБРАЗОВАНИИ</vt:lpstr>
      <vt:lpstr>Япония</vt:lpstr>
      <vt:lpstr>Проект закона «Об образовании» принят в первом чтении 17.10.2012г.</vt:lpstr>
      <vt:lpstr>Основные документы из списка (приложение 1),  пожалуй, следующие:</vt:lpstr>
      <vt:lpstr>22 ноября 2012, 15:12 (мск) | Политика | АН Доступ  Депутаты одобрили дополнительные расходы Челябинской области в сфере образования</vt:lpstr>
      <vt:lpstr>Спасибо за внимание. С уважением, Альберт Леонидович Блинов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«Условия эффективного формирования профессиональной компетентности педагога дополнительного образования» </dc:title>
  <dc:creator>Admin</dc:creator>
  <cp:lastModifiedBy>Admin</cp:lastModifiedBy>
  <cp:revision>39</cp:revision>
  <dcterms:created xsi:type="dcterms:W3CDTF">2012-11-20T08:11:17Z</dcterms:created>
  <dcterms:modified xsi:type="dcterms:W3CDTF">2012-11-22T17:26:05Z</dcterms:modified>
</cp:coreProperties>
</file>