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79" r:id="rId2"/>
    <p:sldId id="260" r:id="rId3"/>
    <p:sldId id="288" r:id="rId4"/>
    <p:sldId id="290" r:id="rId5"/>
    <p:sldId id="291" r:id="rId6"/>
    <p:sldId id="292" r:id="rId7"/>
    <p:sldId id="294" r:id="rId8"/>
    <p:sldId id="258" r:id="rId9"/>
    <p:sldId id="261" r:id="rId10"/>
    <p:sldId id="285" r:id="rId11"/>
    <p:sldId id="283" r:id="rId12"/>
    <p:sldId id="266" r:id="rId13"/>
    <p:sldId id="269" r:id="rId14"/>
    <p:sldId id="270" r:id="rId15"/>
    <p:sldId id="271" r:id="rId16"/>
    <p:sldId id="276" r:id="rId17"/>
    <p:sldId id="274" r:id="rId18"/>
    <p:sldId id="272" r:id="rId19"/>
    <p:sldId id="277" r:id="rId20"/>
    <p:sldId id="273" r:id="rId21"/>
    <p:sldId id="286" r:id="rId22"/>
    <p:sldId id="284" r:id="rId23"/>
    <p:sldId id="289" r:id="rId24"/>
    <p:sldId id="280" r:id="rId25"/>
    <p:sldId id="281" r:id="rId26"/>
    <p:sldId id="282" r:id="rId27"/>
    <p:sldId id="287" r:id="rId28"/>
    <p:sldId id="295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0000"/>
    <a:srgbClr val="99CCFF"/>
    <a:srgbClr val="66FFFF"/>
    <a:srgbClr val="66CCFF"/>
    <a:srgbClr val="CC99FF"/>
    <a:srgbClr val="9966FF"/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6C28F-15AA-4EC7-98B8-A67E83B0297C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EA2EDC-4AFD-4288-BB93-A7B19F1B0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7AF2B-46A3-4F7F-BF39-A950EE683B2F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E6C9-7495-4947-A6A1-169ABD697B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EDC07-BF87-49C7-9384-10278CADC174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9B16-C4CD-4F8C-BF04-BDE934F312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1EE8-8B55-4D1A-B8D2-4C4D3FB44596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66BB0-398D-4546-A7BF-DA0854DCE0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BDAC-7D5C-42B6-9362-5A414519810D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D1D0-CB7E-498D-A1CB-7511E3017A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DF058-20A5-4509-9B34-1582A50E7E70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7BF2-0063-4749-886E-2CD47A905D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96005-947B-414C-B9D5-518941AB645E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D207-E486-4B58-9232-C40EDDD66B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AC0F-6817-457E-BEC8-C31C7993E50E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7799-722E-4B25-A040-9811D4C4B3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4DE70-FA17-4570-ADA1-31AA7912E51D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0C114-1428-415A-BC63-D379804035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BF83-38F0-469B-BC7F-C0665F19450D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5218-442E-4605-9BBB-86A22DC210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9788-00D5-40C2-9142-927538D4F674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49F71-5F54-4A0D-9569-C978E0463D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DFE65-3F30-422E-91C3-4CAA636749F0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5B6A-C99E-47D7-909A-9399342A6C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FDE312E-F4CC-4E22-8F5C-D19F1F8F6480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FE3CFB-C8A2-4EAB-9F08-912045BE7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slide" Target="slide4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slide" Target="slide14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slide" Target="slide19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slide" Target="slide22.xml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athgia.ru/or/gia12/Main" TargetMode="External"/><Relationship Id="rId2" Type="http://schemas.openxmlformats.org/officeDocument/2006/relationships/hyperlink" Target="http://www.box-m.info/uploads/posts/2009-05/1242475156_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71600" y="548680"/>
            <a:ext cx="7920880" cy="32403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124744"/>
            <a:ext cx="7056784" cy="13234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/>
              <a:t>Интерактивный тренажер «Уравнения».</a:t>
            </a:r>
            <a:endParaRPr lang="ru-RU" sz="4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672" y="3933056"/>
            <a:ext cx="6624736" cy="1676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Автор </a:t>
            </a:r>
            <a:r>
              <a:rPr lang="ru-RU" sz="2400" b="1" dirty="0" smtClean="0"/>
              <a:t> </a:t>
            </a:r>
            <a:r>
              <a:rPr lang="ru-RU" sz="2400" b="1" dirty="0"/>
              <a:t>учитель математики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Саламаха Надежда Сергеевна</a:t>
            </a:r>
            <a:r>
              <a:rPr lang="ru-RU" sz="2400" b="1" dirty="0"/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2800" b="1" i="1" dirty="0" smtClean="0"/>
              <a:t>МБОУ </a:t>
            </a:r>
            <a:r>
              <a:rPr lang="ru-RU" sz="2800" b="1" i="1" dirty="0"/>
              <a:t>СОШ </a:t>
            </a:r>
            <a:r>
              <a:rPr lang="ru-RU" sz="2800" b="1" i="1" dirty="0" smtClean="0"/>
              <a:t>№85 </a:t>
            </a:r>
            <a:r>
              <a:rPr lang="ru-RU" sz="2800" b="1" i="1" dirty="0"/>
              <a:t>г.Краснодар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762000" cy="6858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00" y="214290"/>
            <a:ext cx="7915300" cy="1569660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</a:t>
            </a:r>
            <a:r>
              <a:rPr lang="ru-RU" sz="3200" b="1" u="sng" dirty="0" smtClean="0"/>
              <a:t>№8.</a:t>
            </a:r>
            <a:r>
              <a:rPr lang="ru-RU" sz="3200" dirty="0" smtClean="0"/>
              <a:t> </a:t>
            </a:r>
            <a:r>
              <a:rPr lang="ru-RU" sz="3200" b="1" dirty="0" smtClean="0"/>
              <a:t>Решите уравнение:</a:t>
            </a:r>
            <a:endParaRPr lang="en-US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Прямоугольник 4"/>
          <p:cNvSpPr/>
          <p:nvPr/>
        </p:nvSpPr>
        <p:spPr>
          <a:xfrm>
            <a:off x="2548136" y="304800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16" name="Прямоугольник 5"/>
          <p:cNvSpPr/>
          <p:nvPr/>
        </p:nvSpPr>
        <p:spPr>
          <a:xfrm>
            <a:off x="2555776" y="3861048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17" name="Прямоугольник 6"/>
          <p:cNvSpPr/>
          <p:nvPr/>
        </p:nvSpPr>
        <p:spPr>
          <a:xfrm>
            <a:off x="2555776" y="4725144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8" name="Прямоугольник 7"/>
          <p:cNvSpPr/>
          <p:nvPr/>
        </p:nvSpPr>
        <p:spPr>
          <a:xfrm>
            <a:off x="2555776" y="558924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9" name="Прямоугольник 8"/>
          <p:cNvSpPr/>
          <p:nvPr/>
        </p:nvSpPr>
        <p:spPr>
          <a:xfrm>
            <a:off x="4860032" y="3048000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3,4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9"/>
          <p:cNvSpPr/>
          <p:nvPr/>
        </p:nvSpPr>
        <p:spPr>
          <a:xfrm>
            <a:off x="4843264" y="3861048"/>
            <a:ext cx="2531368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4,6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10"/>
          <p:cNvSpPr/>
          <p:nvPr/>
        </p:nvSpPr>
        <p:spPr>
          <a:xfrm>
            <a:off x="4843264" y="4725144"/>
            <a:ext cx="2531368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11"/>
          <p:cNvSpPr/>
          <p:nvPr/>
        </p:nvSpPr>
        <p:spPr>
          <a:xfrm>
            <a:off x="4843264" y="5661248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928662" y="6309320"/>
            <a:ext cx="6235626" cy="360039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3511550" y="857251"/>
          <a:ext cx="1989144" cy="1006674"/>
        </p:xfrm>
        <a:graphic>
          <a:graphicData uri="http://schemas.openxmlformats.org/presentationml/2006/ole">
            <p:oleObj spid="_x0000_s53252" name="Формула" r:id="rId3" imgW="825480" imgH="419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304800"/>
            <a:ext cx="7910538" cy="1569660"/>
          </a:xfrm>
          <a:prstGeom prst="rect">
            <a:avLst/>
          </a:prstGeom>
          <a:solidFill>
            <a:srgbClr val="99CCFF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 </a:t>
            </a:r>
            <a:r>
              <a:rPr lang="ru-RU" sz="3200" b="1" u="sng" dirty="0"/>
              <a:t>Задание </a:t>
            </a:r>
            <a:r>
              <a:rPr lang="ru-RU" sz="3200" b="1" u="sng" dirty="0" smtClean="0"/>
              <a:t>№9.</a:t>
            </a:r>
            <a:r>
              <a:rPr lang="ru-RU" sz="3200" b="1" dirty="0" smtClean="0"/>
              <a:t> Решите уравнение: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483768" y="4826000"/>
            <a:ext cx="1402432" cy="533400"/>
          </a:xfrm>
          <a:prstGeom prst="rect">
            <a:avLst/>
          </a:prstGeom>
          <a:ln>
            <a:solidFill>
              <a:srgbClr val="0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483768" y="2895600"/>
            <a:ext cx="1402432" cy="533400"/>
          </a:xfrm>
          <a:prstGeom prst="rect">
            <a:avLst/>
          </a:prstGeom>
          <a:ln>
            <a:solidFill>
              <a:srgbClr val="0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3768" y="3860800"/>
            <a:ext cx="1402432" cy="533400"/>
          </a:xfrm>
          <a:prstGeom prst="rect">
            <a:avLst/>
          </a:prstGeom>
          <a:ln>
            <a:solidFill>
              <a:srgbClr val="0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483768" y="5791200"/>
            <a:ext cx="1402432" cy="533400"/>
          </a:xfrm>
          <a:prstGeom prst="rect">
            <a:avLst/>
          </a:prstGeom>
          <a:ln>
            <a:solidFill>
              <a:srgbClr val="0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2667000" cy="584775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5"/>
            <a:ext cx="2667000" cy="53340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-0,3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5791200"/>
            <a:ext cx="2667000" cy="53340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8,3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2667000" cy="54225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848600" y="57912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714348" y="6356350"/>
            <a:ext cx="678661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3235325" y="785813"/>
          <a:ext cx="3284538" cy="973137"/>
        </p:xfrm>
        <a:graphic>
          <a:graphicData uri="http://schemas.openxmlformats.org/presentationml/2006/ole">
            <p:oleObj spid="_x0000_s35843" name="Формула" r:id="rId3" imgW="1193760" imgH="419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6" grpId="1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1631216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</a:t>
            </a:r>
            <a:r>
              <a:rPr lang="ru-RU" sz="3200" b="1" u="sng" dirty="0" smtClean="0"/>
              <a:t>№10.</a:t>
            </a:r>
            <a:r>
              <a:rPr lang="ru-RU" sz="3200" b="1" dirty="0" smtClean="0"/>
              <a:t> Решите уравнение: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5,3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02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5,3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429396"/>
            <a:ext cx="6858048" cy="428604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340100" y="785813"/>
          <a:ext cx="3074988" cy="973137"/>
        </p:xfrm>
        <a:graphic>
          <a:graphicData uri="http://schemas.openxmlformats.org/presentationml/2006/ole">
            <p:oleObj spid="_x0000_s34819" name="Формула" r:id="rId3" imgW="1117440" imgH="419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04800"/>
            <a:ext cx="7839100" cy="1569660"/>
          </a:xfrm>
          <a:prstGeom prst="rect">
            <a:avLst/>
          </a:prstGeom>
          <a:solidFill>
            <a:srgbClr val="99CCFF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</a:t>
            </a:r>
            <a:r>
              <a:rPr lang="ru-RU" sz="3200" b="1" u="sng" dirty="0" smtClean="0"/>
              <a:t>№11</a:t>
            </a:r>
            <a:r>
              <a:rPr lang="en-US" sz="3200" dirty="0" smtClean="0"/>
              <a:t>.</a:t>
            </a:r>
            <a:r>
              <a:rPr lang="ru-RU" sz="3200" b="1" dirty="0" smtClean="0"/>
              <a:t> Решите уравнение: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63688" y="4797152"/>
            <a:ext cx="136815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763688" y="2780928"/>
            <a:ext cx="136815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3789040"/>
            <a:ext cx="136815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763688" y="5733256"/>
            <a:ext cx="136815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2819400"/>
            <a:ext cx="232028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/>
              <a:t>-</a:t>
            </a:r>
            <a:r>
              <a:rPr lang="ru-RU" sz="3200" b="1" dirty="0" smtClean="0"/>
              <a:t>0,5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4820675"/>
            <a:ext cx="232028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5791200"/>
            <a:ext cx="232028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3841300"/>
            <a:ext cx="232028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3,5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" action="ppaction://noaction"/>
          </p:cNvPr>
          <p:cNvSpPr/>
          <p:nvPr/>
        </p:nvSpPr>
        <p:spPr>
          <a:xfrm>
            <a:off x="6500826" y="2971800"/>
            <a:ext cx="2490774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785786" y="6309320"/>
            <a:ext cx="6378502" cy="54868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8" name="Picture 3" descr="Рисунок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34048">
            <a:off x="7475997" y="3763064"/>
            <a:ext cx="1298693" cy="125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857620" y="857232"/>
          <a:ext cx="2095500" cy="974725"/>
        </p:xfrm>
        <a:graphic>
          <a:graphicData uri="http://schemas.openxmlformats.org/presentationml/2006/ole">
            <p:oleObj spid="_x0000_s36869" name="Формула" r:id="rId5" imgW="761760" imgH="419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928662" y="228600"/>
            <a:ext cx="8062938" cy="2062103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</a:t>
            </a:r>
            <a:r>
              <a:rPr lang="ru-RU" sz="3200" b="1" u="sng" dirty="0" smtClean="0"/>
              <a:t>№12. </a:t>
            </a:r>
            <a:r>
              <a:rPr lang="ru-RU" sz="3200" b="1" dirty="0" smtClean="0"/>
              <a:t>Решите уравнение, укажите меньший из корней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102496" y="3068960"/>
            <a:ext cx="128776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02496" y="3957960"/>
            <a:ext cx="128776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02496" y="4846960"/>
            <a:ext cx="128776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02496" y="5735960"/>
            <a:ext cx="128776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068960"/>
            <a:ext cx="198688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983360"/>
            <a:ext cx="198688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897760"/>
            <a:ext cx="198688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5812160"/>
            <a:ext cx="198688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1000100" y="6381328"/>
            <a:ext cx="5876156" cy="47667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6929454" y="785794"/>
          <a:ext cx="2025650" cy="914400"/>
        </p:xfrm>
        <a:graphic>
          <a:graphicData uri="http://schemas.openxmlformats.org/presentationml/2006/ole">
            <p:oleObj spid="_x0000_s48131" name="Формула" r:id="rId3" imgW="73656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928662" y="152400"/>
            <a:ext cx="7986738" cy="2062103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</a:t>
            </a:r>
            <a:r>
              <a:rPr lang="ru-RU" sz="3200" b="1" u="sng" dirty="0" smtClean="0"/>
              <a:t>№13.</a:t>
            </a:r>
            <a:r>
              <a:rPr lang="ru-RU" sz="3200" b="1" dirty="0" smtClean="0"/>
              <a:t> Решите уравнение, укажите меньший из корней 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2895600"/>
            <a:ext cx="128776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860800"/>
            <a:ext cx="128776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826000"/>
            <a:ext cx="128776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5791200"/>
            <a:ext cx="128776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2895600"/>
            <a:ext cx="185124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3000" y="3886200"/>
            <a:ext cx="185124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4876800"/>
            <a:ext cx="185124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53000" y="5867400"/>
            <a:ext cx="185124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467600" y="5867400"/>
            <a:ext cx="8382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2071670" y="1285860"/>
          <a:ext cx="5006976" cy="771525"/>
        </p:xfrm>
        <a:graphic>
          <a:graphicData uri="http://schemas.openxmlformats.org/presentationml/2006/ole">
            <p:oleObj spid="_x0000_s47105" name="Формула" r:id="rId3" imgW="1473120" imgH="228600" progId="Equation.3">
              <p:embed/>
            </p:oleObj>
          </a:graphicData>
        </a:graphic>
      </p:graphicFrame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1000100" y="6492875"/>
            <a:ext cx="6380212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928662" y="228600"/>
            <a:ext cx="7986738" cy="2062103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</a:t>
            </a:r>
            <a:r>
              <a:rPr lang="ru-RU" sz="3200" b="1" u="sng" dirty="0" smtClean="0"/>
              <a:t>№14.</a:t>
            </a:r>
            <a:r>
              <a:rPr lang="ru-RU" sz="3200" b="1" dirty="0" smtClean="0"/>
              <a:t> Решите уравнение, укажите больший из корней 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048000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3789040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4653136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544522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76800" y="30480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3861048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4653136"/>
            <a:ext cx="2514600" cy="610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5445224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6451650" cy="50165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500430" y="1214422"/>
          <a:ext cx="1885950" cy="914400"/>
        </p:xfrm>
        <a:graphic>
          <a:graphicData uri="http://schemas.openxmlformats.org/presentationml/2006/ole">
            <p:oleObj spid="_x0000_s46083" name="Формула" r:id="rId3" imgW="68580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928662" y="228600"/>
            <a:ext cx="7986738" cy="2062103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u="sng" dirty="0"/>
              <a:t> Задание №</a:t>
            </a:r>
            <a:r>
              <a:rPr lang="ru-RU" sz="3200" b="1" u="sng" dirty="0" smtClean="0"/>
              <a:t>15.</a:t>
            </a:r>
            <a:r>
              <a:rPr lang="ru-RU" sz="3200" b="1" dirty="0" smtClean="0"/>
              <a:t> Решите уравнение , укажите больший из корней : 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 </a:t>
            </a:r>
            <a:endParaRPr lang="en-US" sz="32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256490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55550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54610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553670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2784" y="2564904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32784" y="3530104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4530080"/>
            <a:ext cx="2514600" cy="58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32784" y="5460504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100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000100" y="6309320"/>
            <a:ext cx="5955804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144963" y="1214438"/>
          <a:ext cx="2165350" cy="914400"/>
        </p:xfrm>
        <a:graphic>
          <a:graphicData uri="http://schemas.openxmlformats.org/presentationml/2006/ole">
            <p:oleObj spid="_x0000_s41986" name="Формула" r:id="rId3" imgW="78732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04800"/>
            <a:ext cx="7839100" cy="1569660"/>
          </a:xfrm>
          <a:prstGeom prst="rect">
            <a:avLst/>
          </a:prstGeom>
          <a:solidFill>
            <a:srgbClr val="99CCFF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u="sng" dirty="0"/>
              <a:t>Задание №</a:t>
            </a:r>
            <a:r>
              <a:rPr lang="ru-RU" sz="3200" b="1" u="sng" dirty="0" smtClean="0"/>
              <a:t>16</a:t>
            </a:r>
            <a:r>
              <a:rPr lang="en-US" sz="3200" b="1" u="sng" dirty="0" smtClean="0"/>
              <a:t>.</a:t>
            </a:r>
            <a:r>
              <a:rPr lang="ru-RU" sz="3200" b="1" u="sng" dirty="0" smtClean="0"/>
              <a:t> </a:t>
            </a:r>
            <a:r>
              <a:rPr lang="ru-RU" sz="3200" b="1" dirty="0" smtClean="0"/>
              <a:t>Решите уравнение:</a:t>
            </a:r>
          </a:p>
          <a:p>
            <a:endParaRPr lang="ru-RU" sz="3200" b="1" dirty="0" smtClean="0"/>
          </a:p>
          <a:p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831976" y="42072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31976" y="22768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1976" y="32420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831976" y="51724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2276872"/>
            <a:ext cx="18288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/>
              <a:t>8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4278147"/>
            <a:ext cx="18288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7,5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5248672"/>
            <a:ext cx="18288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3298772"/>
            <a:ext cx="18288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-7,5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" action="ppaction://noaction"/>
          </p:cNvPr>
          <p:cNvSpPr/>
          <p:nvPr/>
        </p:nvSpPr>
        <p:spPr>
          <a:xfrm>
            <a:off x="6572264" y="2971800"/>
            <a:ext cx="2419336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96200" y="58674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357290" y="6165304"/>
            <a:ext cx="5598614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262188" y="857250"/>
          <a:ext cx="3675062" cy="852488"/>
        </p:xfrm>
        <a:graphic>
          <a:graphicData uri="http://schemas.openxmlformats.org/presentationml/2006/ole">
            <p:oleObj spid="_x0000_s44034" name="Формула" r:id="rId4" imgW="977760" imgH="228600" progId="Equation.3">
              <p:embed/>
            </p:oleObj>
          </a:graphicData>
        </a:graphic>
      </p:graphicFrame>
      <p:pic>
        <p:nvPicPr>
          <p:cNvPr id="19" name="Picture 3" descr="Рисунок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34048">
            <a:off x="7475997" y="3763064"/>
            <a:ext cx="1298693" cy="125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928662" y="285728"/>
            <a:ext cx="8062938" cy="1754326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/>
              <a:t>Задание </a:t>
            </a:r>
            <a:r>
              <a:rPr lang="ru-RU" sz="3600" b="1" u="sng" dirty="0" smtClean="0"/>
              <a:t>№17</a:t>
            </a:r>
            <a:r>
              <a:rPr lang="ru-RU" sz="3600" b="1" dirty="0" smtClean="0"/>
              <a:t>Решите уравнение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971800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789040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4581128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5373216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5445224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4581128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378904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0,75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-3,5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09320"/>
            <a:ext cx="6163618" cy="36004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286116" y="857232"/>
          <a:ext cx="3225800" cy="593725"/>
        </p:xfrm>
        <a:graphic>
          <a:graphicData uri="http://schemas.openxmlformats.org/presentationml/2006/ole">
            <p:oleObj spid="_x0000_s45059" name="Формула" r:id="rId3" imgW="123156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332656"/>
            <a:ext cx="7010400" cy="5040560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Тренажер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 теме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«Уравнения» содержит 20 заданий, которые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условно разделены на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4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группы.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Каждая новая группа отмечена картинкой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и в </a:t>
            </a:r>
            <a:r>
              <a:rPr lang="ru-RU" sz="2000" b="1">
                <a:solidFill>
                  <a:schemeClr val="tx2">
                    <a:lumMod val="50000"/>
                  </a:schemeClr>
                </a:solidFill>
              </a:rPr>
              <a:t>каждой </a:t>
            </a:r>
            <a:r>
              <a:rPr lang="ru-RU" sz="2000" b="1" smtClean="0">
                <a:solidFill>
                  <a:schemeClr val="tx2">
                    <a:lumMod val="50000"/>
                  </a:schemeClr>
                </a:solidFill>
              </a:rPr>
              <a:t>есть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задача с решением , а также несколько аналогичных. Задания на слайдах оформлены как  интерактивный тест с выбором ответа. При нажатии на кнопку с номером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случае неправильного ответа, меняется цвет кнопки. В случае правильного ответа – увеличивается размер кнопки . Переход от слайда к слайду осуществляется по управляющим кнопкам . 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2987824" y="5429264"/>
            <a:ext cx="3810000" cy="928694"/>
          </a:xfrm>
          <a:prstGeom prst="actionButtonBlank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Перейти к задачам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760" y="6309320"/>
            <a:ext cx="5732140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7" name="Picture 3" descr="Рисунок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34048">
            <a:off x="7522387" y="1665324"/>
            <a:ext cx="598761" cy="57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928662" y="228600"/>
            <a:ext cx="8062938" cy="1569660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u="sng" dirty="0"/>
              <a:t>Задание №</a:t>
            </a:r>
            <a:r>
              <a:rPr lang="ru-RU" sz="3200" b="1" u="sng" dirty="0" smtClean="0"/>
              <a:t>18</a:t>
            </a:r>
            <a:r>
              <a:rPr lang="en-US" sz="3200" b="1" u="sng" dirty="0" smtClean="0"/>
              <a:t>.</a:t>
            </a:r>
            <a:r>
              <a:rPr lang="ru-RU" sz="3200" b="1" dirty="0" smtClean="0"/>
              <a:t> Решите уравнение:</a:t>
            </a:r>
          </a:p>
          <a:p>
            <a:r>
              <a:rPr lang="ru-RU" sz="3200" b="1" u="sng" dirty="0" smtClean="0"/>
              <a:t> </a:t>
            </a:r>
            <a:endParaRPr lang="ru-RU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35424" y="2852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35424" y="3741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35424" y="4630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35424" y="5519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28529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37673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46817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55961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86710" y="6072206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1000100" y="6492875"/>
            <a:ext cx="609982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071802" y="785794"/>
          <a:ext cx="3722688" cy="852488"/>
        </p:xfrm>
        <a:graphic>
          <a:graphicData uri="http://schemas.openxmlformats.org/presentationml/2006/ole">
            <p:oleObj spid="_x0000_s43011" name="Формула" r:id="rId3" imgW="99036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04800"/>
            <a:ext cx="7839100" cy="2062103"/>
          </a:xfrm>
          <a:prstGeom prst="rect">
            <a:avLst/>
          </a:prstGeom>
          <a:solidFill>
            <a:srgbClr val="99CCFF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u="sng" dirty="0"/>
              <a:t>Задание №</a:t>
            </a:r>
            <a:r>
              <a:rPr lang="ru-RU" sz="3200" b="1" u="sng" dirty="0" smtClean="0"/>
              <a:t>19</a:t>
            </a:r>
            <a:r>
              <a:rPr lang="en-US" sz="3200" b="1" u="sng" dirty="0" smtClean="0"/>
              <a:t>.</a:t>
            </a:r>
            <a:r>
              <a:rPr lang="ru-RU" sz="3200" b="1" u="sng" dirty="0" smtClean="0"/>
              <a:t> </a:t>
            </a:r>
            <a:r>
              <a:rPr lang="ru-RU" sz="3200" b="1" dirty="0" smtClean="0"/>
              <a:t>Решите уравнение, укажите меньший из корней : </a:t>
            </a:r>
          </a:p>
          <a:p>
            <a:endParaRPr lang="ru-RU" sz="3200" b="1" dirty="0" smtClean="0"/>
          </a:p>
          <a:p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831976" y="42072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31976" y="22768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1976" y="32420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831976" y="51724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2276872"/>
            <a:ext cx="18288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4278147"/>
            <a:ext cx="18288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5248672"/>
            <a:ext cx="18288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-8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3298772"/>
            <a:ext cx="18288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7,5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" action="ppaction://noaction"/>
          </p:cNvPr>
          <p:cNvSpPr/>
          <p:nvPr/>
        </p:nvSpPr>
        <p:spPr>
          <a:xfrm>
            <a:off x="6500826" y="2971800"/>
            <a:ext cx="2490774" cy="600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96200" y="58674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357290" y="6165304"/>
            <a:ext cx="5598614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4429124" y="1214422"/>
          <a:ext cx="2689225" cy="914400"/>
        </p:xfrm>
        <a:graphic>
          <a:graphicData uri="http://schemas.openxmlformats.org/presentationml/2006/ole">
            <p:oleObj spid="_x0000_s54276" name="Формула" r:id="rId4" imgW="977760" imgH="393480" progId="Equation.3">
              <p:embed/>
            </p:oleObj>
          </a:graphicData>
        </a:graphic>
      </p:graphicFrame>
      <p:pic>
        <p:nvPicPr>
          <p:cNvPr id="19" name="Picture 3" descr="Рисунок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34048">
            <a:off x="7475997" y="3763064"/>
            <a:ext cx="1298693" cy="125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2062103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u="sng" dirty="0"/>
              <a:t>Задание </a:t>
            </a:r>
            <a:r>
              <a:rPr lang="ru-RU" sz="3200" b="1" u="sng" dirty="0" smtClean="0"/>
              <a:t>№20</a:t>
            </a:r>
            <a:r>
              <a:rPr lang="en-US" sz="3200" b="1" u="sng" dirty="0" smtClean="0"/>
              <a:t>.</a:t>
            </a:r>
            <a:r>
              <a:rPr lang="ru-RU" sz="3200" b="1" dirty="0" smtClean="0"/>
              <a:t> Решите уравнение , укажите меньший из корней : </a:t>
            </a:r>
            <a:endParaRPr lang="en-US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 </a:t>
            </a:r>
            <a:endParaRPr lang="ru-RU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35424" y="2852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35424" y="3741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35424" y="4630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35424" y="5519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28529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37673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46817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55961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в начало 14">
            <a:hlinkClick r:id="" action="ppaction://hlinkshowjump?jump=firstslide" highlightClick="1"/>
          </p:cNvPr>
          <p:cNvSpPr/>
          <p:nvPr/>
        </p:nvSpPr>
        <p:spPr>
          <a:xfrm>
            <a:off x="7740352" y="5805264"/>
            <a:ext cx="792088" cy="720080"/>
          </a:xfrm>
          <a:prstGeom prst="actionButtonBeginning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1000100" y="6309320"/>
            <a:ext cx="609982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3000364" y="1214422"/>
          <a:ext cx="2759075" cy="914400"/>
        </p:xfrm>
        <a:graphic>
          <a:graphicData uri="http://schemas.openxmlformats.org/presentationml/2006/ole">
            <p:oleObj spid="_x0000_s49156" name="Формула" r:id="rId3" imgW="100296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76500" y="228600"/>
            <a:ext cx="4975820" cy="762000"/>
          </a:xfrm>
          <a:prstGeom prst="roundRect">
            <a:avLst/>
          </a:prstGeom>
          <a:solidFill>
            <a:srgbClr val="99CCFF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№1.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357290" y="1412776"/>
            <a:ext cx="7607198" cy="3888432"/>
          </a:xfrm>
          <a:prstGeom prst="wedgeRoundRectCallout">
            <a:avLst>
              <a:gd name="adj1" fmla="val -8982"/>
              <a:gd name="adj2" fmla="val -6007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Отв. 20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4572000" y="5589240"/>
            <a:ext cx="1828800" cy="609600"/>
          </a:xfrm>
          <a:prstGeom prst="actionButtonBlank">
            <a:avLst/>
          </a:prstGeom>
          <a:solidFill>
            <a:srgbClr val="66FF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№2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571736" y="6356350"/>
            <a:ext cx="571504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2789238" y="1643063"/>
          <a:ext cx="2352675" cy="1155700"/>
        </p:xfrm>
        <a:graphic>
          <a:graphicData uri="http://schemas.openxmlformats.org/presentationml/2006/ole">
            <p:oleObj spid="_x0000_s57346" name="Формула" r:id="rId4" imgW="850680" imgH="419040" progId="Equation.3">
              <p:embed/>
            </p:oleObj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2714612" y="3000372"/>
          <a:ext cx="3722687" cy="558800"/>
        </p:xfrm>
        <a:graphic>
          <a:graphicData uri="http://schemas.openxmlformats.org/presentationml/2006/ole">
            <p:oleObj spid="_x0000_s57347" name="Формула" r:id="rId5" imgW="1346040" imgH="203040" progId="Equation.3">
              <p:embed/>
            </p:oleObj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1500166" y="3714752"/>
          <a:ext cx="3544887" cy="558800"/>
        </p:xfrm>
        <a:graphic>
          <a:graphicData uri="http://schemas.openxmlformats.org/presentationml/2006/ole">
            <p:oleObj spid="_x0000_s57348" name="Формула" r:id="rId6" imgW="1282680" imgH="203040" progId="Equation.3">
              <p:embed/>
            </p:oleObj>
          </a:graphicData>
        </a:graphic>
      </p:graphicFrame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2500298" y="4429132"/>
          <a:ext cx="1193800" cy="488950"/>
        </p:xfrm>
        <a:graphic>
          <a:graphicData uri="http://schemas.openxmlformats.org/presentationml/2006/ole">
            <p:oleObj spid="_x0000_s57349" name="Формула" r:id="rId7" imgW="431640" imgH="17748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6551613" y="2963863"/>
          <a:ext cx="982662" cy="488950"/>
        </p:xfrm>
        <a:graphic>
          <a:graphicData uri="http://schemas.openxmlformats.org/presentationml/2006/ole">
            <p:oleObj spid="_x0000_s57350" name="Формула" r:id="rId8" imgW="355320" imgH="177480" progId="Equation.3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4878388" y="3714750"/>
          <a:ext cx="3790950" cy="558800"/>
        </p:xfrm>
        <a:graphic>
          <a:graphicData uri="http://schemas.openxmlformats.org/presentationml/2006/ole">
            <p:oleObj spid="_x0000_s57351" name="Формула" r:id="rId9" imgW="137160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76500" y="228600"/>
            <a:ext cx="4975820" cy="762000"/>
          </a:xfrm>
          <a:prstGeom prst="roundRect">
            <a:avLst/>
          </a:prstGeom>
          <a:solidFill>
            <a:srgbClr val="99CCFF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</a:t>
            </a:r>
            <a:r>
              <a:rPr lang="ru-RU" sz="3200" b="1" dirty="0" smtClean="0"/>
              <a:t>№6.</a:t>
            </a:r>
            <a:endParaRPr lang="ru-RU" sz="32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411760" y="1412776"/>
            <a:ext cx="6552728" cy="3888432"/>
          </a:xfrm>
          <a:prstGeom prst="wedgeRoundRectCallout">
            <a:avLst>
              <a:gd name="adj1" fmla="val -8982"/>
              <a:gd name="adj2" fmla="val -6007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Отв. 3,3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4572000" y="5589240"/>
            <a:ext cx="1828800" cy="609600"/>
          </a:xfrm>
          <a:prstGeom prst="actionButtonBlank">
            <a:avLst/>
          </a:prstGeom>
          <a:solidFill>
            <a:srgbClr val="66FF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</a:t>
            </a:r>
            <a:r>
              <a:rPr lang="ru-RU" sz="2000" b="1" dirty="0" smtClean="0">
                <a:solidFill>
                  <a:schemeClr val="tx1"/>
                </a:solidFill>
              </a:rPr>
              <a:t>№7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571736" y="6356350"/>
            <a:ext cx="571504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2876550" y="1643063"/>
          <a:ext cx="2176463" cy="1155700"/>
        </p:xfrm>
        <a:graphic>
          <a:graphicData uri="http://schemas.openxmlformats.org/presentationml/2006/ole">
            <p:oleObj spid="_x0000_s50184" name="Формула" r:id="rId4" imgW="787320" imgH="419040" progId="Equation.3">
              <p:embed/>
            </p:oleObj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5083175" y="1749425"/>
          <a:ext cx="3336925" cy="1084263"/>
        </p:xfrm>
        <a:graphic>
          <a:graphicData uri="http://schemas.openxmlformats.org/presentationml/2006/ole">
            <p:oleObj spid="_x0000_s50185" name="Формула" r:id="rId5" imgW="1206360" imgH="393480" progId="Equation.3">
              <p:embed/>
            </p:oleObj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3221038" y="3690938"/>
          <a:ext cx="1930400" cy="558800"/>
        </p:xfrm>
        <a:graphic>
          <a:graphicData uri="http://schemas.openxmlformats.org/presentationml/2006/ole">
            <p:oleObj spid="_x0000_s50186" name="Формула" r:id="rId6" imgW="698400" imgH="203040" progId="Equation.3">
              <p:embed/>
            </p:oleObj>
          </a:graphicData>
        </a:graphic>
      </p:graphicFrame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6084888" y="3643313"/>
          <a:ext cx="1228725" cy="558800"/>
        </p:xfrm>
        <a:graphic>
          <a:graphicData uri="http://schemas.openxmlformats.org/presentationml/2006/ole">
            <p:oleObj spid="_x0000_s50187" name="Формула" r:id="rId7" imgW="44424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76500" y="228600"/>
            <a:ext cx="4975820" cy="762000"/>
          </a:xfrm>
          <a:prstGeom prst="roundRect">
            <a:avLst/>
          </a:prstGeom>
          <a:solidFill>
            <a:srgbClr val="99CCFF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</a:t>
            </a:r>
            <a:r>
              <a:rPr lang="ru-RU" sz="3200" b="1" dirty="0" smtClean="0"/>
              <a:t>№11.</a:t>
            </a:r>
            <a:endParaRPr lang="ru-RU" sz="32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785918" y="1628800"/>
            <a:ext cx="7178570" cy="3371836"/>
          </a:xfrm>
          <a:prstGeom prst="wedgeRoundRectCallout">
            <a:avLst>
              <a:gd name="adj1" fmla="val -16838"/>
              <a:gd name="adj2" fmla="val -7086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Ответ: 0,5.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4788024" y="5517232"/>
            <a:ext cx="1828800" cy="576064"/>
          </a:xfrm>
          <a:prstGeom prst="actionButtonBlank">
            <a:avLst/>
          </a:prstGeom>
          <a:solidFill>
            <a:srgbClr val="66FF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</a:t>
            </a:r>
            <a:r>
              <a:rPr lang="ru-RU" sz="2000" b="1" dirty="0" smtClean="0">
                <a:solidFill>
                  <a:schemeClr val="tx1"/>
                </a:solidFill>
              </a:rPr>
              <a:t>№12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072362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2143108" y="1785926"/>
          <a:ext cx="2095500" cy="974725"/>
        </p:xfrm>
        <a:graphic>
          <a:graphicData uri="http://schemas.openxmlformats.org/presentationml/2006/ole">
            <p:oleObj spid="_x0000_s51207" name="Формула" r:id="rId4" imgW="761760" imgH="419040" progId="Equation.3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4214810" y="2000240"/>
          <a:ext cx="3073400" cy="531812"/>
        </p:xfrm>
        <a:graphic>
          <a:graphicData uri="http://schemas.openxmlformats.org/presentationml/2006/ole">
            <p:oleObj spid="_x0000_s51208" name="Формула" r:id="rId5" imgW="1117440" imgH="22860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2000232" y="2857496"/>
          <a:ext cx="2828925" cy="531813"/>
        </p:xfrm>
        <a:graphic>
          <a:graphicData uri="http://schemas.openxmlformats.org/presentationml/2006/ole">
            <p:oleObj spid="_x0000_s51209" name="Формула" r:id="rId6" imgW="1028520" imgH="228600" progId="Equation.3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5000628" y="2928934"/>
          <a:ext cx="2759075" cy="531813"/>
        </p:xfrm>
        <a:graphic>
          <a:graphicData uri="http://schemas.openxmlformats.org/presentationml/2006/ole">
            <p:oleObj spid="_x0000_s51210" name="Формула" r:id="rId7" imgW="1002960" imgH="228600" progId="Equation.3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2071670" y="3429000"/>
          <a:ext cx="2270125" cy="530225"/>
        </p:xfrm>
        <a:graphic>
          <a:graphicData uri="http://schemas.openxmlformats.org/presentationml/2006/ole">
            <p:oleObj spid="_x0000_s51211" name="Формула" r:id="rId8" imgW="825480" imgH="228600" progId="Equation.3">
              <p:embed/>
            </p:oleObj>
          </a:graphicData>
        </a:graphic>
      </p:graphicFrame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4378325" y="3529013"/>
          <a:ext cx="1676400" cy="412750"/>
        </p:xfrm>
        <a:graphic>
          <a:graphicData uri="http://schemas.openxmlformats.org/presentationml/2006/ole">
            <p:oleObj spid="_x0000_s51213" name="Формула" r:id="rId9" imgW="609480" imgH="177480" progId="Equation.3">
              <p:embed/>
            </p:oleObj>
          </a:graphicData>
        </a:graphic>
      </p:graphicFrame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7477125" y="2030413"/>
          <a:ext cx="908050" cy="411162"/>
        </p:xfrm>
        <a:graphic>
          <a:graphicData uri="http://schemas.openxmlformats.org/presentationml/2006/ole">
            <p:oleObj spid="_x0000_s51214" name="Формула" r:id="rId10" imgW="330120" imgH="177480" progId="Equation.3">
              <p:embed/>
            </p:oleObj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7016750" y="3500438"/>
          <a:ext cx="1257300" cy="471487"/>
        </p:xfrm>
        <a:graphic>
          <a:graphicData uri="http://schemas.openxmlformats.org/presentationml/2006/ole">
            <p:oleObj spid="_x0000_s51215" name="Формула" r:id="rId11" imgW="45720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00232" y="228600"/>
            <a:ext cx="5929354" cy="762000"/>
          </a:xfrm>
          <a:prstGeom prst="roundRect">
            <a:avLst/>
          </a:prstGeom>
          <a:solidFill>
            <a:srgbClr val="99CCFF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№ </a:t>
            </a:r>
            <a:r>
              <a:rPr lang="ru-RU" sz="3200" b="1" dirty="0" smtClean="0"/>
              <a:t>16.</a:t>
            </a:r>
            <a:endParaRPr lang="ru-RU" sz="32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915816" y="1484784"/>
            <a:ext cx="6048672" cy="4015918"/>
          </a:xfrm>
          <a:prstGeom prst="wedgeRoundRectCallout">
            <a:avLst>
              <a:gd name="adj1" fmla="val -22825"/>
              <a:gd name="adj2" fmla="val -6217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Ответ: -6.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4427984" y="5661248"/>
            <a:ext cx="1981944" cy="609600"/>
          </a:xfrm>
          <a:prstGeom prst="actionButtonBlank">
            <a:avLst/>
          </a:prstGeom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№</a:t>
            </a:r>
            <a:r>
              <a:rPr lang="ru-RU" sz="2000" b="1" dirty="0" smtClean="0">
                <a:solidFill>
                  <a:schemeClr val="tx1"/>
                </a:solidFill>
              </a:rPr>
              <a:t>17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7027714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3286116" y="1643050"/>
          <a:ext cx="2449512" cy="546100"/>
        </p:xfrm>
        <a:graphic>
          <a:graphicData uri="http://schemas.openxmlformats.org/presentationml/2006/ole">
            <p:oleObj spid="_x0000_s52231" name="Формула" r:id="rId4" imgW="1015920" imgH="22860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3071802" y="2285992"/>
          <a:ext cx="3214687" cy="546100"/>
        </p:xfrm>
        <a:graphic>
          <a:graphicData uri="http://schemas.openxmlformats.org/presentationml/2006/ole">
            <p:oleObj spid="_x0000_s52232" name="Формула" r:id="rId5" imgW="1333440" imgH="22860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143240" y="2857496"/>
          <a:ext cx="2632075" cy="546100"/>
        </p:xfrm>
        <a:graphic>
          <a:graphicData uri="http://schemas.openxmlformats.org/presentationml/2006/ole">
            <p:oleObj spid="_x0000_s52233" name="Формула" r:id="rId6" imgW="1091880" imgH="228600" progId="Equation.3">
              <p:embed/>
            </p:oleObj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3214678" y="3429000"/>
          <a:ext cx="1866900" cy="546100"/>
        </p:xfrm>
        <a:graphic>
          <a:graphicData uri="http://schemas.openxmlformats.org/presentationml/2006/ole">
            <p:oleObj spid="_x0000_s52235" name="Формула" r:id="rId7" imgW="774360" imgH="228600" progId="Equation.3">
              <p:embed/>
            </p:oleObj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357554" y="4000504"/>
          <a:ext cx="1131887" cy="425450"/>
        </p:xfrm>
        <a:graphic>
          <a:graphicData uri="http://schemas.openxmlformats.org/presentationml/2006/ole">
            <p:oleObj spid="_x0000_s52236" name="Формула" r:id="rId8" imgW="46980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00232" y="228600"/>
            <a:ext cx="5857916" cy="762000"/>
          </a:xfrm>
          <a:prstGeom prst="roundRect">
            <a:avLst/>
          </a:prstGeom>
          <a:solidFill>
            <a:srgbClr val="99CCFF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№ </a:t>
            </a:r>
            <a:r>
              <a:rPr lang="ru-RU" sz="3200" b="1" dirty="0" smtClean="0"/>
              <a:t>19.</a:t>
            </a:r>
            <a:endParaRPr lang="ru-RU" sz="32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714348" y="1285860"/>
            <a:ext cx="8250140" cy="4429156"/>
          </a:xfrm>
          <a:prstGeom prst="wedgeRoundRectCallout">
            <a:avLst>
              <a:gd name="adj1" fmla="val -22825"/>
              <a:gd name="adj2" fmla="val -5650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               - меньший корень      Ответ:-8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4427984" y="5715016"/>
            <a:ext cx="2001404" cy="571504"/>
          </a:xfrm>
          <a:prstGeom prst="actionButtonBlank">
            <a:avLst/>
          </a:prstGeom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</a:rPr>
              <a:t>К </a:t>
            </a:r>
            <a:r>
              <a:rPr lang="ru-RU" sz="2000" b="1" dirty="0" smtClean="0">
                <a:solidFill>
                  <a:schemeClr val="tx1"/>
                </a:solidFill>
              </a:rPr>
              <a:t>заданию</a:t>
            </a:r>
            <a:r>
              <a:rPr lang="ru-RU" sz="2000" b="1" dirty="0" smtClean="0">
                <a:solidFill>
                  <a:srgbClr val="000000"/>
                </a:solidFill>
              </a:rPr>
              <a:t> №20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7027714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1214414" y="4857760"/>
          <a:ext cx="1039812" cy="425450"/>
        </p:xfrm>
        <a:graphic>
          <a:graphicData uri="http://schemas.openxmlformats.org/presentationml/2006/ole">
            <p:oleObj spid="_x0000_s55303" name="Формула" r:id="rId4" imgW="431640" imgH="177480" progId="Equation.3">
              <p:embed/>
            </p:oleObj>
          </a:graphicData>
        </a:graphic>
      </p:graphicFrame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714348" y="1714488"/>
          <a:ext cx="2828925" cy="914400"/>
        </p:xfrm>
        <a:graphic>
          <a:graphicData uri="http://schemas.openxmlformats.org/presentationml/2006/ole">
            <p:oleObj spid="_x0000_s55304" name="Формула" r:id="rId5" imgW="1028520" imgH="393480" progId="Equation.3">
              <p:embed/>
            </p:oleObj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3643306" y="1928802"/>
          <a:ext cx="5343525" cy="471487"/>
        </p:xfrm>
        <a:graphic>
          <a:graphicData uri="http://schemas.openxmlformats.org/presentationml/2006/ole">
            <p:oleObj spid="_x0000_s55306" name="Формула" r:id="rId6" imgW="1942920" imgH="203040" progId="Equation.3">
              <p:embed/>
            </p:oleObj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785786" y="2493963"/>
          <a:ext cx="8215370" cy="914400"/>
        </p:xfrm>
        <a:graphic>
          <a:graphicData uri="http://schemas.openxmlformats.org/presentationml/2006/ole">
            <p:oleObj spid="_x0000_s55307" name="Формула" r:id="rId7" imgW="2946240" imgH="393480" progId="Equation.3">
              <p:embed/>
            </p:oleObj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928662" y="3214686"/>
          <a:ext cx="4540250" cy="471488"/>
        </p:xfrm>
        <a:graphic>
          <a:graphicData uri="http://schemas.openxmlformats.org/presentationml/2006/ole">
            <p:oleObj spid="_x0000_s55308" name="Формула" r:id="rId8" imgW="1650960" imgH="203040" progId="Equation.3">
              <p:embed/>
            </p:oleObj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857224" y="3714752"/>
          <a:ext cx="3213100" cy="471487"/>
        </p:xfrm>
        <a:graphic>
          <a:graphicData uri="http://schemas.openxmlformats.org/presentationml/2006/ole">
            <p:oleObj spid="_x0000_s55309" name="Формула" r:id="rId9" imgW="1168200" imgH="203040" progId="Equation.3">
              <p:embed/>
            </p:oleObj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963613" y="4171950"/>
          <a:ext cx="1536700" cy="412750"/>
        </p:xfrm>
        <a:graphic>
          <a:graphicData uri="http://schemas.openxmlformats.org/presentationml/2006/ole">
            <p:oleObj spid="_x0000_s55310" name="Формула" r:id="rId10" imgW="558720" imgH="177480" progId="Equation.3">
              <p:embed/>
            </p:oleObj>
          </a:graphicData>
        </a:graphic>
      </p:graphicFrame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3378200" y="4143375"/>
          <a:ext cx="1851025" cy="471488"/>
        </p:xfrm>
        <a:graphic>
          <a:graphicData uri="http://schemas.openxmlformats.org/presentationml/2006/ole">
            <p:oleObj spid="_x0000_s55311" name="Формула" r:id="rId11" imgW="672840" imgH="20304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714613" y="4143380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или</a:t>
            </a:r>
            <a:endParaRPr lang="ru-RU" dirty="0"/>
          </a:p>
        </p:txBody>
      </p:sp>
      <p:graphicFrame>
        <p:nvGraphicFramePr>
          <p:cNvPr id="55313" name="Object 17"/>
          <p:cNvGraphicFramePr>
            <a:graphicFrameLocks noChangeAspect="1"/>
          </p:cNvGraphicFramePr>
          <p:nvPr/>
        </p:nvGraphicFramePr>
        <p:xfrm>
          <a:off x="3929058" y="4500570"/>
          <a:ext cx="1012825" cy="412750"/>
        </p:xfrm>
        <a:graphic>
          <a:graphicData uri="http://schemas.openxmlformats.org/presentationml/2006/ole">
            <p:oleObj spid="_x0000_s55313" name="Формула" r:id="rId12" imgW="36828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928662" y="6245225"/>
            <a:ext cx="8001056" cy="47625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621087"/>
            <a:ext cx="792961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b="1" dirty="0" smtClean="0"/>
              <a:t>Для создания шаблона презентации использовалась картинка </a:t>
            </a:r>
            <a:r>
              <a:rPr lang="ru-RU" b="1" dirty="0" smtClean="0">
                <a:hlinkClick r:id="rId2"/>
              </a:rPr>
              <a:t>http://www.box-m.info/uploads/posts/2009-05/1242475156_2.jpg</a:t>
            </a:r>
            <a:r>
              <a:rPr lang="ru-RU" b="1" dirty="0" smtClean="0">
                <a:solidFill>
                  <a:srgbClr val="898989"/>
                </a:solidFill>
              </a:rPr>
              <a:t> </a:t>
            </a:r>
            <a:endParaRPr lang="ru-RU" b="1" dirty="0">
              <a:solidFill>
                <a:srgbClr val="89898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785794"/>
            <a:ext cx="3216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7E"/>
                </a:solidFill>
              </a:rPr>
              <a:t>Использованные ресурсы</a:t>
            </a:r>
            <a:endParaRPr lang="ru-RU" b="1" dirty="0">
              <a:solidFill>
                <a:srgbClr val="00007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1142984"/>
            <a:ext cx="35868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Тексты задач взяты с </a:t>
            </a:r>
            <a:r>
              <a:rPr lang="ru-RU" b="1" dirty="0" smtClean="0"/>
              <a:t>сайтов </a:t>
            </a:r>
          </a:p>
          <a:p>
            <a:r>
              <a:rPr lang="en-US" b="1" u="sng" dirty="0" smtClean="0">
                <a:solidFill>
                  <a:srgbClr val="009999"/>
                </a:solidFill>
                <a:hlinkClick r:id="rId3"/>
              </a:rPr>
              <a:t>http</a:t>
            </a:r>
            <a:r>
              <a:rPr lang="en-US" b="1" u="sng" dirty="0" smtClean="0">
                <a:solidFill>
                  <a:srgbClr val="009999"/>
                </a:solidFill>
                <a:hlinkClick r:id="rId3"/>
              </a:rPr>
              <a:t>://</a:t>
            </a:r>
            <a:r>
              <a:rPr lang="en-US" b="1" u="sng" dirty="0" smtClean="0">
                <a:solidFill>
                  <a:srgbClr val="009999"/>
                </a:solidFill>
                <a:hlinkClick r:id="rId3"/>
              </a:rPr>
              <a:t>mathgia.ru/or/gia12/Main</a:t>
            </a:r>
            <a:endParaRPr lang="ru-RU" b="1" u="sng" dirty="0" smtClean="0">
              <a:solidFill>
                <a:srgbClr val="009999"/>
              </a:solidFill>
            </a:endParaRPr>
          </a:p>
          <a:p>
            <a:endParaRPr lang="ru-RU" u="sng" dirty="0">
              <a:solidFill>
                <a:srgbClr val="0099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6432" y="3244334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http://mathege.ru/or/ege/Main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1857364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u="sng" dirty="0" smtClean="0">
                <a:solidFill>
                  <a:srgbClr val="009999"/>
                </a:solidFill>
              </a:rPr>
              <a:t>http://mathege.ru/or/ege/Main</a:t>
            </a:r>
            <a:endParaRPr lang="ru-RU" b="1" u="sng" dirty="0">
              <a:solidFill>
                <a:srgbClr val="0099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214290"/>
            <a:ext cx="8001056" cy="1569660"/>
          </a:xfrm>
          <a:prstGeom prst="rect">
            <a:avLst/>
          </a:prstGeom>
          <a:solidFill>
            <a:srgbClr val="99CCFF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№1</a:t>
            </a:r>
            <a:r>
              <a:rPr lang="ru-RU" sz="3200" b="1" u="sng" dirty="0" smtClean="0"/>
              <a:t>.</a:t>
            </a:r>
            <a:r>
              <a:rPr lang="ru-RU" sz="3200" b="1" dirty="0"/>
              <a:t> </a:t>
            </a:r>
            <a:r>
              <a:rPr lang="ru-RU" sz="3200" b="1" dirty="0" smtClean="0"/>
              <a:t>Решите уравнение:</a:t>
            </a:r>
            <a:endParaRPr lang="ru-RU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 </a:t>
            </a: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543944" y="4639320"/>
            <a:ext cx="990600" cy="53340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43944" y="2708920"/>
            <a:ext cx="990600" cy="53340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3944" y="3674120"/>
            <a:ext cx="990600" cy="53340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43944" y="5604520"/>
            <a:ext cx="990600" cy="53340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708920"/>
            <a:ext cx="2514600" cy="584775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210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4710195"/>
            <a:ext cx="2514600" cy="53340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21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5680720"/>
            <a:ext cx="2514600" cy="53340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20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67944" y="3730820"/>
            <a:ext cx="2514600" cy="54225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15140" y="2971800"/>
            <a:ext cx="2276460" cy="4572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200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928662" y="6357959"/>
            <a:ext cx="5883226" cy="50004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3573463" y="642938"/>
          <a:ext cx="2211387" cy="1214437"/>
        </p:xfrm>
        <a:graphic>
          <a:graphicData uri="http://schemas.openxmlformats.org/presentationml/2006/ole">
            <p:oleObj spid="_x0000_s56322" name="Формула" r:id="rId4" imgW="799920" imgH="419040" progId="Equation.3">
              <p:embed/>
            </p:oleObj>
          </a:graphicData>
        </a:graphic>
      </p:graphicFrame>
      <p:pic>
        <p:nvPicPr>
          <p:cNvPr id="18" name="Picture 3" descr="Рисунок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34048">
            <a:off x="7396306" y="3820450"/>
            <a:ext cx="1341588" cy="12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928662" y="228600"/>
            <a:ext cx="7986738" cy="1569660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№2</a:t>
            </a:r>
            <a:r>
              <a:rPr lang="ru-RU" sz="3200" b="1" u="sng" dirty="0" smtClean="0"/>
              <a:t>.</a:t>
            </a:r>
            <a:r>
              <a:rPr lang="ru-RU" sz="3200" dirty="0"/>
              <a:t> </a:t>
            </a:r>
            <a:r>
              <a:rPr lang="ru-RU" sz="3200" b="1" dirty="0" smtClean="0"/>
              <a:t>Решите уравнение:</a:t>
            </a:r>
            <a:endParaRPr lang="en-US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3846513" y="814388"/>
          <a:ext cx="2062162" cy="914400"/>
        </p:xfrm>
        <a:graphic>
          <a:graphicData uri="http://schemas.openxmlformats.org/presentationml/2006/ole">
            <p:oleObj spid="_x0000_s58370" name="Формула" r:id="rId3" imgW="749160" imgH="393480" progId="Equation.3">
              <p:embed/>
            </p:oleObj>
          </a:graphicData>
        </a:graphic>
      </p:graphicFrame>
      <p:sp>
        <p:nvSpPr>
          <p:cNvPr id="15" name="Прямоугольник 4"/>
          <p:cNvSpPr/>
          <p:nvPr/>
        </p:nvSpPr>
        <p:spPr>
          <a:xfrm>
            <a:off x="2548136" y="304800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16" name="Прямоугольник 5"/>
          <p:cNvSpPr/>
          <p:nvPr/>
        </p:nvSpPr>
        <p:spPr>
          <a:xfrm>
            <a:off x="2555776" y="3861048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17" name="Прямоугольник 6"/>
          <p:cNvSpPr/>
          <p:nvPr/>
        </p:nvSpPr>
        <p:spPr>
          <a:xfrm>
            <a:off x="2555776" y="4725144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8" name="Прямоугольник 7"/>
          <p:cNvSpPr/>
          <p:nvPr/>
        </p:nvSpPr>
        <p:spPr>
          <a:xfrm>
            <a:off x="2555776" y="558924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9" name="Прямоугольник 8"/>
          <p:cNvSpPr/>
          <p:nvPr/>
        </p:nvSpPr>
        <p:spPr>
          <a:xfrm>
            <a:off x="4860032" y="3048000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7,9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9"/>
          <p:cNvSpPr/>
          <p:nvPr/>
        </p:nvSpPr>
        <p:spPr>
          <a:xfrm>
            <a:off x="4843264" y="3861048"/>
            <a:ext cx="2531368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-8,9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10"/>
          <p:cNvSpPr/>
          <p:nvPr/>
        </p:nvSpPr>
        <p:spPr>
          <a:xfrm>
            <a:off x="4843264" y="4725144"/>
            <a:ext cx="2531368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-10,1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11"/>
          <p:cNvSpPr/>
          <p:nvPr/>
        </p:nvSpPr>
        <p:spPr>
          <a:xfrm>
            <a:off x="4843264" y="5661248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10,1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857224" y="6309320"/>
            <a:ext cx="6307064" cy="360039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00" y="214290"/>
            <a:ext cx="7915300" cy="1569660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</a:t>
            </a:r>
            <a:r>
              <a:rPr lang="ru-RU" sz="3200" b="1" u="sng" dirty="0" smtClean="0"/>
              <a:t>№3.</a:t>
            </a:r>
            <a:r>
              <a:rPr lang="ru-RU" sz="3200" dirty="0" smtClean="0"/>
              <a:t> </a:t>
            </a:r>
            <a:r>
              <a:rPr lang="ru-RU" sz="3200" b="1" dirty="0" smtClean="0"/>
              <a:t>При каком значении   значения выражений 7х-2 и 3х+6 равны?</a:t>
            </a:r>
            <a:endParaRPr lang="ru-RU" sz="3200" b="1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Прямоугольник 4"/>
          <p:cNvSpPr/>
          <p:nvPr/>
        </p:nvSpPr>
        <p:spPr>
          <a:xfrm>
            <a:off x="2548136" y="304800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16" name="Прямоугольник 5"/>
          <p:cNvSpPr/>
          <p:nvPr/>
        </p:nvSpPr>
        <p:spPr>
          <a:xfrm>
            <a:off x="2555776" y="3861048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17" name="Прямоугольник 6"/>
          <p:cNvSpPr/>
          <p:nvPr/>
        </p:nvSpPr>
        <p:spPr>
          <a:xfrm>
            <a:off x="2555776" y="4725144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8" name="Прямоугольник 7"/>
          <p:cNvSpPr/>
          <p:nvPr/>
        </p:nvSpPr>
        <p:spPr>
          <a:xfrm>
            <a:off x="2555776" y="558924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9" name="Прямоугольник 8"/>
          <p:cNvSpPr/>
          <p:nvPr/>
        </p:nvSpPr>
        <p:spPr>
          <a:xfrm>
            <a:off x="4860032" y="3048000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9"/>
          <p:cNvSpPr/>
          <p:nvPr/>
        </p:nvSpPr>
        <p:spPr>
          <a:xfrm>
            <a:off x="4843264" y="3861048"/>
            <a:ext cx="2531368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0,8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10"/>
          <p:cNvSpPr/>
          <p:nvPr/>
        </p:nvSpPr>
        <p:spPr>
          <a:xfrm>
            <a:off x="4843264" y="4725144"/>
            <a:ext cx="2531368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11"/>
          <p:cNvSpPr/>
          <p:nvPr/>
        </p:nvSpPr>
        <p:spPr>
          <a:xfrm>
            <a:off x="4843264" y="5661248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928662" y="6309320"/>
            <a:ext cx="6235626" cy="360039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304800"/>
            <a:ext cx="7910538" cy="1569660"/>
          </a:xfrm>
          <a:prstGeom prst="rect">
            <a:avLst/>
          </a:prstGeom>
          <a:solidFill>
            <a:srgbClr val="99CCFF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 </a:t>
            </a:r>
            <a:r>
              <a:rPr lang="ru-RU" sz="3200" b="1" u="sng" dirty="0"/>
              <a:t>Задание </a:t>
            </a:r>
            <a:r>
              <a:rPr lang="ru-RU" sz="3200" b="1" u="sng" dirty="0" smtClean="0"/>
              <a:t>№4.</a:t>
            </a:r>
            <a:r>
              <a:rPr lang="ru-RU" sz="3200" b="1" dirty="0" smtClean="0"/>
              <a:t> Решите уравнение: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483768" y="4826000"/>
            <a:ext cx="1402432" cy="533400"/>
          </a:xfrm>
          <a:prstGeom prst="rect">
            <a:avLst/>
          </a:prstGeom>
          <a:ln>
            <a:solidFill>
              <a:srgbClr val="0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483768" y="2895600"/>
            <a:ext cx="1402432" cy="533400"/>
          </a:xfrm>
          <a:prstGeom prst="rect">
            <a:avLst/>
          </a:prstGeom>
          <a:ln>
            <a:solidFill>
              <a:srgbClr val="0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3768" y="3860800"/>
            <a:ext cx="1402432" cy="533400"/>
          </a:xfrm>
          <a:prstGeom prst="rect">
            <a:avLst/>
          </a:prstGeom>
          <a:ln>
            <a:solidFill>
              <a:srgbClr val="0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483768" y="5791200"/>
            <a:ext cx="1402432" cy="533400"/>
          </a:xfrm>
          <a:prstGeom prst="rect">
            <a:avLst/>
          </a:prstGeom>
          <a:ln>
            <a:solidFill>
              <a:srgbClr val="0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2667000" cy="584775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5"/>
            <a:ext cx="2667000" cy="53340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-0,3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5791200"/>
            <a:ext cx="2667000" cy="53340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tx1"/>
                </a:solidFill>
              </a:rPr>
              <a:t>-6,75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2667000" cy="54225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848600" y="57912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714348" y="6356350"/>
            <a:ext cx="678661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3549650" y="814388"/>
          <a:ext cx="2655888" cy="914400"/>
        </p:xfrm>
        <a:graphic>
          <a:graphicData uri="http://schemas.openxmlformats.org/presentationml/2006/ole">
            <p:oleObj spid="_x0000_s60418" name="Формула" r:id="rId3" imgW="96516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6" grpId="1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1631216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</a:t>
            </a:r>
            <a:r>
              <a:rPr lang="ru-RU" sz="3200" b="1" u="sng" dirty="0" smtClean="0"/>
              <a:t>№5.</a:t>
            </a:r>
            <a:r>
              <a:rPr lang="ru-RU" sz="3200" b="1" dirty="0" smtClean="0"/>
              <a:t> Решите уравнение: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2,8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02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429396"/>
            <a:ext cx="6858048" cy="428604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344738" y="1036638"/>
          <a:ext cx="5065712" cy="471487"/>
        </p:xfrm>
        <a:graphic>
          <a:graphicData uri="http://schemas.openxmlformats.org/presentationml/2006/ole">
            <p:oleObj spid="_x0000_s77826" name="Формула" r:id="rId3" imgW="184140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214290"/>
            <a:ext cx="8001056" cy="1569660"/>
          </a:xfrm>
          <a:prstGeom prst="rect">
            <a:avLst/>
          </a:prstGeom>
          <a:solidFill>
            <a:srgbClr val="99CCFF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</a:t>
            </a:r>
            <a:r>
              <a:rPr lang="ru-RU" sz="3200" b="1" u="sng" dirty="0" smtClean="0"/>
              <a:t>№6.</a:t>
            </a:r>
            <a:r>
              <a:rPr lang="ru-RU" sz="3200" b="1" dirty="0" smtClean="0"/>
              <a:t> Решите уравнение:</a:t>
            </a:r>
            <a:endParaRPr lang="ru-RU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 </a:t>
            </a: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543944" y="4639320"/>
            <a:ext cx="990600" cy="53340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43944" y="2708920"/>
            <a:ext cx="990600" cy="53340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3944" y="3674120"/>
            <a:ext cx="990600" cy="53340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43944" y="5604520"/>
            <a:ext cx="990600" cy="53340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708920"/>
            <a:ext cx="2514600" cy="584775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/>
              <a:t>- 9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4710195"/>
            <a:ext cx="2514600" cy="53340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-3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5680720"/>
            <a:ext cx="2514600" cy="53340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3,3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67944" y="3730820"/>
            <a:ext cx="2514600" cy="542250"/>
          </a:xfrm>
          <a:prstGeom prst="rect">
            <a:avLst/>
          </a:prstGeom>
          <a:ln>
            <a:solidFill>
              <a:srgbClr val="66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15140" y="2971800"/>
            <a:ext cx="2276460" cy="4572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200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928662" y="6357959"/>
            <a:ext cx="5883226" cy="50004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3643307" y="642919"/>
          <a:ext cx="2071701" cy="1214446"/>
        </p:xfrm>
        <a:graphic>
          <a:graphicData uri="http://schemas.openxmlformats.org/presentationml/2006/ole">
            <p:oleObj spid="_x0000_s6145" name="Формула" r:id="rId4" imgW="749160" imgH="419040" progId="Equation.3">
              <p:embed/>
            </p:oleObj>
          </a:graphicData>
        </a:graphic>
      </p:graphicFrame>
      <p:pic>
        <p:nvPicPr>
          <p:cNvPr id="18" name="Picture 3" descr="Рисунок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34048">
            <a:off x="7396306" y="3820450"/>
            <a:ext cx="1341588" cy="12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928662" y="228600"/>
            <a:ext cx="7986738" cy="1569660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</a:t>
            </a:r>
            <a:r>
              <a:rPr lang="ru-RU" sz="3200" b="1" u="sng" dirty="0" smtClean="0"/>
              <a:t>№7.</a:t>
            </a:r>
            <a:r>
              <a:rPr lang="ru-RU" sz="3200" dirty="0" smtClean="0"/>
              <a:t> </a:t>
            </a:r>
            <a:r>
              <a:rPr lang="ru-RU" sz="3200" b="1" dirty="0" smtClean="0"/>
              <a:t>Решите уравнение:</a:t>
            </a:r>
            <a:endParaRPr lang="en-US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3357554" y="785794"/>
          <a:ext cx="3040071" cy="973702"/>
        </p:xfrm>
        <a:graphic>
          <a:graphicData uri="http://schemas.openxmlformats.org/presentationml/2006/ole">
            <p:oleObj spid="_x0000_s5148" name="Формула" r:id="rId3" imgW="1104840" imgH="419040" progId="Equation.3">
              <p:embed/>
            </p:oleObj>
          </a:graphicData>
        </a:graphic>
      </p:graphicFrame>
      <p:sp>
        <p:nvSpPr>
          <p:cNvPr id="15" name="Прямоугольник 4"/>
          <p:cNvSpPr/>
          <p:nvPr/>
        </p:nvSpPr>
        <p:spPr>
          <a:xfrm>
            <a:off x="2548136" y="304800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16" name="Прямоугольник 5"/>
          <p:cNvSpPr/>
          <p:nvPr/>
        </p:nvSpPr>
        <p:spPr>
          <a:xfrm>
            <a:off x="2555776" y="3861048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17" name="Прямоугольник 6"/>
          <p:cNvSpPr/>
          <p:nvPr/>
        </p:nvSpPr>
        <p:spPr>
          <a:xfrm>
            <a:off x="2555776" y="4725144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8" name="Прямоугольник 7"/>
          <p:cNvSpPr/>
          <p:nvPr/>
        </p:nvSpPr>
        <p:spPr>
          <a:xfrm>
            <a:off x="2555776" y="558924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9" name="Прямоугольник 8"/>
          <p:cNvSpPr/>
          <p:nvPr/>
        </p:nvSpPr>
        <p:spPr>
          <a:xfrm>
            <a:off x="4860032" y="3048000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6,2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9"/>
          <p:cNvSpPr/>
          <p:nvPr/>
        </p:nvSpPr>
        <p:spPr>
          <a:xfrm>
            <a:off x="4843264" y="3861048"/>
            <a:ext cx="2531368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10"/>
          <p:cNvSpPr/>
          <p:nvPr/>
        </p:nvSpPr>
        <p:spPr>
          <a:xfrm>
            <a:off x="4843264" y="4725144"/>
            <a:ext cx="2531368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11"/>
          <p:cNvSpPr/>
          <p:nvPr/>
        </p:nvSpPr>
        <p:spPr>
          <a:xfrm>
            <a:off x="4843264" y="5661248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857224" y="6309320"/>
            <a:ext cx="6307064" cy="360039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theme/theme1.xml><?xml version="1.0" encoding="utf-8"?>
<a:theme xmlns:a="http://schemas.openxmlformats.org/drawingml/2006/main" name="СВ ФУН к уравн ЕГЭ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3366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 ФУН к уравн ЕГЭ</Template>
  <TotalTime>2460</TotalTime>
  <Words>902</Words>
  <Application>Microsoft Office PowerPoint</Application>
  <PresentationFormat>Экран (4:3)</PresentationFormat>
  <Paragraphs>295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СВ ФУН к уравн ЕГЭ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тренажёр.</dc:title>
  <dc:creator>1</dc:creator>
  <cp:lastModifiedBy>Учитель</cp:lastModifiedBy>
  <cp:revision>231</cp:revision>
  <dcterms:created xsi:type="dcterms:W3CDTF">2011-06-28T10:00:22Z</dcterms:created>
  <dcterms:modified xsi:type="dcterms:W3CDTF">2014-11-30T12:57:45Z</dcterms:modified>
</cp:coreProperties>
</file>