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sldIdLst>
    <p:sldId id="279" r:id="rId2"/>
    <p:sldId id="260" r:id="rId3"/>
    <p:sldId id="258" r:id="rId4"/>
    <p:sldId id="261" r:id="rId5"/>
    <p:sldId id="283" r:id="rId6"/>
    <p:sldId id="266" r:id="rId7"/>
    <p:sldId id="292" r:id="rId8"/>
    <p:sldId id="285" r:id="rId9"/>
    <p:sldId id="269" r:id="rId10"/>
    <p:sldId id="270" r:id="rId11"/>
    <p:sldId id="271" r:id="rId12"/>
    <p:sldId id="276" r:id="rId13"/>
    <p:sldId id="277" r:id="rId14"/>
    <p:sldId id="287" r:id="rId15"/>
    <p:sldId id="288" r:id="rId16"/>
    <p:sldId id="272" r:id="rId17"/>
    <p:sldId id="273" r:id="rId18"/>
    <p:sldId id="274" r:id="rId19"/>
    <p:sldId id="290" r:id="rId20"/>
    <p:sldId id="286" r:id="rId21"/>
    <p:sldId id="275" r:id="rId22"/>
    <p:sldId id="289" r:id="rId23"/>
    <p:sldId id="284" r:id="rId24"/>
    <p:sldId id="280" r:id="rId25"/>
    <p:sldId id="281" r:id="rId26"/>
    <p:sldId id="282" r:id="rId27"/>
    <p:sldId id="291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99CCFF"/>
    <a:srgbClr val="99FF99"/>
    <a:srgbClr val="009999"/>
    <a:srgbClr val="008080"/>
    <a:srgbClr val="66FF99"/>
    <a:srgbClr val="99FF33"/>
    <a:srgbClr val="66FF33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7.wmf"/><Relationship Id="rId7" Type="http://schemas.openxmlformats.org/officeDocument/2006/relationships/image" Target="../media/image60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3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Relationship Id="rId9" Type="http://schemas.openxmlformats.org/officeDocument/2006/relationships/image" Target="../media/image62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image" Target="../media/image75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12" Type="http://schemas.openxmlformats.org/officeDocument/2006/relationships/image" Target="../media/image74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11" Type="http://schemas.openxmlformats.org/officeDocument/2006/relationships/image" Target="../media/image73.wmf"/><Relationship Id="rId5" Type="http://schemas.openxmlformats.org/officeDocument/2006/relationships/image" Target="../media/image67.wmf"/><Relationship Id="rId15" Type="http://schemas.openxmlformats.org/officeDocument/2006/relationships/image" Target="../media/image77.wmf"/><Relationship Id="rId10" Type="http://schemas.openxmlformats.org/officeDocument/2006/relationships/image" Target="../media/image72.wmf"/><Relationship Id="rId4" Type="http://schemas.openxmlformats.org/officeDocument/2006/relationships/image" Target="../media/image66.wmf"/><Relationship Id="rId9" Type="http://schemas.openxmlformats.org/officeDocument/2006/relationships/image" Target="../media/image71.wmf"/><Relationship Id="rId14" Type="http://schemas.openxmlformats.org/officeDocument/2006/relationships/image" Target="../media/image7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86C28F-15AA-4EC7-98B8-A67E83B0297C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EA2EDC-4AFD-4288-BB93-A7B19F1B0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7AF2B-46A3-4F7F-BF39-A950EE683B2F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CE6C9-7495-4947-A6A1-169ABD697B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EDC07-BF87-49C7-9384-10278CADC174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E9B16-C4CD-4F8C-BF04-BDE934F312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01EE8-8B55-4D1A-B8D2-4C4D3FB44596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66BB0-398D-4546-A7BF-DA0854DCE0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3BDAC-7D5C-42B6-9362-5A414519810D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5D1D0-CB7E-498D-A1CB-7511E3017A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DF058-20A5-4509-9B34-1582A50E7E70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B7BF2-0063-4749-886E-2CD47A905D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96005-947B-414C-B9D5-518941AB645E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5D207-E486-4B58-9232-C40EDDD66B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2AC0F-6817-457E-BEC8-C31C7993E50E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87799-722E-4B25-A040-9811D4C4B3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4DE70-FA17-4570-ADA1-31AA7912E51D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0C114-1428-415A-BC63-D379804035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DBF83-38F0-469B-BC7F-C0665F19450D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45218-442E-4605-9BBB-86A22DC210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A9788-00D5-40C2-9142-927538D4F674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49F71-5F54-4A0D-9569-C978E0463D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DFE65-3F30-422E-91C3-4CAA636749F0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B5B6A-C99E-47D7-909A-9399342A6C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2FDE312E-F4CC-4E22-8F5C-D19F1F8F6480}" type="datetime1">
              <a:rPr lang="ru-RU" smtClean="0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3FE3CFB-C8A2-4EAB-9F08-912045BE7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4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4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slide" Target="slide4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slide" Target="slide17.xml"/><Relationship Id="rId7" Type="http://schemas.openxmlformats.org/officeDocument/2006/relationships/oleObject" Target="../embeddings/oleObject57.bin"/><Relationship Id="rId12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56.bin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5.bin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9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oleObject" Target="../embeddings/oleObject72.bin"/><Relationship Id="rId18" Type="http://schemas.openxmlformats.org/officeDocument/2006/relationships/oleObject" Target="../embeddings/oleObject77.bin"/><Relationship Id="rId3" Type="http://schemas.openxmlformats.org/officeDocument/2006/relationships/slide" Target="slide21.xml"/><Relationship Id="rId7" Type="http://schemas.openxmlformats.org/officeDocument/2006/relationships/oleObject" Target="../embeddings/oleObject66.bin"/><Relationship Id="rId12" Type="http://schemas.openxmlformats.org/officeDocument/2006/relationships/oleObject" Target="../embeddings/oleObject71.bin"/><Relationship Id="rId17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5.bin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65.bin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74.bin"/><Relationship Id="rId10" Type="http://schemas.openxmlformats.org/officeDocument/2006/relationships/oleObject" Target="../embeddings/oleObject69.bin"/><Relationship Id="rId19" Type="http://schemas.openxmlformats.org/officeDocument/2006/relationships/oleObject" Target="../embeddings/oleObject78.bin"/><Relationship Id="rId4" Type="http://schemas.openxmlformats.org/officeDocument/2006/relationships/oleObject" Target="../embeddings/oleObject63.bin"/><Relationship Id="rId9" Type="http://schemas.openxmlformats.org/officeDocument/2006/relationships/oleObject" Target="../embeddings/oleObject68.bin"/><Relationship Id="rId14" Type="http://schemas.openxmlformats.org/officeDocument/2006/relationships/oleObject" Target="../embeddings/oleObject7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971600" y="548680"/>
            <a:ext cx="7920880" cy="3240360"/>
          </a:xfrm>
          <a:prstGeom prst="round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1124744"/>
            <a:ext cx="7056784" cy="1938992"/>
          </a:xfrm>
          <a:prstGeom prst="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Интерактивный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тренажер </a:t>
            </a:r>
            <a:r>
              <a:rPr lang="ru-RU" sz="4000" b="1" dirty="0" smtClean="0"/>
              <a:t>«Нахождение производной функции».</a:t>
            </a:r>
            <a:endParaRPr lang="ru-RU" sz="4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19672" y="3933056"/>
            <a:ext cx="6624736" cy="1676400"/>
          </a:xfrm>
          <a:prstGeom prst="round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Автор </a:t>
            </a:r>
            <a:r>
              <a:rPr lang="ru-RU" sz="2400" b="1" dirty="0" smtClean="0"/>
              <a:t> </a:t>
            </a:r>
            <a:r>
              <a:rPr lang="ru-RU" sz="2400" b="1" dirty="0"/>
              <a:t>учитель математики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Саламаха Надежда Сергеевна</a:t>
            </a:r>
            <a:r>
              <a:rPr lang="ru-RU" sz="2400" b="1" dirty="0"/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sz="2800" b="1" i="1" dirty="0" smtClean="0"/>
              <a:t>МБОУ </a:t>
            </a:r>
            <a:r>
              <a:rPr lang="ru-RU" sz="2800" b="1" i="1" dirty="0"/>
              <a:t>СОШ </a:t>
            </a:r>
            <a:r>
              <a:rPr lang="ru-RU" sz="2800" b="1" i="1" dirty="0" smtClean="0"/>
              <a:t>№85 </a:t>
            </a:r>
            <a:r>
              <a:rPr lang="ru-RU" sz="2800" b="1" i="1" dirty="0"/>
              <a:t>г.Краснодар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077200" y="5867400"/>
            <a:ext cx="762000" cy="6858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000100" y="228600"/>
            <a:ext cx="7991500" cy="2739211"/>
          </a:xfrm>
          <a:prstGeom prst="rect">
            <a:avLst/>
          </a:prstGeom>
          <a:solidFill>
            <a:srgbClr val="66FFCC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/>
              <a:t>№8.</a:t>
            </a:r>
            <a:r>
              <a:rPr lang="ru-RU" sz="3200" b="1" dirty="0" smtClean="0"/>
              <a:t> </a:t>
            </a:r>
            <a:r>
              <a:rPr lang="ru-RU" sz="2800" b="1" dirty="0" smtClean="0"/>
              <a:t>Найдите угловой коэффициент касательной, проведенной к графику функции                                  в его точке с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/>
              <a:t>абсциссой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02496" y="3068960"/>
            <a:ext cx="128776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02496" y="3957960"/>
            <a:ext cx="128776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02496" y="4846960"/>
            <a:ext cx="128776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02496" y="5735960"/>
            <a:ext cx="128776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068960"/>
            <a:ext cx="198688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63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3983360"/>
            <a:ext cx="198688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-65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897760"/>
            <a:ext cx="198688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112/3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76056" y="5812160"/>
            <a:ext cx="198688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-32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72400" y="6019800"/>
            <a:ext cx="6858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8129" name="Object 1"/>
          <p:cNvGraphicFramePr>
            <a:graphicFrameLocks noChangeAspect="1"/>
          </p:cNvGraphicFramePr>
          <p:nvPr/>
        </p:nvGraphicFramePr>
        <p:xfrm>
          <a:off x="2714612" y="1071546"/>
          <a:ext cx="3149605" cy="999892"/>
        </p:xfrm>
        <a:graphic>
          <a:graphicData uri="http://schemas.openxmlformats.org/presentationml/2006/ole">
            <p:oleObj spid="_x0000_s48129" name="Формула" r:id="rId3" imgW="1231560" imgH="393480" progId="Equation.3">
              <p:embed/>
            </p:oleObj>
          </a:graphicData>
        </a:graphic>
      </p:graphicFrame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928662" y="6381328"/>
            <a:ext cx="6715172" cy="476672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3214678" y="2071678"/>
          <a:ext cx="1329660" cy="571504"/>
        </p:xfrm>
        <a:graphic>
          <a:graphicData uri="http://schemas.openxmlformats.org/presentationml/2006/ole">
            <p:oleObj spid="_x0000_s48130" name="Формула" r:id="rId4" imgW="520560" imgH="22860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928662" y="152400"/>
            <a:ext cx="7986738" cy="2554545"/>
          </a:xfrm>
          <a:prstGeom prst="rect">
            <a:avLst/>
          </a:prstGeom>
          <a:solidFill>
            <a:srgbClr val="66FFCC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/>
              <a:t>№9.</a:t>
            </a:r>
            <a:r>
              <a:rPr lang="ru-RU" sz="3200" b="1" dirty="0" smtClean="0"/>
              <a:t> Найдите тангенс угла наклона касательной, проведенной к графику функции                                       в его точке с абсциссой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2895600"/>
            <a:ext cx="128776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3860800"/>
            <a:ext cx="128776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4826000"/>
            <a:ext cx="128776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5791200"/>
            <a:ext cx="128776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53000" y="2895600"/>
            <a:ext cx="1851248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-167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53000" y="3886200"/>
            <a:ext cx="1851248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73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53000" y="4876800"/>
            <a:ext cx="1851248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152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53000" y="5867400"/>
            <a:ext cx="1851248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143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467600" y="5867400"/>
            <a:ext cx="8382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3071802" y="1071546"/>
          <a:ext cx="3830648" cy="684447"/>
        </p:xfrm>
        <a:graphic>
          <a:graphicData uri="http://schemas.openxmlformats.org/presentationml/2006/ole">
            <p:oleObj spid="_x0000_s47105" name="Формула" r:id="rId3" imgW="1269720" imgH="228600" progId="Equation.3">
              <p:embed/>
            </p:oleObj>
          </a:graphicData>
        </a:graphic>
      </p:graphicFrame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928662" y="6492875"/>
            <a:ext cx="6451650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4857752" y="1643050"/>
          <a:ext cx="1825241" cy="642942"/>
        </p:xfrm>
        <a:graphic>
          <a:graphicData uri="http://schemas.openxmlformats.org/presentationml/2006/ole">
            <p:oleObj spid="_x0000_s47106" name="Формула" r:id="rId4" imgW="634680" imgH="22860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1000100" y="228600"/>
            <a:ext cx="7915300" cy="2677656"/>
          </a:xfrm>
          <a:prstGeom prst="rect">
            <a:avLst/>
          </a:prstGeom>
          <a:solidFill>
            <a:srgbClr val="66FFCC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/>
              <a:t>№9.</a:t>
            </a:r>
            <a:r>
              <a:rPr lang="ru-RU" sz="3200" b="1" dirty="0" smtClean="0"/>
              <a:t> </a:t>
            </a:r>
            <a:r>
              <a:rPr lang="ru-RU" sz="2400" b="1" dirty="0" smtClean="0"/>
              <a:t>К  графику  функции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проведена  касательная.  Найдите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абсциссу точки касания, если касательная образует угол  45 с положительным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направлением оси абсцисс</a:t>
            </a:r>
            <a:r>
              <a:rPr lang="ru-RU" sz="3200" b="1" dirty="0" smtClean="0"/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3048000"/>
            <a:ext cx="1270992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3789040"/>
            <a:ext cx="1270992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4653136"/>
            <a:ext cx="1270992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5445224"/>
            <a:ext cx="1270992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76800" y="3048000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3861048"/>
            <a:ext cx="2514600" cy="55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0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60032" y="4653136"/>
            <a:ext cx="2514600" cy="6108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60032" y="5445224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943600"/>
            <a:ext cx="762000" cy="609600"/>
          </a:xfrm>
          <a:prstGeom prst="actionButtonForwardNext">
            <a:avLst/>
          </a:prstGeom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5427663" y="285750"/>
          <a:ext cx="2622550" cy="525463"/>
        </p:xfrm>
        <a:graphic>
          <a:graphicData uri="http://schemas.openxmlformats.org/presentationml/2006/ole">
            <p:oleObj spid="_x0000_s46081" name="Формула" r:id="rId3" imgW="1130040" imgH="228600" progId="Equation.3">
              <p:embed/>
            </p:oleObj>
          </a:graphicData>
        </a:graphic>
      </p:graphicFrame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928662" y="6356350"/>
            <a:ext cx="6451650" cy="501650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000100" y="228600"/>
            <a:ext cx="7991500" cy="2000548"/>
          </a:xfrm>
          <a:prstGeom prst="rect">
            <a:avLst/>
          </a:prstGeom>
          <a:solidFill>
            <a:srgbClr val="66FFCC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/>
              <a:t>№10</a:t>
            </a:r>
            <a:r>
              <a:rPr lang="en-US" sz="4000" dirty="0" smtClean="0"/>
              <a:t>.</a:t>
            </a:r>
            <a:r>
              <a:rPr lang="ru-RU" sz="2800" b="1" dirty="0" smtClean="0"/>
              <a:t>Найдите угловой коэффициент касательной, проведенной к графику функции                               в его точке с абсциссой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2971800"/>
            <a:ext cx="1283568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3789040"/>
            <a:ext cx="1283568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4581128"/>
            <a:ext cx="1283568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5373216"/>
            <a:ext cx="1283568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5445224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60032" y="4581128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60032" y="378904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32363" y="29972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838200" cy="6096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3035300" y="1319213"/>
          <a:ext cx="2128838" cy="527050"/>
        </p:xfrm>
        <a:graphic>
          <a:graphicData uri="http://schemas.openxmlformats.org/presentationml/2006/ole">
            <p:oleObj spid="_x0000_s45057" name="Формула" r:id="rId3" imgW="812520" imgH="203040" progId="Equation.3">
              <p:embed/>
            </p:oleObj>
          </a:graphicData>
        </a:graphic>
      </p:graphicFrame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928662" y="6309320"/>
            <a:ext cx="6163618" cy="360040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  <a:endParaRPr lang="ru-RU" dirty="0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071802" y="1643050"/>
          <a:ext cx="1241425" cy="642937"/>
        </p:xfrm>
        <a:graphic>
          <a:graphicData uri="http://schemas.openxmlformats.org/presentationml/2006/ole">
            <p:oleObj spid="_x0000_s45059" name="Формула" r:id="rId4" imgW="431640" imgH="22860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8" grpId="0" animBg="1"/>
      <p:bldP spid="9" grpId="0" animBg="1"/>
      <p:bldP spid="9" grpId="1" animBg="1"/>
      <p:bldP spid="10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000100" y="228600"/>
            <a:ext cx="7991500" cy="2062103"/>
          </a:xfrm>
          <a:prstGeom prst="rect">
            <a:avLst/>
          </a:prstGeom>
          <a:solidFill>
            <a:srgbClr val="66FFCC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/>
              <a:t>№11.</a:t>
            </a:r>
            <a:r>
              <a:rPr lang="ru-RU" sz="3200" b="1" dirty="0" smtClean="0"/>
              <a:t> Укажите абсциссу  точки,  в  которой  касательная  к  графику  функции                         параллельна оси абсцисс. 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2800" y="29718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2800" y="3937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2800" y="49022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2800" y="58674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76800" y="58674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0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76800" y="49022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76800" y="39370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32363" y="29972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838200" cy="6096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928662" y="6356350"/>
            <a:ext cx="6929486" cy="501649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5305" name="Object 9"/>
          <p:cNvGraphicFramePr>
            <a:graphicFrameLocks noChangeAspect="1"/>
          </p:cNvGraphicFramePr>
          <p:nvPr/>
        </p:nvGraphicFramePr>
        <p:xfrm>
          <a:off x="2928926" y="1214422"/>
          <a:ext cx="2433637" cy="549275"/>
        </p:xfrm>
        <a:graphic>
          <a:graphicData uri="http://schemas.openxmlformats.org/presentationml/2006/ole">
            <p:oleObj spid="_x0000_s55305" name="Формула" r:id="rId3" imgW="1002960" imgH="22860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8" grpId="0" animBg="1"/>
      <p:bldP spid="9" grpId="0" animBg="1"/>
      <p:bldP spid="9" grpId="1" animBg="1"/>
      <p:bldP spid="10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928662" y="0"/>
            <a:ext cx="8001056" cy="1754326"/>
          </a:xfrm>
          <a:prstGeom prst="rect">
            <a:avLst/>
          </a:prstGeom>
          <a:solidFill>
            <a:srgbClr val="66FFCC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/>
              <a:t>№12.</a:t>
            </a:r>
            <a:r>
              <a:rPr lang="ru-RU" sz="3200" dirty="0" smtClean="0"/>
              <a:t> </a:t>
            </a:r>
            <a:r>
              <a:rPr lang="ru-RU" sz="3200" b="1" dirty="0" smtClean="0"/>
              <a:t> </a:t>
            </a:r>
            <a:r>
              <a:rPr lang="ru-RU" sz="2400" b="1" dirty="0" smtClean="0"/>
              <a:t>Определите угол (в градусах), который образует касательная, проведенная к графику функции                               в точке с абсциссой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            , с положительным направлением оси </a:t>
            </a:r>
            <a:r>
              <a:rPr lang="ru-RU" sz="2400" b="1" dirty="0" err="1" smtClean="0"/>
              <a:t>Ox</a:t>
            </a:r>
            <a:r>
              <a:rPr lang="ru-RU" sz="2400" b="1" dirty="0" smtClean="0"/>
              <a:t> . 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2636912"/>
            <a:ext cx="1566664" cy="60540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3717032"/>
            <a:ext cx="1566664" cy="60540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4797152"/>
            <a:ext cx="1566664" cy="60540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5805264"/>
            <a:ext cx="1566664" cy="60540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44008" y="2636912"/>
            <a:ext cx="2590800" cy="64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135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3717032"/>
            <a:ext cx="2590800" cy="64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45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4008" y="4797152"/>
            <a:ext cx="2590800" cy="64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4008" y="5805264"/>
            <a:ext cx="2590800" cy="64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6019800"/>
            <a:ext cx="762000" cy="6096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928662" y="6544990"/>
            <a:ext cx="6747322" cy="313010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428860" y="785794"/>
          <a:ext cx="2511398" cy="582512"/>
        </p:xfrm>
        <a:graphic>
          <a:graphicData uri="http://schemas.openxmlformats.org/presentationml/2006/ole">
            <p:oleObj spid="_x0000_s56322" name="Формула" r:id="rId3" imgW="927000" imgH="228600" progId="Equation.3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000100" y="1214422"/>
          <a:ext cx="1028019" cy="568312"/>
        </p:xfrm>
        <a:graphic>
          <a:graphicData uri="http://schemas.openxmlformats.org/presentationml/2006/ole">
            <p:oleObj spid="_x0000_s56323" name="Формула" r:id="rId4" imgW="406080" imgH="22860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214290"/>
            <a:ext cx="7839100" cy="2123658"/>
          </a:xfrm>
          <a:prstGeom prst="rect">
            <a:avLst/>
          </a:prstGeom>
          <a:solidFill>
            <a:srgbClr val="66FFCC"/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u="sng" dirty="0" smtClean="0"/>
              <a:t>№13</a:t>
            </a:r>
            <a:r>
              <a:rPr lang="en-US" sz="3200" b="1" u="sng" dirty="0" smtClean="0"/>
              <a:t>.</a:t>
            </a:r>
            <a:r>
              <a:rPr lang="ru-RU" sz="3200" b="1" dirty="0" smtClean="0"/>
              <a:t> Прямая                        является касательной к графику функции</a:t>
            </a:r>
          </a:p>
          <a:p>
            <a:r>
              <a:rPr lang="ru-RU" sz="3200" b="1" dirty="0" smtClean="0"/>
              <a:t>                            .  Укажите абсциссу точки касания.</a:t>
            </a:r>
            <a:r>
              <a:rPr lang="ru-RU" sz="3600" b="1" u="sng" dirty="0" smtClean="0"/>
              <a:t> 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2831976" y="4207272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831976" y="2276872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31976" y="3242072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831976" y="5172472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55976" y="2276872"/>
            <a:ext cx="1828800" cy="584775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/>
              <a:t>8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55976" y="4278147"/>
            <a:ext cx="18288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55976" y="5248672"/>
            <a:ext cx="18288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-</a:t>
            </a:r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5976" y="3298772"/>
            <a:ext cx="1828800" cy="54225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-</a:t>
            </a:r>
            <a:r>
              <a:rPr lang="ru-RU" sz="3200" b="1" dirty="0" smtClean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,5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>
            <a:hlinkClick r:id="" action="ppaction://noaction"/>
          </p:cNvPr>
          <p:cNvSpPr/>
          <p:nvPr/>
        </p:nvSpPr>
        <p:spPr>
          <a:xfrm>
            <a:off x="6286512" y="2971800"/>
            <a:ext cx="2705088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hlinkClick r:id="rId3" action="ppaction://hlinksldjump"/>
              </a:rPr>
              <a:t>Решение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696200" y="5867400"/>
            <a:ext cx="7620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4276725" y="285750"/>
          <a:ext cx="1876425" cy="500063"/>
        </p:xfrm>
        <a:graphic>
          <a:graphicData uri="http://schemas.openxmlformats.org/presentationml/2006/ole">
            <p:oleObj spid="_x0000_s44033" name="Формула" r:id="rId4" imgW="850680" imgH="228600" progId="Equation.3">
              <p:embed/>
            </p:oleObj>
          </a:graphicData>
        </a:graphic>
      </p:graphicFrame>
      <p:pic>
        <p:nvPicPr>
          <p:cNvPr id="44034" name="Picture 2" descr="j04281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3789040"/>
            <a:ext cx="1626696" cy="152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928662" y="6286520"/>
            <a:ext cx="6027242" cy="357190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142976" y="1214422"/>
          <a:ext cx="3109912" cy="549275"/>
        </p:xfrm>
        <a:graphic>
          <a:graphicData uri="http://schemas.openxmlformats.org/presentationml/2006/ole">
            <p:oleObj spid="_x0000_s44034" name="Формула" r:id="rId6" imgW="1282680" imgH="22860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928662" y="228600"/>
            <a:ext cx="8062938" cy="2000548"/>
          </a:xfrm>
          <a:prstGeom prst="rect">
            <a:avLst/>
          </a:prstGeom>
          <a:solidFill>
            <a:srgbClr val="66FFCC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u="sng" dirty="0"/>
              <a:t>Задание №</a:t>
            </a:r>
            <a:r>
              <a:rPr lang="ru-RU" sz="3200" b="1" u="sng" dirty="0" smtClean="0"/>
              <a:t>14</a:t>
            </a:r>
            <a:r>
              <a:rPr lang="en-US" sz="3200" b="1" u="sng" dirty="0" smtClean="0"/>
              <a:t>.</a:t>
            </a:r>
            <a:r>
              <a:rPr lang="ru-RU" sz="3200" b="1" dirty="0" smtClean="0"/>
              <a:t> </a:t>
            </a:r>
            <a:r>
              <a:rPr lang="ru-RU" sz="2800" b="1" dirty="0" smtClean="0"/>
              <a:t>Прямая                 является касательной к графику функции</a:t>
            </a:r>
          </a:p>
          <a:p>
            <a:r>
              <a:rPr lang="ru-RU" sz="2800" b="1" dirty="0" smtClean="0"/>
              <a:t> Укажите абсциссу точки касания.</a:t>
            </a:r>
            <a:r>
              <a:rPr lang="ru-RU" sz="3200" b="1" u="sng" dirty="0" smtClean="0"/>
              <a:t> </a:t>
            </a:r>
            <a:endParaRPr lang="ru-RU" sz="32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3" name="Rectangle 2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3035424" y="2852936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35424" y="3741936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35424" y="4630936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35424" y="5519936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28529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-</a:t>
            </a:r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8024" y="37673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0,5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88024" y="46817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55961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72400" y="6019800"/>
            <a:ext cx="6858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857224" y="6492875"/>
            <a:ext cx="6242696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5427663" y="357188"/>
          <a:ext cx="1449387" cy="461962"/>
        </p:xfrm>
        <a:graphic>
          <a:graphicData uri="http://schemas.openxmlformats.org/presentationml/2006/ole">
            <p:oleObj spid="_x0000_s43010" name="Формула" r:id="rId3" imgW="711000" imgH="228600" progId="Equation.3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6715140" y="714356"/>
          <a:ext cx="2247900" cy="549275"/>
        </p:xfrm>
        <a:graphic>
          <a:graphicData uri="http://schemas.openxmlformats.org/presentationml/2006/ole">
            <p:oleObj spid="_x0000_s43011" name="Формула" r:id="rId4" imgW="927000" imgH="22860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928662" y="228600"/>
            <a:ext cx="7986738" cy="2123658"/>
          </a:xfrm>
          <a:prstGeom prst="rect">
            <a:avLst/>
          </a:prstGeom>
          <a:solidFill>
            <a:srgbClr val="66FFCC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u="sng" dirty="0" smtClean="0"/>
              <a:t>№15.</a:t>
            </a:r>
            <a:r>
              <a:rPr lang="ru-RU" sz="3200" b="1" dirty="0" smtClean="0"/>
              <a:t> Прямая                 является касательной к графику функции</a:t>
            </a:r>
          </a:p>
          <a:p>
            <a:r>
              <a:rPr lang="ru-RU" sz="3200" b="1" dirty="0" smtClean="0"/>
              <a:t>                     . Укажите абсциссу точки касания.</a:t>
            </a:r>
            <a:r>
              <a:rPr lang="ru-RU" sz="3600" b="1" u="sng" dirty="0" smtClean="0"/>
              <a:t> </a:t>
            </a:r>
            <a:endParaRPr lang="en-US" sz="32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2564904"/>
            <a:ext cx="1270992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3555504"/>
            <a:ext cx="1270992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4546104"/>
            <a:ext cx="1270992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5536704"/>
            <a:ext cx="1270992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32784" y="2564904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32784" y="3530104"/>
            <a:ext cx="2514600" cy="55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4530080"/>
            <a:ext cx="2514600" cy="5883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32784" y="5460504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0,5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943600"/>
            <a:ext cx="762000" cy="609600"/>
          </a:xfrm>
          <a:prstGeom prst="actionButtonForwardNext">
            <a:avLst/>
          </a:prstGeom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1000100" y="6286520"/>
            <a:ext cx="6786610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000100" y="1214422"/>
          <a:ext cx="2401888" cy="549275"/>
        </p:xfrm>
        <a:graphic>
          <a:graphicData uri="http://schemas.openxmlformats.org/presentationml/2006/ole">
            <p:oleObj spid="_x0000_s41986" name="Формула" r:id="rId3" imgW="990360" imgH="22860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3778250" y="382588"/>
          <a:ext cx="1320800" cy="411162"/>
        </p:xfrm>
        <a:graphic>
          <a:graphicData uri="http://schemas.openxmlformats.org/presentationml/2006/ole">
            <p:oleObj spid="_x0000_s41987" name="Формула" r:id="rId4" imgW="647640" imgH="2030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000100" y="228600"/>
            <a:ext cx="7991500" cy="2062103"/>
          </a:xfrm>
          <a:prstGeom prst="rect">
            <a:avLst/>
          </a:prstGeom>
          <a:solidFill>
            <a:srgbClr val="66FFCC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/>
              <a:t>№16.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Укажите абсциссу  точки,  в  которой  касательная  к  графику  функции                           параллельна оси абсцисс.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2800" y="29718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2800" y="3937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2800" y="49022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2800" y="58674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76800" y="58674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0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76800" y="49022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-0,5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76800" y="39370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0,2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32363" y="29972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838200" cy="6096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928662" y="6356350"/>
            <a:ext cx="6929486" cy="501649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5305" name="Object 9"/>
          <p:cNvGraphicFramePr>
            <a:graphicFrameLocks noChangeAspect="1"/>
          </p:cNvGraphicFramePr>
          <p:nvPr/>
        </p:nvGraphicFramePr>
        <p:xfrm>
          <a:off x="3000364" y="1285860"/>
          <a:ext cx="2803525" cy="488950"/>
        </p:xfrm>
        <a:graphic>
          <a:graphicData uri="http://schemas.openxmlformats.org/presentationml/2006/ole">
            <p:oleObj spid="_x0000_s58370" name="Формула" r:id="rId3" imgW="1155600" imgH="2030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8" grpId="0" animBg="1"/>
      <p:bldP spid="9" grpId="0" animBg="1"/>
      <p:bldP spid="9" grpId="1" animBg="1"/>
      <p:bldP spid="10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0100" y="332656"/>
            <a:ext cx="7786742" cy="5040560"/>
          </a:xfrm>
          <a:prstGeom prst="roundRect">
            <a:avLst/>
          </a:prstGeom>
          <a:solidFill>
            <a:srgbClr val="66FF99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Презентация-тренажер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по теме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«Нахождение производной функции» содержит 20 заданий, которые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условно разделены на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4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группы.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Каждая новая группа отмечена картинкой             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и в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каждой есть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задача с решением , а также несколько аналогичных. Задания на слайдах оформлены как  интерактивный тест с выбором ответа. При нажатии на кнопку с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номером,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случае неправильного ответа, меняется цвет кнопки. В случае правильного ответа – увеличивается размер кнопки . Переход от слайда к слайду осуществляется по управляющим кнопкам . </a:t>
            </a:r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2987824" y="5500702"/>
            <a:ext cx="3810000" cy="857256"/>
          </a:xfrm>
          <a:prstGeom prst="actionButtonBlank">
            <a:avLst/>
          </a:prstGeom>
          <a:solidFill>
            <a:srgbClr val="66FF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Перейти к задачам</a:t>
            </a:r>
          </a:p>
        </p:txBody>
      </p:sp>
      <p:pic>
        <p:nvPicPr>
          <p:cNvPr id="20481" name="Picture 1" descr="j04281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1928802"/>
            <a:ext cx="856865" cy="80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0100" y="6357958"/>
            <a:ext cx="7929618" cy="316487"/>
          </a:xfrm>
        </p:spPr>
        <p:txBody>
          <a:bodyPr/>
          <a:lstStyle/>
          <a:p>
            <a:pPr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Саламаха Надежда Сергеевна,  МБОУ СОШ №85 г.Краснодар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214290"/>
            <a:ext cx="8001056" cy="2554545"/>
          </a:xfrm>
          <a:prstGeom prst="rect">
            <a:avLst/>
          </a:prstGeom>
          <a:solidFill>
            <a:srgbClr val="66FFCC"/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/>
              <a:t>№17.</a:t>
            </a:r>
            <a:r>
              <a:rPr lang="ru-RU" sz="3200" b="1" dirty="0" smtClean="0"/>
              <a:t>  Прямая                     является касательной к графику функции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                                  . Найдите </a:t>
            </a:r>
            <a:r>
              <a:rPr lang="en-US" sz="3200" b="1" dirty="0" smtClean="0"/>
              <a:t>b</a:t>
            </a:r>
            <a:r>
              <a:rPr lang="ru-RU" sz="3200" b="1" dirty="0" smtClean="0"/>
              <a:t> учитывая, что абсцисса точки касания больше 0. </a:t>
            </a:r>
            <a:endParaRPr lang="ru-RU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2543944" y="463932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543944" y="270892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43944" y="367412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543944" y="560452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067944" y="2708920"/>
            <a:ext cx="2514600" cy="584775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-21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067944" y="4710195"/>
            <a:ext cx="2514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067944" y="5680720"/>
            <a:ext cx="2514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-33</a:t>
            </a: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67944" y="3730820"/>
            <a:ext cx="2514600" cy="54225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24</a:t>
            </a:r>
            <a:endParaRPr lang="ru-RU" sz="32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786578" y="2714620"/>
            <a:ext cx="2205022" cy="7143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hlinkClick r:id="rId3" action="ppaction://hlinksldjump"/>
              </a:rPr>
              <a:t>Решение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620000" y="6019800"/>
            <a:ext cx="7620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133" name="Object 36"/>
          <p:cNvGraphicFramePr>
            <a:graphicFrameLocks noChangeAspect="1"/>
          </p:cNvGraphicFramePr>
          <p:nvPr/>
        </p:nvGraphicFramePr>
        <p:xfrm>
          <a:off x="4143372" y="357166"/>
          <a:ext cx="1930400" cy="533158"/>
        </p:xfrm>
        <a:graphic>
          <a:graphicData uri="http://schemas.openxmlformats.org/presentationml/2006/ole">
            <p:oleObj spid="_x0000_s54274" name="Формула" r:id="rId4" imgW="723600" imgH="203040" progId="Equation.3">
              <p:embed/>
            </p:oleObj>
          </a:graphicData>
        </a:graphic>
      </p:graphicFrame>
      <p:pic>
        <p:nvPicPr>
          <p:cNvPr id="4134" name="Picture 38" descr="j04281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717032"/>
            <a:ext cx="1832297" cy="171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928662" y="6357959"/>
            <a:ext cx="6215106" cy="500042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7" name="Object 36"/>
          <p:cNvGraphicFramePr>
            <a:graphicFrameLocks noChangeAspect="1"/>
          </p:cNvGraphicFramePr>
          <p:nvPr/>
        </p:nvGraphicFramePr>
        <p:xfrm>
          <a:off x="1142976" y="1071546"/>
          <a:ext cx="3752849" cy="746288"/>
        </p:xfrm>
        <a:graphic>
          <a:graphicData uri="http://schemas.openxmlformats.org/presentationml/2006/ole">
            <p:oleObj spid="_x0000_s54275" name="Формула" r:id="rId6" imgW="1130040" imgH="22860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928662" y="228600"/>
            <a:ext cx="8062938" cy="1631216"/>
          </a:xfrm>
          <a:prstGeom prst="rect">
            <a:avLst/>
          </a:prstGeom>
          <a:solidFill>
            <a:srgbClr val="66FFCC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 smtClean="0"/>
              <a:t>№18.</a:t>
            </a:r>
            <a:r>
              <a:rPr lang="ru-RU" sz="3600" b="1" dirty="0" smtClean="0"/>
              <a:t> </a:t>
            </a:r>
            <a:r>
              <a:rPr lang="ru-RU" sz="2800" b="1" dirty="0" smtClean="0"/>
              <a:t>Прямая                     является касательной к графику функции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/>
              <a:t>                                  . Найдите а.</a:t>
            </a:r>
            <a:r>
              <a:rPr lang="ru-RU" sz="3600" b="1" dirty="0" smtClean="0"/>
              <a:t> </a:t>
            </a:r>
            <a:endParaRPr lang="en-US" sz="3600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2500306"/>
            <a:ext cx="1283568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3500438"/>
            <a:ext cx="1283568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4429132"/>
            <a:ext cx="1283568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5286388"/>
            <a:ext cx="1283568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5286388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0,75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29190" y="4429132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0,</a:t>
            </a:r>
            <a:r>
              <a:rPr lang="en-US" sz="3200" b="1" dirty="0" smtClean="0">
                <a:solidFill>
                  <a:schemeClr val="tx1"/>
                </a:solidFill>
              </a:rPr>
              <a:t>1</a:t>
            </a:r>
            <a:r>
              <a:rPr lang="ru-RU" sz="3200" b="1" dirty="0" smtClean="0">
                <a:solidFill>
                  <a:schemeClr val="tx1"/>
                </a:solidFill>
              </a:rPr>
              <a:t>25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3500438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0,</a:t>
            </a:r>
            <a:r>
              <a:rPr lang="en-US" sz="3200" b="1" dirty="0" smtClean="0">
                <a:solidFill>
                  <a:schemeClr val="tx1"/>
                </a:solidFill>
              </a:rPr>
              <a:t>2</a:t>
            </a:r>
            <a:r>
              <a:rPr lang="ru-RU" sz="3200" b="1" dirty="0" smtClean="0">
                <a:solidFill>
                  <a:schemeClr val="tx1"/>
                </a:solidFill>
              </a:rPr>
              <a:t>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57752" y="250030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-0,5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838200" cy="6096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3714744" y="285728"/>
          <a:ext cx="1878004" cy="608204"/>
        </p:xfrm>
        <a:graphic>
          <a:graphicData uri="http://schemas.openxmlformats.org/presentationml/2006/ole">
            <p:oleObj spid="_x0000_s40961" name="Формула" r:id="rId3" imgW="622080" imgH="203040" progId="Equation.3">
              <p:embed/>
            </p:oleObj>
          </a:graphicData>
        </a:graphic>
      </p:graphicFrame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928662" y="6357959"/>
            <a:ext cx="6858048" cy="500042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285852" y="1285860"/>
          <a:ext cx="2741611" cy="619629"/>
        </p:xfrm>
        <a:graphic>
          <a:graphicData uri="http://schemas.openxmlformats.org/presentationml/2006/ole">
            <p:oleObj spid="_x0000_s40962" name="Формула" r:id="rId4" imgW="1002960" imgH="22860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8" grpId="0" animBg="1"/>
      <p:bldP spid="9" grpId="0" animBg="1"/>
      <p:bldP spid="9" grpId="1" animBg="1"/>
      <p:bldP spid="10" grpId="0" animBg="1"/>
      <p:bldP spid="12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1000100" y="228600"/>
            <a:ext cx="7915300" cy="1938992"/>
          </a:xfrm>
          <a:prstGeom prst="rect">
            <a:avLst/>
          </a:prstGeom>
          <a:solidFill>
            <a:srgbClr val="66FFCC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/>
              <a:t>№19.</a:t>
            </a:r>
            <a:r>
              <a:rPr lang="ru-RU" sz="3200" b="1" dirty="0" smtClean="0"/>
              <a:t> </a:t>
            </a:r>
            <a:r>
              <a:rPr lang="ru-RU" sz="2400" b="1" dirty="0" smtClean="0"/>
              <a:t>Прямая                    является  касательной  к  графику  функции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Найдите значение параметра </a:t>
            </a:r>
            <a:r>
              <a:rPr lang="ru-RU" sz="2400" b="1" dirty="0" err="1" smtClean="0"/>
              <a:t>b</a:t>
            </a:r>
            <a:r>
              <a:rPr lang="ru-RU" sz="2400" b="1" dirty="0" smtClean="0"/>
              <a:t>.</a:t>
            </a:r>
            <a:r>
              <a:rPr lang="ru-RU" sz="3200" b="1" dirty="0" smtClean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3048000"/>
            <a:ext cx="1270992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3789040"/>
            <a:ext cx="1270992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4653136"/>
            <a:ext cx="1270992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5445224"/>
            <a:ext cx="1270992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76800" y="3048000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9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3861048"/>
            <a:ext cx="2514600" cy="55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-4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60032" y="4653136"/>
            <a:ext cx="2514600" cy="6108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60032" y="5445224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943600"/>
            <a:ext cx="762000" cy="609600"/>
          </a:xfrm>
          <a:prstGeom prst="actionButtonForwardNext">
            <a:avLst/>
          </a:prstGeom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4124325" y="714375"/>
          <a:ext cx="2946400" cy="525463"/>
        </p:xfrm>
        <a:graphic>
          <a:graphicData uri="http://schemas.openxmlformats.org/presentationml/2006/ole">
            <p:oleObj spid="_x0000_s57346" name="Формула" r:id="rId3" imgW="1269720" imgH="228600" progId="Equation.3">
              <p:embed/>
            </p:oleObj>
          </a:graphicData>
        </a:graphic>
      </p:graphicFrame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928662" y="6356350"/>
            <a:ext cx="6451650" cy="501650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3286116" y="357166"/>
          <a:ext cx="1659797" cy="506132"/>
        </p:xfrm>
        <a:graphic>
          <a:graphicData uri="http://schemas.openxmlformats.org/presentationml/2006/ole">
            <p:oleObj spid="_x0000_s57349" name="Формула" r:id="rId4" imgW="660240" imgH="2030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000100" y="228600"/>
            <a:ext cx="7991500" cy="1877437"/>
          </a:xfrm>
          <a:prstGeom prst="rect">
            <a:avLst/>
          </a:prstGeom>
          <a:solidFill>
            <a:srgbClr val="66FFCC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/>
              <a:t>№20</a:t>
            </a:r>
            <a:r>
              <a:rPr lang="en-US" sz="3200" b="1" u="sng" dirty="0" smtClean="0"/>
              <a:t>.</a:t>
            </a:r>
            <a:r>
              <a:rPr lang="ru-RU" sz="3200" b="1" dirty="0" smtClean="0"/>
              <a:t> </a:t>
            </a:r>
            <a:r>
              <a:rPr lang="ru-RU" sz="2800" b="1" dirty="0" smtClean="0"/>
              <a:t>Прямая                    является  касательной  к  графику  функции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/>
              <a:t>Найдите значение параметра с.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35424" y="2852936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35424" y="3741936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35424" y="4630936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35424" y="5519936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28529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9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8024" y="37673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7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88024" y="46817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8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5596136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5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3146425" y="1143000"/>
          <a:ext cx="2454275" cy="561975"/>
        </p:xfrm>
        <a:graphic>
          <a:graphicData uri="http://schemas.openxmlformats.org/presentationml/2006/ole">
            <p:oleObj spid="_x0000_s49154" name="Формула" r:id="rId3" imgW="990360" imgH="228600" progId="Equation.3">
              <p:embed/>
            </p:oleObj>
          </a:graphicData>
        </a:graphic>
      </p:graphicFrame>
      <p:sp>
        <p:nvSpPr>
          <p:cNvPr id="15" name="Управляющая кнопка: в начало 14">
            <a:hlinkClick r:id="" action="ppaction://hlinkshowjump?jump=firstslide" highlightClick="1"/>
          </p:cNvPr>
          <p:cNvSpPr/>
          <p:nvPr/>
        </p:nvSpPr>
        <p:spPr>
          <a:xfrm>
            <a:off x="7740352" y="5805264"/>
            <a:ext cx="792088" cy="720080"/>
          </a:xfrm>
          <a:prstGeom prst="actionButtonBeginning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928662" y="6309320"/>
            <a:ext cx="6643734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Надежда Сергеевна,  МБОУ СОШ №85 г.Краснодар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3659188" y="357188"/>
          <a:ext cx="1628775" cy="506412"/>
        </p:xfrm>
        <a:graphic>
          <a:graphicData uri="http://schemas.openxmlformats.org/presentationml/2006/ole">
            <p:oleObj spid="_x0000_s49155" name="Формула" r:id="rId4" imgW="647640" imgH="2030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476500" y="228600"/>
            <a:ext cx="4975820" cy="762000"/>
          </a:xfrm>
          <a:prstGeom prst="roundRect">
            <a:avLst/>
          </a:prstGeom>
          <a:solidFill>
            <a:srgbClr val="99FF99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Решение задания №1.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1108174" y="1285860"/>
            <a:ext cx="7750106" cy="3888432"/>
          </a:xfrm>
          <a:prstGeom prst="wedgeRoundRectCallout">
            <a:avLst>
              <a:gd name="adj1" fmla="val -8982"/>
              <a:gd name="adj2" fmla="val -6007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Производную функции находим по формуле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значение вычисляем, подставив             в найденную формулу: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Ответ:       .</a:t>
            </a:r>
            <a:r>
              <a:rPr lang="en-US" sz="1600" b="1" u="sng" dirty="0" smtClean="0">
                <a:solidFill>
                  <a:schemeClr val="tx1"/>
                </a:solidFill>
              </a:rPr>
              <a:t> </a:t>
            </a:r>
            <a:r>
              <a:rPr lang="en-US" sz="1400" b="1" u="sng" dirty="0" smtClean="0">
                <a:solidFill>
                  <a:schemeClr val="tx1"/>
                </a:solidFill>
              </a:rPr>
              <a:t> </a:t>
            </a:r>
            <a:r>
              <a:rPr lang="ru-RU" sz="2400" b="1" u="sng" dirty="0" smtClean="0">
                <a:solidFill>
                  <a:schemeClr val="tx1"/>
                </a:solidFill>
              </a:rPr>
              <a:t>   </a:t>
            </a:r>
            <a:endParaRPr lang="ru-RU" sz="2400" b="1" u="sng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настраиваемая 13">
            <a:hlinkClick r:id="rId3" action="ppaction://hlinksldjump" highlightClick="1"/>
          </p:cNvPr>
          <p:cNvSpPr/>
          <p:nvPr/>
        </p:nvSpPr>
        <p:spPr>
          <a:xfrm>
            <a:off x="4572000" y="5589240"/>
            <a:ext cx="1828800" cy="609600"/>
          </a:xfrm>
          <a:prstGeom prst="actionButtonBlank">
            <a:avLst/>
          </a:prstGeom>
          <a:solidFill>
            <a:srgbClr val="99CC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 заданию №2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28662" y="6356351"/>
            <a:ext cx="8001056" cy="287359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385888" y="2149475"/>
          <a:ext cx="2500312" cy="469900"/>
        </p:xfrm>
        <a:graphic>
          <a:graphicData uri="http://schemas.openxmlformats.org/presentationml/2006/ole">
            <p:oleObj spid="_x0000_s50178" name="Формула" r:id="rId4" imgW="1079280" imgH="203040" progId="Equation.3">
              <p:embed/>
            </p:oleObj>
          </a:graphicData>
        </a:graphic>
      </p:graphicFrame>
      <p:graphicFrame>
        <p:nvGraphicFramePr>
          <p:cNvPr id="50179" name="Object 36"/>
          <p:cNvGraphicFramePr>
            <a:graphicFrameLocks noChangeAspect="1"/>
          </p:cNvGraphicFramePr>
          <p:nvPr/>
        </p:nvGraphicFramePr>
        <p:xfrm>
          <a:off x="2089150" y="3606800"/>
          <a:ext cx="1317625" cy="576263"/>
        </p:xfrm>
        <a:graphic>
          <a:graphicData uri="http://schemas.openxmlformats.org/presentationml/2006/ole">
            <p:oleObj spid="_x0000_s50179" name="Формула" r:id="rId5" imgW="457200" imgH="203040" progId="Equation.3">
              <p:embed/>
            </p:oleObj>
          </a:graphicData>
        </a:graphic>
      </p:graphicFrame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4252913" y="2071688"/>
          <a:ext cx="3079750" cy="542925"/>
        </p:xfrm>
        <a:graphic>
          <a:graphicData uri="http://schemas.openxmlformats.org/presentationml/2006/ole">
            <p:oleObj spid="_x0000_s50181" name="Формула" r:id="rId6" imgW="1295280" imgH="228600" progId="Equation.3">
              <p:embed/>
            </p:oleObj>
          </a:graphicData>
        </a:graphic>
      </p:graphicFrame>
      <p:graphicFrame>
        <p:nvGraphicFramePr>
          <p:cNvPr id="50184" name="Object 36"/>
          <p:cNvGraphicFramePr>
            <a:graphicFrameLocks noChangeAspect="1"/>
          </p:cNvGraphicFramePr>
          <p:nvPr/>
        </p:nvGraphicFramePr>
        <p:xfrm>
          <a:off x="6357950" y="2500306"/>
          <a:ext cx="950912" cy="503238"/>
        </p:xfrm>
        <a:graphic>
          <a:graphicData uri="http://schemas.openxmlformats.org/presentationml/2006/ole">
            <p:oleObj spid="_x0000_s50184" name="Формула" r:id="rId7" imgW="330120" imgH="177480" progId="Equation.3">
              <p:embed/>
            </p:oleObj>
          </a:graphicData>
        </a:graphic>
      </p:graphicFrame>
      <p:graphicFrame>
        <p:nvGraphicFramePr>
          <p:cNvPr id="50185" name="Object 9"/>
          <p:cNvGraphicFramePr>
            <a:graphicFrameLocks noChangeAspect="1"/>
          </p:cNvGraphicFramePr>
          <p:nvPr/>
        </p:nvGraphicFramePr>
        <p:xfrm>
          <a:off x="4786314" y="2928934"/>
          <a:ext cx="3381375" cy="542925"/>
        </p:xfrm>
        <a:graphic>
          <a:graphicData uri="http://schemas.openxmlformats.org/presentationml/2006/ole">
            <p:oleObj spid="_x0000_s50185" name="Формула" r:id="rId8" imgW="1422360" imgH="228600" progId="Equation.3">
              <p:embed/>
            </p:oleObj>
          </a:graphicData>
        </a:graphic>
      </p:graphicFrame>
      <p:graphicFrame>
        <p:nvGraphicFramePr>
          <p:cNvPr id="50186" name="Object 36"/>
          <p:cNvGraphicFramePr>
            <a:graphicFrameLocks noChangeAspect="1"/>
          </p:cNvGraphicFramePr>
          <p:nvPr/>
        </p:nvGraphicFramePr>
        <p:xfrm>
          <a:off x="5143504" y="3929066"/>
          <a:ext cx="512763" cy="504825"/>
        </p:xfrm>
        <a:graphic>
          <a:graphicData uri="http://schemas.openxmlformats.org/presentationml/2006/ole">
            <p:oleObj spid="_x0000_s50186" name="Формула" r:id="rId9" imgW="177480" imgH="177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476500" y="228600"/>
            <a:ext cx="4975820" cy="762000"/>
          </a:xfrm>
          <a:prstGeom prst="roundRect">
            <a:avLst/>
          </a:prstGeom>
          <a:solidFill>
            <a:srgbClr val="66FFCC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Решение задания </a:t>
            </a:r>
            <a:r>
              <a:rPr lang="ru-RU" sz="3200" b="1" dirty="0" smtClean="0"/>
              <a:t>№7.</a:t>
            </a:r>
            <a:endParaRPr lang="ru-RU" sz="3200" b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1285852" y="1571612"/>
            <a:ext cx="7429552" cy="3714776"/>
          </a:xfrm>
          <a:prstGeom prst="wedgeRoundRectCallout">
            <a:avLst>
              <a:gd name="adj1" fmla="val -16838"/>
              <a:gd name="adj2" fmla="val -7086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Угловой коэффициент касательной найдем по формуле: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где          - тангенс угла наклона касательной.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Ответ: -11.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Управляющая кнопка: настраиваемая 13">
            <a:hlinkClick r:id="rId3" action="ppaction://hlinksldjump" highlightClick="1"/>
          </p:cNvPr>
          <p:cNvSpPr/>
          <p:nvPr/>
        </p:nvSpPr>
        <p:spPr>
          <a:xfrm>
            <a:off x="4788024" y="5517232"/>
            <a:ext cx="1828800" cy="576064"/>
          </a:xfrm>
          <a:prstGeom prst="actionButtonBlank">
            <a:avLst/>
          </a:prstGeom>
          <a:solidFill>
            <a:srgbClr val="99CCFF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 заданию </a:t>
            </a:r>
            <a:r>
              <a:rPr lang="ru-RU" sz="2000" b="1" dirty="0" smtClean="0">
                <a:solidFill>
                  <a:schemeClr val="tx1"/>
                </a:solidFill>
              </a:rPr>
              <a:t>№8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1071538" y="6286520"/>
            <a:ext cx="7572428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3571868" y="2071678"/>
          <a:ext cx="2755900" cy="576263"/>
        </p:xfrm>
        <a:graphic>
          <a:graphicData uri="http://schemas.openxmlformats.org/presentationml/2006/ole">
            <p:oleObj spid="_x0000_s51207" name="Формула" r:id="rId4" imgW="1028520" imgH="228600" progId="Equation.3">
              <p:embed/>
            </p:oleObj>
          </a:graphicData>
        </a:graphic>
      </p:graphicFrame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1785918" y="3214686"/>
          <a:ext cx="2109787" cy="639763"/>
        </p:xfrm>
        <a:graphic>
          <a:graphicData uri="http://schemas.openxmlformats.org/presentationml/2006/ole">
            <p:oleObj spid="_x0000_s51208" name="Формула" r:id="rId5" imgW="787320" imgH="253800" progId="Equation.3">
              <p:embed/>
            </p:oleObj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1857356" y="3714752"/>
          <a:ext cx="6465887" cy="639762"/>
        </p:xfrm>
        <a:graphic>
          <a:graphicData uri="http://schemas.openxmlformats.org/presentationml/2006/ole">
            <p:oleObj spid="_x0000_s51209" name="Формула" r:id="rId6" imgW="2412720" imgH="253800" progId="Equation.3">
              <p:embed/>
            </p:oleObj>
          </a:graphicData>
        </a:graphic>
      </p:graphicFrame>
      <p:graphicFrame>
        <p:nvGraphicFramePr>
          <p:cNvPr id="51210" name="Object 10"/>
          <p:cNvGraphicFramePr>
            <a:graphicFrameLocks noChangeAspect="1"/>
          </p:cNvGraphicFramePr>
          <p:nvPr/>
        </p:nvGraphicFramePr>
        <p:xfrm>
          <a:off x="2071670" y="2500306"/>
          <a:ext cx="747712" cy="447675"/>
        </p:xfrm>
        <a:graphic>
          <a:graphicData uri="http://schemas.openxmlformats.org/presentationml/2006/ole">
            <p:oleObj spid="_x0000_s51210" name="Формула" r:id="rId7" imgW="279360" imgH="177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71538" y="142852"/>
            <a:ext cx="7500990" cy="714380"/>
          </a:xfrm>
          <a:prstGeom prst="roundRect">
            <a:avLst/>
          </a:prstGeom>
          <a:solidFill>
            <a:srgbClr val="66FFCC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Решение задания № </a:t>
            </a:r>
            <a:r>
              <a:rPr lang="ru-RU" sz="3200" b="1" dirty="0" smtClean="0"/>
              <a:t>13.</a:t>
            </a:r>
            <a:endParaRPr lang="ru-RU" sz="3200" b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857224" y="1071546"/>
            <a:ext cx="8143932" cy="4500594"/>
          </a:xfrm>
          <a:prstGeom prst="wedgeRoundRectCallout">
            <a:avLst>
              <a:gd name="adj1" fmla="val -21250"/>
              <a:gd name="adj2" fmla="val -5286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1)Найдем </a:t>
            </a:r>
            <a:r>
              <a:rPr lang="ru-RU" sz="2000" b="1" dirty="0" err="1" smtClean="0">
                <a:solidFill>
                  <a:schemeClr val="tx1"/>
                </a:solidFill>
              </a:rPr>
              <a:t>абциссы</a:t>
            </a:r>
            <a:r>
              <a:rPr lang="ru-RU" sz="2000" b="1" dirty="0" smtClean="0">
                <a:solidFill>
                  <a:schemeClr val="tx1"/>
                </a:solidFill>
              </a:rPr>
              <a:t> точек пересечения данных кривых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Корни уравнения: х=-1; х=-5.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2) Угловой коэффициент касательной удовлетворяет соотношению:                  т.к.                           Найдем производную: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3) </a:t>
            </a:r>
            <a:r>
              <a:rPr lang="ru-RU" sz="2000" b="1" dirty="0" smtClean="0">
                <a:solidFill>
                  <a:schemeClr val="tx1"/>
                </a:solidFill>
              </a:rPr>
              <a:t>Найдем значение производной в точках х=-1 и х=-5: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                     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                                                         </a:t>
            </a:r>
            <a:r>
              <a:rPr lang="ru-RU" sz="2000" b="1" dirty="0" smtClean="0">
                <a:solidFill>
                  <a:schemeClr val="tx1"/>
                </a:solidFill>
              </a:rPr>
              <a:t>-удовлетворяет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Ответ:-1.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настраиваемая 13">
            <a:hlinkClick r:id="rId3" action="ppaction://hlinksldjump" highlightClick="1"/>
          </p:cNvPr>
          <p:cNvSpPr/>
          <p:nvPr/>
        </p:nvSpPr>
        <p:spPr>
          <a:xfrm>
            <a:off x="4427984" y="5786454"/>
            <a:ext cx="1981944" cy="571504"/>
          </a:xfrm>
          <a:prstGeom prst="actionButtonBlank">
            <a:avLst/>
          </a:prstGeom>
          <a:solidFill>
            <a:srgbClr val="66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 заданию №</a:t>
            </a:r>
            <a:r>
              <a:rPr lang="ru-RU" sz="2000" b="1" dirty="0" smtClean="0">
                <a:solidFill>
                  <a:schemeClr val="tx1"/>
                </a:solidFill>
              </a:rPr>
              <a:t>14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1071538" y="6356350"/>
            <a:ext cx="6884838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</p:txBody>
      </p: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1000100" y="1643050"/>
          <a:ext cx="3857652" cy="457159"/>
        </p:xfrm>
        <a:graphic>
          <a:graphicData uri="http://schemas.openxmlformats.org/presentationml/2006/ole">
            <p:oleObj spid="_x0000_s52231" name="Формула" r:id="rId4" imgW="1701720" imgH="203040" progId="Equation.3">
              <p:embed/>
            </p:oleObj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1000100" y="2143116"/>
          <a:ext cx="4144963" cy="457200"/>
        </p:xfrm>
        <a:graphic>
          <a:graphicData uri="http://schemas.openxmlformats.org/presentationml/2006/ole">
            <p:oleObj spid="_x0000_s52232" name="Формула" r:id="rId5" imgW="1828800" imgH="203040" progId="Equation.3">
              <p:embed/>
            </p:oleObj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5643570" y="1714488"/>
          <a:ext cx="2994025" cy="457200"/>
        </p:xfrm>
        <a:graphic>
          <a:graphicData uri="http://schemas.openxmlformats.org/presentationml/2006/ole">
            <p:oleObj spid="_x0000_s52233" name="Формула" r:id="rId6" imgW="1320480" imgH="203040" progId="Equation.3">
              <p:embed/>
            </p:oleObj>
          </a:graphicData>
        </a:graphic>
      </p:graphicFrame>
      <p:graphicFrame>
        <p:nvGraphicFramePr>
          <p:cNvPr id="52234" name="Object 10"/>
          <p:cNvGraphicFramePr>
            <a:graphicFrameLocks noChangeAspect="1"/>
          </p:cNvGraphicFramePr>
          <p:nvPr/>
        </p:nvGraphicFramePr>
        <p:xfrm>
          <a:off x="5500694" y="2143116"/>
          <a:ext cx="3281362" cy="514350"/>
        </p:xfrm>
        <a:graphic>
          <a:graphicData uri="http://schemas.openxmlformats.org/presentationml/2006/ole">
            <p:oleObj spid="_x0000_s52234" name="Формула" r:id="rId7" imgW="1447560" imgH="228600" progId="Equation.3">
              <p:embed/>
            </p:oleObj>
          </a:graphicData>
        </a:graphic>
      </p:graphicFrame>
      <p:graphicFrame>
        <p:nvGraphicFramePr>
          <p:cNvPr id="52235" name="Object 11"/>
          <p:cNvGraphicFramePr>
            <a:graphicFrameLocks noChangeAspect="1"/>
          </p:cNvGraphicFramePr>
          <p:nvPr/>
        </p:nvGraphicFramePr>
        <p:xfrm>
          <a:off x="3071802" y="3214686"/>
          <a:ext cx="1105800" cy="428628"/>
        </p:xfrm>
        <a:graphic>
          <a:graphicData uri="http://schemas.openxmlformats.org/presentationml/2006/ole">
            <p:oleObj spid="_x0000_s52235" name="Формула" r:id="rId8" imgW="520560" imgH="203040" progId="Equation.3">
              <p:embed/>
            </p:oleObj>
          </a:graphicData>
        </a:graphic>
      </p:graphicFrame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4714876" y="3214686"/>
          <a:ext cx="1590673" cy="423911"/>
        </p:xfrm>
        <a:graphic>
          <a:graphicData uri="http://schemas.openxmlformats.org/presentationml/2006/ole">
            <p:oleObj spid="_x0000_s52236" name="Формула" r:id="rId9" imgW="850680" imgH="228600" progId="Equation.3">
              <p:embed/>
            </p:oleObj>
          </a:graphicData>
        </a:graphic>
      </p:graphicFrame>
      <p:graphicFrame>
        <p:nvGraphicFramePr>
          <p:cNvPr id="52238" name="Object 14"/>
          <p:cNvGraphicFramePr>
            <a:graphicFrameLocks noChangeAspect="1"/>
          </p:cNvGraphicFramePr>
          <p:nvPr/>
        </p:nvGraphicFramePr>
        <p:xfrm>
          <a:off x="3143240" y="3571876"/>
          <a:ext cx="5499100" cy="514350"/>
        </p:xfrm>
        <a:graphic>
          <a:graphicData uri="http://schemas.openxmlformats.org/presentationml/2006/ole">
            <p:oleObj spid="_x0000_s52238" name="Формула" r:id="rId10" imgW="2425680" imgH="228600" progId="Equation.3">
              <p:embed/>
            </p:oleObj>
          </a:graphicData>
        </a:graphic>
      </p:graphicFrame>
      <p:graphicFrame>
        <p:nvGraphicFramePr>
          <p:cNvPr id="52239" name="Object 15"/>
          <p:cNvGraphicFramePr>
            <a:graphicFrameLocks noChangeAspect="1"/>
          </p:cNvGraphicFramePr>
          <p:nvPr/>
        </p:nvGraphicFramePr>
        <p:xfrm>
          <a:off x="1214414" y="4286256"/>
          <a:ext cx="4749800" cy="457200"/>
        </p:xfrm>
        <a:graphic>
          <a:graphicData uri="http://schemas.openxmlformats.org/presentationml/2006/ole">
            <p:oleObj spid="_x0000_s52239" name="Формула" r:id="rId11" imgW="2095200" imgH="203040" progId="Equation.3">
              <p:embed/>
            </p:oleObj>
          </a:graphicData>
        </a:graphic>
      </p:graphicFrame>
      <p:graphicFrame>
        <p:nvGraphicFramePr>
          <p:cNvPr id="52240" name="Object 16"/>
          <p:cNvGraphicFramePr>
            <a:graphicFrameLocks noChangeAspect="1"/>
          </p:cNvGraphicFramePr>
          <p:nvPr/>
        </p:nvGraphicFramePr>
        <p:xfrm>
          <a:off x="1357290" y="4714884"/>
          <a:ext cx="4519613" cy="457200"/>
        </p:xfrm>
        <a:graphic>
          <a:graphicData uri="http://schemas.openxmlformats.org/presentationml/2006/ole">
            <p:oleObj spid="_x0000_s52240" name="Формула" r:id="rId12" imgW="1993680" imgH="2030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71538" y="142852"/>
            <a:ext cx="7500990" cy="714380"/>
          </a:xfrm>
          <a:prstGeom prst="roundRect">
            <a:avLst/>
          </a:prstGeom>
          <a:solidFill>
            <a:srgbClr val="66FFCC"/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Решение задания № </a:t>
            </a:r>
            <a:r>
              <a:rPr lang="ru-RU" sz="3200" b="1" dirty="0" smtClean="0"/>
              <a:t>17.</a:t>
            </a:r>
            <a:endParaRPr lang="ru-RU" sz="3200" b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785786" y="1071546"/>
            <a:ext cx="8143932" cy="4500594"/>
          </a:xfrm>
          <a:prstGeom prst="wedgeRoundRectCallout">
            <a:avLst>
              <a:gd name="adj1" fmla="val -21250"/>
              <a:gd name="adj2" fmla="val -5286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1)Условия касания графика функции                      и прямой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                      задается системой: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2) В нашем случае:                                 т.к.                    ,                          получим систему: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                               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Ответ:-33.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настраиваемая 13">
            <a:hlinkClick r:id="rId3" action="ppaction://hlinksldjump" highlightClick="1"/>
          </p:cNvPr>
          <p:cNvSpPr/>
          <p:nvPr/>
        </p:nvSpPr>
        <p:spPr>
          <a:xfrm>
            <a:off x="4427984" y="5786454"/>
            <a:ext cx="1981944" cy="571504"/>
          </a:xfrm>
          <a:prstGeom prst="actionButtonBlank">
            <a:avLst/>
          </a:prstGeom>
          <a:solidFill>
            <a:srgbClr val="66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К заданию №</a:t>
            </a:r>
            <a:r>
              <a:rPr lang="ru-RU" sz="2000" b="1" dirty="0" smtClean="0">
                <a:solidFill>
                  <a:schemeClr val="tx1"/>
                </a:solidFill>
              </a:rPr>
              <a:t>18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1071538" y="6356350"/>
            <a:ext cx="6884838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</p:txBody>
      </p: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6000760" y="1214422"/>
          <a:ext cx="1323975" cy="457200"/>
        </p:xfrm>
        <a:graphic>
          <a:graphicData uri="http://schemas.openxmlformats.org/presentationml/2006/ole">
            <p:oleObj spid="_x0000_s59394" name="Формула" r:id="rId4" imgW="583920" imgH="203040" progId="Equation.3">
              <p:embed/>
            </p:oleObj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6572264" y="2143116"/>
          <a:ext cx="1898650" cy="457200"/>
        </p:xfrm>
        <a:graphic>
          <a:graphicData uri="http://schemas.openxmlformats.org/presentationml/2006/ole">
            <p:oleObj spid="_x0000_s59395" name="Формула" r:id="rId5" imgW="838080" imgH="203040" progId="Equation.3">
              <p:embed/>
            </p:oleObj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1357290" y="1643050"/>
          <a:ext cx="1582737" cy="514350"/>
        </p:xfrm>
        <a:graphic>
          <a:graphicData uri="http://schemas.openxmlformats.org/presentationml/2006/ole">
            <p:oleObj spid="_x0000_s59396" name="Формула" r:id="rId6" imgW="698400" imgH="228600" progId="Equation.3">
              <p:embed/>
            </p:oleObj>
          </a:graphicData>
        </a:graphic>
      </p:graphicFrame>
      <p:graphicFrame>
        <p:nvGraphicFramePr>
          <p:cNvPr id="52239" name="Object 15"/>
          <p:cNvGraphicFramePr>
            <a:graphicFrameLocks noChangeAspect="1"/>
          </p:cNvGraphicFramePr>
          <p:nvPr/>
        </p:nvGraphicFramePr>
        <p:xfrm>
          <a:off x="4000496" y="3429000"/>
          <a:ext cx="3454400" cy="457200"/>
        </p:xfrm>
        <a:graphic>
          <a:graphicData uri="http://schemas.openxmlformats.org/presentationml/2006/ole">
            <p:oleObj spid="_x0000_s59401" name="Формула" r:id="rId7" imgW="1523880" imgH="203040" progId="Equation.3">
              <p:embed/>
            </p:oleObj>
          </a:graphicData>
        </a:graphic>
      </p:graphicFrame>
      <p:graphicFrame>
        <p:nvGraphicFramePr>
          <p:cNvPr id="59403" name="Object 11"/>
          <p:cNvGraphicFramePr>
            <a:graphicFrameLocks noChangeAspect="1"/>
          </p:cNvGraphicFramePr>
          <p:nvPr/>
        </p:nvGraphicFramePr>
        <p:xfrm>
          <a:off x="6500826" y="1643050"/>
          <a:ext cx="1382712" cy="457200"/>
        </p:xfrm>
        <a:graphic>
          <a:graphicData uri="http://schemas.openxmlformats.org/presentationml/2006/ole">
            <p:oleObj spid="_x0000_s59403" name="Формула" r:id="rId8" imgW="609480" imgH="203040" progId="Equation.3">
              <p:embed/>
            </p:oleObj>
          </a:graphicData>
        </a:graphic>
      </p:graphicFrame>
      <p:sp>
        <p:nvSpPr>
          <p:cNvPr id="16" name="Левая фигурная скобка 15"/>
          <p:cNvSpPr/>
          <p:nvPr/>
        </p:nvSpPr>
        <p:spPr>
          <a:xfrm>
            <a:off x="3786182" y="3071810"/>
            <a:ext cx="214314" cy="78581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59404" name="Object 12"/>
          <p:cNvGraphicFramePr>
            <a:graphicFrameLocks noChangeAspect="1"/>
          </p:cNvGraphicFramePr>
          <p:nvPr/>
        </p:nvGraphicFramePr>
        <p:xfrm>
          <a:off x="3571868" y="2643182"/>
          <a:ext cx="1903410" cy="397522"/>
        </p:xfrm>
        <a:graphic>
          <a:graphicData uri="http://schemas.openxmlformats.org/presentationml/2006/ole">
            <p:oleObj spid="_x0000_s59404" name="Формула" r:id="rId9" imgW="965160" imgH="203040" progId="Equation.3">
              <p:embed/>
            </p:oleObj>
          </a:graphicData>
        </a:graphic>
      </p:graphicFrame>
      <p:graphicFrame>
        <p:nvGraphicFramePr>
          <p:cNvPr id="59405" name="Object 13"/>
          <p:cNvGraphicFramePr>
            <a:graphicFrameLocks noChangeAspect="1"/>
          </p:cNvGraphicFramePr>
          <p:nvPr/>
        </p:nvGraphicFramePr>
        <p:xfrm>
          <a:off x="6572264" y="2643182"/>
          <a:ext cx="979487" cy="400050"/>
        </p:xfrm>
        <a:graphic>
          <a:graphicData uri="http://schemas.openxmlformats.org/presentationml/2006/ole">
            <p:oleObj spid="_x0000_s59405" name="Формула" r:id="rId10" imgW="431640" imgH="177480" progId="Equation.3">
              <p:embed/>
            </p:oleObj>
          </a:graphicData>
        </a:graphic>
      </p:graphicFrame>
      <p:graphicFrame>
        <p:nvGraphicFramePr>
          <p:cNvPr id="59406" name="Object 14"/>
          <p:cNvGraphicFramePr>
            <a:graphicFrameLocks noChangeAspect="1"/>
          </p:cNvGraphicFramePr>
          <p:nvPr/>
        </p:nvGraphicFramePr>
        <p:xfrm>
          <a:off x="3948113" y="3095625"/>
          <a:ext cx="1577975" cy="347663"/>
        </p:xfrm>
        <a:graphic>
          <a:graphicData uri="http://schemas.openxmlformats.org/presentationml/2006/ole">
            <p:oleObj spid="_x0000_s59406" name="Формула" r:id="rId11" imgW="799920" imgH="177480" progId="Equation.3">
              <p:embed/>
            </p:oleObj>
          </a:graphicData>
        </a:graphic>
      </p:graphicFrame>
      <p:sp>
        <p:nvSpPr>
          <p:cNvPr id="22" name="Левая фигурная скобка 21"/>
          <p:cNvSpPr/>
          <p:nvPr/>
        </p:nvSpPr>
        <p:spPr>
          <a:xfrm>
            <a:off x="6357950" y="1643050"/>
            <a:ext cx="285752" cy="9144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59407" name="Object 15"/>
          <p:cNvGraphicFramePr>
            <a:graphicFrameLocks noChangeAspect="1"/>
          </p:cNvGraphicFramePr>
          <p:nvPr/>
        </p:nvGraphicFramePr>
        <p:xfrm>
          <a:off x="1285852" y="3929066"/>
          <a:ext cx="1552575" cy="347662"/>
        </p:xfrm>
        <a:graphic>
          <a:graphicData uri="http://schemas.openxmlformats.org/presentationml/2006/ole">
            <p:oleObj spid="_x0000_s59407" name="Формула" r:id="rId12" imgW="787320" imgH="177480" progId="Equation.3">
              <p:embed/>
            </p:oleObj>
          </a:graphicData>
        </a:graphic>
      </p:graphicFrame>
      <p:graphicFrame>
        <p:nvGraphicFramePr>
          <p:cNvPr id="59408" name="Object 16"/>
          <p:cNvGraphicFramePr>
            <a:graphicFrameLocks noChangeAspect="1"/>
          </p:cNvGraphicFramePr>
          <p:nvPr/>
        </p:nvGraphicFramePr>
        <p:xfrm>
          <a:off x="1214414" y="4143380"/>
          <a:ext cx="4719637" cy="514350"/>
        </p:xfrm>
        <a:graphic>
          <a:graphicData uri="http://schemas.openxmlformats.org/presentationml/2006/ole">
            <p:oleObj spid="_x0000_s59408" name="Формула" r:id="rId13" imgW="2082600" imgH="228600" progId="Equation.3">
              <p:embed/>
            </p:oleObj>
          </a:graphicData>
        </a:graphic>
      </p:graphicFrame>
      <p:sp>
        <p:nvSpPr>
          <p:cNvPr id="24" name="Левая фигурная скобка 23"/>
          <p:cNvSpPr/>
          <p:nvPr/>
        </p:nvSpPr>
        <p:spPr>
          <a:xfrm>
            <a:off x="1071538" y="3929066"/>
            <a:ext cx="214314" cy="78581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59409" name="Object 17"/>
          <p:cNvGraphicFramePr>
            <a:graphicFrameLocks noChangeAspect="1"/>
          </p:cNvGraphicFramePr>
          <p:nvPr/>
        </p:nvGraphicFramePr>
        <p:xfrm>
          <a:off x="6215074" y="3929066"/>
          <a:ext cx="1552575" cy="347662"/>
        </p:xfrm>
        <a:graphic>
          <a:graphicData uri="http://schemas.openxmlformats.org/presentationml/2006/ole">
            <p:oleObj spid="_x0000_s59409" name="Формула" r:id="rId14" imgW="787320" imgH="177480" progId="Equation.3">
              <p:embed/>
            </p:oleObj>
          </a:graphicData>
        </a:graphic>
      </p:graphicFrame>
      <p:graphicFrame>
        <p:nvGraphicFramePr>
          <p:cNvPr id="59410" name="Object 18"/>
          <p:cNvGraphicFramePr>
            <a:graphicFrameLocks noChangeAspect="1"/>
          </p:cNvGraphicFramePr>
          <p:nvPr/>
        </p:nvGraphicFramePr>
        <p:xfrm>
          <a:off x="6215074" y="4214818"/>
          <a:ext cx="877887" cy="769938"/>
        </p:xfrm>
        <a:graphic>
          <a:graphicData uri="http://schemas.openxmlformats.org/presentationml/2006/ole">
            <p:oleObj spid="_x0000_s59410" name="Формула" r:id="rId15" imgW="444240" imgH="393480" progId="Equation.3">
              <p:embed/>
            </p:oleObj>
          </a:graphicData>
        </a:graphic>
      </p:graphicFrame>
      <p:sp>
        <p:nvSpPr>
          <p:cNvPr id="23" name="Левая фигурная скобка 22"/>
          <p:cNvSpPr/>
          <p:nvPr/>
        </p:nvSpPr>
        <p:spPr>
          <a:xfrm>
            <a:off x="6072198" y="4000504"/>
            <a:ext cx="204790" cy="78581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59411" name="Object 19"/>
          <p:cNvGraphicFramePr>
            <a:graphicFrameLocks noChangeAspect="1"/>
          </p:cNvGraphicFramePr>
          <p:nvPr/>
        </p:nvGraphicFramePr>
        <p:xfrm>
          <a:off x="1214414" y="4786322"/>
          <a:ext cx="1552575" cy="347662"/>
        </p:xfrm>
        <a:graphic>
          <a:graphicData uri="http://schemas.openxmlformats.org/presentationml/2006/ole">
            <p:oleObj spid="_x0000_s59411" name="Формула" r:id="rId16" imgW="787320" imgH="177480" progId="Equation.3">
              <p:embed/>
            </p:oleObj>
          </a:graphicData>
        </a:graphic>
      </p:graphicFrame>
      <p:graphicFrame>
        <p:nvGraphicFramePr>
          <p:cNvPr id="59412" name="Object 20"/>
          <p:cNvGraphicFramePr>
            <a:graphicFrameLocks noChangeAspect="1"/>
          </p:cNvGraphicFramePr>
          <p:nvPr/>
        </p:nvGraphicFramePr>
        <p:xfrm>
          <a:off x="1357290" y="5072074"/>
          <a:ext cx="1077913" cy="398462"/>
        </p:xfrm>
        <a:graphic>
          <a:graphicData uri="http://schemas.openxmlformats.org/presentationml/2006/ole">
            <p:oleObj spid="_x0000_s59412" name="Формула" r:id="rId17" imgW="545760" imgH="203040" progId="Equation.3">
              <p:embed/>
            </p:oleObj>
          </a:graphicData>
        </a:graphic>
      </p:graphicFrame>
      <p:sp>
        <p:nvSpPr>
          <p:cNvPr id="25" name="Левая фигурная скобка 24"/>
          <p:cNvSpPr/>
          <p:nvPr/>
        </p:nvSpPr>
        <p:spPr>
          <a:xfrm>
            <a:off x="1142976" y="4714884"/>
            <a:ext cx="214314" cy="78581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59413" name="Object 21"/>
          <p:cNvGraphicFramePr>
            <a:graphicFrameLocks noChangeAspect="1"/>
          </p:cNvGraphicFramePr>
          <p:nvPr/>
        </p:nvGraphicFramePr>
        <p:xfrm>
          <a:off x="3214678" y="4786322"/>
          <a:ext cx="1001712" cy="347662"/>
        </p:xfrm>
        <a:graphic>
          <a:graphicData uri="http://schemas.openxmlformats.org/presentationml/2006/ole">
            <p:oleObj spid="_x0000_s59413" name="Формула" r:id="rId18" imgW="507960" imgH="177480" progId="Equation.3">
              <p:embed/>
            </p:oleObj>
          </a:graphicData>
        </a:graphic>
      </p:graphicFrame>
      <p:graphicFrame>
        <p:nvGraphicFramePr>
          <p:cNvPr id="59415" name="Object 23"/>
          <p:cNvGraphicFramePr>
            <a:graphicFrameLocks noChangeAspect="1"/>
          </p:cNvGraphicFramePr>
          <p:nvPr/>
        </p:nvGraphicFramePr>
        <p:xfrm>
          <a:off x="3214678" y="5072074"/>
          <a:ext cx="903287" cy="398463"/>
        </p:xfrm>
        <a:graphic>
          <a:graphicData uri="http://schemas.openxmlformats.org/presentationml/2006/ole">
            <p:oleObj spid="_x0000_s59415" name="Формула" r:id="rId19" imgW="457200" imgH="203040" progId="Equation.3">
              <p:embed/>
            </p:oleObj>
          </a:graphicData>
        </a:graphic>
      </p:graphicFrame>
      <p:sp>
        <p:nvSpPr>
          <p:cNvPr id="29" name="Левая фигурная скобка 28"/>
          <p:cNvSpPr/>
          <p:nvPr/>
        </p:nvSpPr>
        <p:spPr>
          <a:xfrm>
            <a:off x="3071802" y="4714884"/>
            <a:ext cx="214314" cy="78581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538" y="304800"/>
            <a:ext cx="7767662" cy="1569660"/>
          </a:xfrm>
          <a:prstGeom prst="rect">
            <a:avLst/>
          </a:prstGeom>
          <a:solidFill>
            <a:srgbClr val="66FFCC"/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/>
              <a:t>№</a:t>
            </a:r>
            <a:r>
              <a:rPr lang="ru-RU" sz="3200" b="1" u="sng" dirty="0"/>
              <a:t>1</a:t>
            </a:r>
            <a:r>
              <a:rPr lang="ru-RU" sz="3200" b="1" u="sng" dirty="0" smtClean="0"/>
              <a:t>.</a:t>
            </a:r>
            <a:r>
              <a:rPr lang="ru-RU" sz="3200" b="1" dirty="0"/>
              <a:t> </a:t>
            </a:r>
            <a:r>
              <a:rPr lang="ru-RU" sz="3200" b="1" dirty="0" smtClean="0"/>
              <a:t>Укажите значение производной функции                         в точке</a:t>
            </a:r>
            <a:r>
              <a:rPr lang="ru-RU" sz="3200" b="1" u="sng" dirty="0" smtClean="0"/>
              <a:t> </a:t>
            </a:r>
            <a:endParaRPr lang="ru-RU" sz="32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2543944" y="463932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543944" y="270892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43944" y="367412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543944" y="560452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067944" y="2708920"/>
            <a:ext cx="2514600" cy="584775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2е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067944" y="4710195"/>
            <a:ext cx="2514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067944" y="5680720"/>
            <a:ext cx="2514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3е</a:t>
            </a: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67944" y="3730820"/>
            <a:ext cx="2514600" cy="54225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2е+2</a:t>
            </a:r>
            <a:endParaRPr lang="ru-RU" sz="32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786578" y="2714620"/>
            <a:ext cx="2205022" cy="7143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hlinkClick r:id="rId3" action="ppaction://hlinksldjump"/>
              </a:rPr>
              <a:t>Решение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620000" y="6019800"/>
            <a:ext cx="7620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133" name="Object 36"/>
          <p:cNvGraphicFramePr>
            <a:graphicFrameLocks noChangeAspect="1"/>
          </p:cNvGraphicFramePr>
          <p:nvPr/>
        </p:nvGraphicFramePr>
        <p:xfrm>
          <a:off x="3071802" y="714356"/>
          <a:ext cx="2479675" cy="828675"/>
        </p:xfrm>
        <a:graphic>
          <a:graphicData uri="http://schemas.openxmlformats.org/presentationml/2006/ole">
            <p:oleObj spid="_x0000_s4133" name="Формула" r:id="rId4" imgW="672840" imgH="228600" progId="Equation.3">
              <p:embed/>
            </p:oleObj>
          </a:graphicData>
        </a:graphic>
      </p:graphicFrame>
      <p:pic>
        <p:nvPicPr>
          <p:cNvPr id="4134" name="Picture 38" descr="j04281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717032"/>
            <a:ext cx="1832297" cy="171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928662" y="6492875"/>
            <a:ext cx="6215106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7" name="Object 36"/>
          <p:cNvGraphicFramePr>
            <a:graphicFrameLocks noChangeAspect="1"/>
          </p:cNvGraphicFramePr>
          <p:nvPr/>
        </p:nvGraphicFramePr>
        <p:xfrm>
          <a:off x="7358082" y="714356"/>
          <a:ext cx="1217612" cy="644525"/>
        </p:xfrm>
        <a:graphic>
          <a:graphicData uri="http://schemas.openxmlformats.org/presentationml/2006/ole">
            <p:oleObj spid="_x0000_s4134" name="Формула" r:id="rId6" imgW="330120" imgH="177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1000100" y="228600"/>
            <a:ext cx="7915300" cy="2062103"/>
          </a:xfrm>
          <a:prstGeom prst="rect">
            <a:avLst/>
          </a:prstGeom>
          <a:solidFill>
            <a:srgbClr val="66FFCC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/>
              <a:t>№</a:t>
            </a:r>
            <a:r>
              <a:rPr lang="ru-RU" sz="3200" b="1" u="sng" dirty="0"/>
              <a:t>2</a:t>
            </a:r>
            <a:r>
              <a:rPr lang="ru-RU" sz="3200" b="1" u="sng" dirty="0" smtClean="0"/>
              <a:t>.</a:t>
            </a:r>
            <a:r>
              <a:rPr lang="ru-RU" sz="3200" dirty="0"/>
              <a:t> </a:t>
            </a:r>
            <a:r>
              <a:rPr lang="ru-RU" sz="3200" b="1" dirty="0" smtClean="0"/>
              <a:t>Укажите значение производной функции                         в точке </a:t>
            </a:r>
            <a:r>
              <a:rPr lang="ru-RU" sz="3200" b="1" u="sng" dirty="0" smtClean="0"/>
              <a:t> </a:t>
            </a:r>
            <a:endParaRPr lang="en-US" sz="32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943600"/>
            <a:ext cx="762000" cy="609600"/>
          </a:xfrm>
          <a:prstGeom prst="actionButtonForwardNext">
            <a:avLst/>
          </a:prstGeom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48" name="Object 28"/>
          <p:cNvGraphicFramePr>
            <a:graphicFrameLocks noChangeAspect="1"/>
          </p:cNvGraphicFramePr>
          <p:nvPr/>
        </p:nvGraphicFramePr>
        <p:xfrm>
          <a:off x="3695700" y="428625"/>
          <a:ext cx="1544638" cy="1363663"/>
        </p:xfrm>
        <a:graphic>
          <a:graphicData uri="http://schemas.openxmlformats.org/presentationml/2006/ole">
            <p:oleObj spid="_x0000_s5148" name="Формула" r:id="rId3" imgW="444240" imgH="393480" progId="Equation.3">
              <p:embed/>
            </p:oleObj>
          </a:graphicData>
        </a:graphic>
      </p:graphicFrame>
      <p:sp>
        <p:nvSpPr>
          <p:cNvPr id="15" name="Прямоугольник 4"/>
          <p:cNvSpPr/>
          <p:nvPr/>
        </p:nvSpPr>
        <p:spPr>
          <a:xfrm>
            <a:off x="2548136" y="3048000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16" name="Прямоугольник 5"/>
          <p:cNvSpPr/>
          <p:nvPr/>
        </p:nvSpPr>
        <p:spPr>
          <a:xfrm>
            <a:off x="2555776" y="3861048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17" name="Прямоугольник 6"/>
          <p:cNvSpPr/>
          <p:nvPr/>
        </p:nvSpPr>
        <p:spPr>
          <a:xfrm>
            <a:off x="2555776" y="4725144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18" name="Прямоугольник 7"/>
          <p:cNvSpPr/>
          <p:nvPr/>
        </p:nvSpPr>
        <p:spPr>
          <a:xfrm>
            <a:off x="2555776" y="5589240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9" name="Прямоугольник 8"/>
          <p:cNvSpPr/>
          <p:nvPr/>
        </p:nvSpPr>
        <p:spPr>
          <a:xfrm>
            <a:off x="4860032" y="3048000"/>
            <a:ext cx="2531368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0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9"/>
          <p:cNvSpPr/>
          <p:nvPr/>
        </p:nvSpPr>
        <p:spPr>
          <a:xfrm>
            <a:off x="4843264" y="3861048"/>
            <a:ext cx="2531368" cy="55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10"/>
          <p:cNvSpPr/>
          <p:nvPr/>
        </p:nvSpPr>
        <p:spPr>
          <a:xfrm>
            <a:off x="4843264" y="4725144"/>
            <a:ext cx="2531368" cy="66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 2/</a:t>
            </a:r>
            <a:r>
              <a:rPr lang="ru-RU" sz="3200" b="1" i="1" dirty="0" smtClean="0">
                <a:solidFill>
                  <a:schemeClr val="tx1"/>
                </a:solidFill>
              </a:rPr>
              <a:t>е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11"/>
          <p:cNvSpPr/>
          <p:nvPr/>
        </p:nvSpPr>
        <p:spPr>
          <a:xfrm>
            <a:off x="4843264" y="5661248"/>
            <a:ext cx="2531368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1/</a:t>
            </a:r>
            <a:r>
              <a:rPr lang="ru-RU" sz="3200" b="1" i="1" dirty="0" smtClean="0">
                <a:solidFill>
                  <a:schemeClr val="tx1"/>
                </a:solidFill>
              </a:rPr>
              <a:t>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>
          <a:xfrm>
            <a:off x="1000100" y="6309320"/>
            <a:ext cx="6164188" cy="360039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  <a:endParaRPr lang="ru-RU" dirty="0"/>
          </a:p>
        </p:txBody>
      </p:sp>
      <p:graphicFrame>
        <p:nvGraphicFramePr>
          <p:cNvPr id="2" name="Object 29"/>
          <p:cNvGraphicFramePr>
            <a:graphicFrameLocks noChangeAspect="1"/>
          </p:cNvGraphicFramePr>
          <p:nvPr/>
        </p:nvGraphicFramePr>
        <p:xfrm>
          <a:off x="7286644" y="642918"/>
          <a:ext cx="1147763" cy="615950"/>
        </p:xfrm>
        <a:graphic>
          <a:graphicData uri="http://schemas.openxmlformats.org/presentationml/2006/ole">
            <p:oleObj spid="_x0000_s5149" name="Формула" r:id="rId4" imgW="330120" imgH="177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304800"/>
            <a:ext cx="7839100" cy="2062103"/>
          </a:xfrm>
          <a:prstGeom prst="rect">
            <a:avLst/>
          </a:prstGeom>
          <a:solidFill>
            <a:srgbClr val="66FFCC"/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 </a:t>
            </a:r>
            <a:r>
              <a:rPr lang="ru-RU" sz="3200" b="1" u="sng" dirty="0" smtClean="0"/>
              <a:t>№</a:t>
            </a:r>
            <a:r>
              <a:rPr lang="ru-RU" sz="3200" b="1" u="sng" dirty="0"/>
              <a:t>3</a:t>
            </a:r>
            <a:r>
              <a:rPr lang="ru-RU" sz="3200" b="1" u="sng" dirty="0" smtClean="0"/>
              <a:t>.</a:t>
            </a:r>
            <a:r>
              <a:rPr lang="ru-RU" sz="3200" b="1" dirty="0"/>
              <a:t> </a:t>
            </a:r>
            <a:r>
              <a:rPr lang="ru-RU" sz="3200" b="1" dirty="0" smtClean="0"/>
              <a:t>Укажите значение производной функции </a:t>
            </a:r>
            <a:r>
              <a:rPr lang="en-US" sz="3200" b="1" dirty="0" smtClean="0"/>
              <a:t>                   </a:t>
            </a:r>
            <a:r>
              <a:rPr lang="ru-RU" sz="3200" b="1" dirty="0" smtClean="0"/>
              <a:t>в точке </a:t>
            </a:r>
            <a:endParaRPr lang="ru-RU" sz="3200" b="1" u="sng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2483768" y="4826000"/>
            <a:ext cx="1402432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483768" y="2895600"/>
            <a:ext cx="1402432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83768" y="3860800"/>
            <a:ext cx="1402432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483768" y="5791200"/>
            <a:ext cx="1402432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2819400"/>
            <a:ext cx="2667000" cy="584775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smtClean="0"/>
              <a:t>е</a:t>
            </a:r>
            <a:endParaRPr lang="ru-RU" sz="32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95800" y="4820675"/>
            <a:ext cx="26670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1"/>
                </a:solidFill>
              </a:rPr>
              <a:t>2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95800" y="5791200"/>
            <a:ext cx="26670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1"/>
                </a:solidFill>
              </a:rPr>
              <a:t>0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95800" y="3841300"/>
            <a:ext cx="2667000" cy="54225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1"/>
                </a:solidFill>
              </a:rPr>
              <a:t>е -1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848600" y="5791200"/>
            <a:ext cx="6858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3000364" y="642918"/>
          <a:ext cx="1854198" cy="1288861"/>
        </p:xfrm>
        <a:graphic>
          <a:graphicData uri="http://schemas.openxmlformats.org/presentationml/2006/ole">
            <p:oleObj spid="_x0000_s35841" name="Формула" r:id="rId3" imgW="533160" imgH="393480" progId="Equation.3">
              <p:embed/>
            </p:oleObj>
          </a:graphicData>
        </a:graphic>
      </p:graphicFrame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1000100" y="6245225"/>
            <a:ext cx="6643734" cy="476250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6858016" y="857232"/>
          <a:ext cx="1265238" cy="506412"/>
        </p:xfrm>
        <a:graphic>
          <a:graphicData uri="http://schemas.openxmlformats.org/presentationml/2006/ole">
            <p:oleObj spid="_x0000_s35842" name="Формула" r:id="rId4" imgW="342720" imgH="1396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6" grpId="1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000100" y="228600"/>
            <a:ext cx="7991500" cy="2616101"/>
          </a:xfrm>
          <a:prstGeom prst="rect">
            <a:avLst/>
          </a:prstGeom>
          <a:solidFill>
            <a:srgbClr val="66FFCC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/>
              <a:t>№4.</a:t>
            </a:r>
            <a:r>
              <a:rPr lang="ru-RU" sz="3200" b="1" dirty="0" smtClean="0"/>
              <a:t> Укажите значение производной функции </a:t>
            </a:r>
            <a:r>
              <a:rPr lang="en-US" sz="3200" b="1" dirty="0" smtClean="0"/>
              <a:t>                  </a:t>
            </a:r>
            <a:endParaRPr lang="ru-RU" sz="32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/>
              <a:t> </a:t>
            </a:r>
            <a:endParaRPr lang="ru-RU" sz="32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в точке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2800" y="29718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2800" y="3937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2800" y="49022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2800" y="58674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76800" y="58674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6е</a:t>
            </a:r>
            <a:r>
              <a:rPr lang="en-US" sz="3200" b="1" dirty="0" smtClean="0">
                <a:solidFill>
                  <a:schemeClr val="tx1"/>
                </a:solidFill>
              </a:rPr>
              <a:t>-</a:t>
            </a:r>
            <a:r>
              <a:rPr lang="ru-RU" sz="3200" b="1" dirty="0" smtClean="0">
                <a:solidFill>
                  <a:schemeClr val="tx1"/>
                </a:solidFill>
              </a:rPr>
              <a:t>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76800" y="49022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76800" y="39370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-</a:t>
            </a:r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32363" y="29972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3-6е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838200" cy="6096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3000364" y="642918"/>
          <a:ext cx="5270506" cy="1219787"/>
        </p:xfrm>
        <a:graphic>
          <a:graphicData uri="http://schemas.openxmlformats.org/presentationml/2006/ole">
            <p:oleObj spid="_x0000_s34817" name="Формула" r:id="rId3" imgW="1600200" imgH="393480" progId="Equation.3">
              <p:embed/>
            </p:oleObj>
          </a:graphicData>
        </a:graphic>
      </p:graphicFrame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928662" y="6356350"/>
            <a:ext cx="6929486" cy="501649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643174" y="1643050"/>
          <a:ext cx="1096973" cy="1043575"/>
        </p:xfrm>
        <a:graphic>
          <a:graphicData uri="http://schemas.openxmlformats.org/presentationml/2006/ole">
            <p:oleObj spid="_x0000_s34818" name="Формула" r:id="rId4" imgW="406080" imgH="393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8" grpId="0" animBg="1"/>
      <p:bldP spid="9" grpId="0" animBg="1"/>
      <p:bldP spid="9" grpId="1" animBg="1"/>
      <p:bldP spid="10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1000100" y="228600"/>
            <a:ext cx="7915300" cy="3046988"/>
          </a:xfrm>
          <a:prstGeom prst="rect">
            <a:avLst/>
          </a:prstGeom>
          <a:solidFill>
            <a:srgbClr val="66FFCC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/>
              <a:t>№</a:t>
            </a:r>
            <a:r>
              <a:rPr lang="ru-RU" sz="3200" b="1" u="sng" dirty="0" smtClean="0"/>
              <a:t>5.</a:t>
            </a:r>
            <a:r>
              <a:rPr lang="ru-RU" sz="3200" dirty="0" smtClean="0"/>
              <a:t> </a:t>
            </a:r>
            <a:r>
              <a:rPr lang="ru-RU" sz="3200" b="1" dirty="0" smtClean="0"/>
              <a:t>Укажите значение производной функции </a:t>
            </a:r>
            <a:r>
              <a:rPr lang="ru-RU" sz="3200" b="1" dirty="0" smtClean="0"/>
              <a:t>              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в </a:t>
            </a:r>
            <a:r>
              <a:rPr lang="ru-RU" sz="3200" b="1" dirty="0" smtClean="0"/>
              <a:t>точке </a:t>
            </a:r>
            <a:endParaRPr lang="ru-RU" sz="32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943600"/>
            <a:ext cx="762000" cy="609600"/>
          </a:xfrm>
          <a:prstGeom prst="actionButtonForwardNext">
            <a:avLst/>
          </a:prstGeom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Прямоугольник 4"/>
          <p:cNvSpPr/>
          <p:nvPr/>
        </p:nvSpPr>
        <p:spPr>
          <a:xfrm>
            <a:off x="2548136" y="3048000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16" name="Прямоугольник 5"/>
          <p:cNvSpPr/>
          <p:nvPr/>
        </p:nvSpPr>
        <p:spPr>
          <a:xfrm>
            <a:off x="2555776" y="3861048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17" name="Прямоугольник 6"/>
          <p:cNvSpPr/>
          <p:nvPr/>
        </p:nvSpPr>
        <p:spPr>
          <a:xfrm>
            <a:off x="2555776" y="4725144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18" name="Прямоугольник 7"/>
          <p:cNvSpPr/>
          <p:nvPr/>
        </p:nvSpPr>
        <p:spPr>
          <a:xfrm>
            <a:off x="2555776" y="5589240"/>
            <a:ext cx="1566664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9" name="Прямоугольник 8"/>
          <p:cNvSpPr/>
          <p:nvPr/>
        </p:nvSpPr>
        <p:spPr>
          <a:xfrm>
            <a:off x="4860032" y="3048000"/>
            <a:ext cx="2531368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9"/>
          <p:cNvSpPr/>
          <p:nvPr/>
        </p:nvSpPr>
        <p:spPr>
          <a:xfrm>
            <a:off x="4843264" y="3861048"/>
            <a:ext cx="2531368" cy="55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10"/>
          <p:cNvSpPr/>
          <p:nvPr/>
        </p:nvSpPr>
        <p:spPr>
          <a:xfrm>
            <a:off x="4843264" y="4725144"/>
            <a:ext cx="2531368" cy="66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 2/</a:t>
            </a:r>
            <a:r>
              <a:rPr lang="ru-RU" sz="3200" b="1" i="1" dirty="0" smtClean="0">
                <a:solidFill>
                  <a:schemeClr val="tx1"/>
                </a:solidFill>
              </a:rPr>
              <a:t>е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11"/>
          <p:cNvSpPr/>
          <p:nvPr/>
        </p:nvSpPr>
        <p:spPr>
          <a:xfrm>
            <a:off x="4843264" y="5661248"/>
            <a:ext cx="2531368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0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>
          <a:xfrm>
            <a:off x="1000100" y="6309320"/>
            <a:ext cx="6164188" cy="360039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  <a:endParaRPr lang="ru-RU" dirty="0"/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3071802" y="785793"/>
          <a:ext cx="5429576" cy="1163367"/>
        </p:xfrm>
        <a:graphic>
          <a:graphicData uri="http://schemas.openxmlformats.org/presentationml/2006/ole">
            <p:oleObj spid="_x0000_s60420" name="Формула" r:id="rId3" imgW="1726920" imgH="393480" progId="Equation.3">
              <p:embed/>
            </p:oleObj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2714612" y="1785926"/>
          <a:ext cx="1096963" cy="1042987"/>
        </p:xfrm>
        <a:graphic>
          <a:graphicData uri="http://schemas.openxmlformats.org/presentationml/2006/ole">
            <p:oleObj spid="_x0000_s60421" name="Формула" r:id="rId4" imgW="406080" imgH="393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000100" y="228600"/>
            <a:ext cx="7991500" cy="1631216"/>
          </a:xfrm>
          <a:prstGeom prst="rect">
            <a:avLst/>
          </a:prstGeom>
          <a:solidFill>
            <a:srgbClr val="66FFCC"/>
          </a:solidFill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/>
              <a:t>№6.</a:t>
            </a:r>
            <a:r>
              <a:rPr lang="ru-RU" sz="3200" b="1" dirty="0" smtClean="0"/>
              <a:t> Укажите значение производной функции </a:t>
            </a:r>
            <a:r>
              <a:rPr lang="en-US" sz="3200" b="1" dirty="0" smtClean="0"/>
              <a:t>              </a:t>
            </a:r>
            <a:r>
              <a:rPr lang="ru-RU" sz="3200" b="1" dirty="0" smtClean="0"/>
              <a:t>в точке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2143116"/>
            <a:ext cx="1143008" cy="928694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3357562"/>
            <a:ext cx="1143008" cy="857256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4500570"/>
            <a:ext cx="1143008" cy="857256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86116" y="5572140"/>
            <a:ext cx="1143008" cy="857256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5572140"/>
            <a:ext cx="1857388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29190" y="4429132"/>
            <a:ext cx="1928826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3357562"/>
            <a:ext cx="1928826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29190" y="2214554"/>
            <a:ext cx="1928826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838200" cy="6096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928662" y="6356350"/>
            <a:ext cx="6929486" cy="501649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6215074" y="857232"/>
          <a:ext cx="958850" cy="469900"/>
        </p:xfrm>
        <a:graphic>
          <a:graphicData uri="http://schemas.openxmlformats.org/presentationml/2006/ole">
            <p:oleObj spid="_x0000_s53251" name="Формула" r:id="rId3" imgW="355320" imgH="177480" progId="Equation.3">
              <p:embed/>
            </p:oleObj>
          </a:graphicData>
        </a:graphic>
      </p:graphicFrame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3214678" y="620594"/>
          <a:ext cx="1109666" cy="936280"/>
        </p:xfrm>
        <a:graphic>
          <a:graphicData uri="http://schemas.openxmlformats.org/presentationml/2006/ole">
            <p:oleObj spid="_x0000_s53252" r:id="rId4" imgW="609336" imgH="520474" progId="">
              <p:embed/>
            </p:oleObj>
          </a:graphicData>
        </a:graphic>
      </p:graphicFrame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5643570" y="2285992"/>
          <a:ext cx="428628" cy="818289"/>
        </p:xfrm>
        <a:graphic>
          <a:graphicData uri="http://schemas.openxmlformats.org/presentationml/2006/ole">
            <p:oleObj spid="_x0000_s53256" name="Формула" r:id="rId5" imgW="203040" imgH="393480" progId="Equation.3">
              <p:embed/>
            </p:oleObj>
          </a:graphicData>
        </a:graphic>
      </p:graphicFrame>
      <p:graphicFrame>
        <p:nvGraphicFramePr>
          <p:cNvPr id="53257" name="Object 9"/>
          <p:cNvGraphicFramePr>
            <a:graphicFrameLocks noChangeAspect="1"/>
          </p:cNvGraphicFramePr>
          <p:nvPr/>
        </p:nvGraphicFramePr>
        <p:xfrm>
          <a:off x="5429255" y="3357562"/>
          <a:ext cx="972411" cy="714380"/>
        </p:xfrm>
        <a:graphic>
          <a:graphicData uri="http://schemas.openxmlformats.org/presentationml/2006/ole">
            <p:oleObj spid="_x0000_s53257" name="Формула" r:id="rId6" imgW="558720" imgH="419040" progId="Equation.3">
              <p:embed/>
            </p:oleObj>
          </a:graphicData>
        </a:graphic>
      </p:graphicFrame>
      <p:graphicFrame>
        <p:nvGraphicFramePr>
          <p:cNvPr id="53258" name="Object 10"/>
          <p:cNvGraphicFramePr>
            <a:graphicFrameLocks noChangeAspect="1"/>
          </p:cNvGraphicFramePr>
          <p:nvPr/>
        </p:nvGraphicFramePr>
        <p:xfrm>
          <a:off x="5143504" y="4429132"/>
          <a:ext cx="1482500" cy="785818"/>
        </p:xfrm>
        <a:graphic>
          <a:graphicData uri="http://schemas.openxmlformats.org/presentationml/2006/ole">
            <p:oleObj spid="_x0000_s53258" name="Формула" r:id="rId7" imgW="774360" imgH="419040" progId="Equation.3">
              <p:embed/>
            </p:oleObj>
          </a:graphicData>
        </a:graphic>
      </p:graphicFrame>
      <p:graphicFrame>
        <p:nvGraphicFramePr>
          <p:cNvPr id="53259" name="Object 11"/>
          <p:cNvGraphicFramePr>
            <a:graphicFrameLocks noChangeAspect="1"/>
          </p:cNvGraphicFramePr>
          <p:nvPr/>
        </p:nvGraphicFramePr>
        <p:xfrm>
          <a:off x="5429256" y="5643578"/>
          <a:ext cx="973596" cy="642942"/>
        </p:xfrm>
        <a:graphic>
          <a:graphicData uri="http://schemas.openxmlformats.org/presentationml/2006/ole">
            <p:oleObj spid="_x0000_s53259" name="Формула" r:id="rId8" imgW="583920" imgH="393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8" grpId="0" animBg="1"/>
      <p:bldP spid="9" grpId="0" animBg="1"/>
      <p:bldP spid="9" grpId="1" animBg="1"/>
      <p:bldP spid="10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304800"/>
            <a:ext cx="7910538" cy="1877437"/>
          </a:xfrm>
          <a:prstGeom prst="rect">
            <a:avLst/>
          </a:prstGeom>
          <a:solidFill>
            <a:srgbClr val="66FFCC"/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/>
              <a:t>№7</a:t>
            </a:r>
            <a:r>
              <a:rPr lang="en-US" sz="3200" dirty="0" smtClean="0"/>
              <a:t>.</a:t>
            </a:r>
            <a:r>
              <a:rPr lang="ru-RU" sz="2800" b="1" dirty="0" smtClean="0"/>
              <a:t>Найдите угловой коэффициент касательной, проведенной к графику функции                               в его точке с абсциссой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63688" y="4797152"/>
            <a:ext cx="1368152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1763688" y="2780928"/>
            <a:ext cx="1368152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3688" y="3789040"/>
            <a:ext cx="1368152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1763688" y="5733256"/>
            <a:ext cx="1368152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51920" y="2819400"/>
            <a:ext cx="2320280" cy="584775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851920" y="4820675"/>
            <a:ext cx="232028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18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51920" y="5791200"/>
            <a:ext cx="232028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-11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1920" y="3841300"/>
            <a:ext cx="2320280" cy="54225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5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>
            <a:hlinkClick r:id="" action="ppaction://noaction"/>
          </p:cNvPr>
          <p:cNvSpPr/>
          <p:nvPr/>
        </p:nvSpPr>
        <p:spPr>
          <a:xfrm>
            <a:off x="6500826" y="2714620"/>
            <a:ext cx="2419336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hlinkClick r:id="rId3" action="ppaction://hlinksldjump"/>
              </a:rPr>
              <a:t>Решение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772400" y="6019800"/>
            <a:ext cx="7620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643174" y="1214422"/>
          <a:ext cx="2687630" cy="575552"/>
        </p:xfrm>
        <a:graphic>
          <a:graphicData uri="http://schemas.openxmlformats.org/presentationml/2006/ole">
            <p:oleObj spid="_x0000_s36866" name="Формула" r:id="rId4" imgW="1002960" imgH="228600" progId="Equation.3">
              <p:embed/>
            </p:oleObj>
          </a:graphicData>
        </a:graphic>
      </p:graphicFrame>
      <p:pic>
        <p:nvPicPr>
          <p:cNvPr id="36867" name="Picture 3" descr="j04281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789040"/>
            <a:ext cx="1832297" cy="171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928662" y="6309320"/>
            <a:ext cx="6643734" cy="548680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143240" y="1714488"/>
          <a:ext cx="1096962" cy="471488"/>
        </p:xfrm>
        <a:graphic>
          <a:graphicData uri="http://schemas.openxmlformats.org/presentationml/2006/ole">
            <p:oleObj spid="_x0000_s36867" name="Формула" r:id="rId6" imgW="520560" imgH="22860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theme/theme1.xml><?xml version="1.0" encoding="utf-8"?>
<a:theme xmlns:a="http://schemas.openxmlformats.org/drawingml/2006/main" name="СВ ФУН к уравн ЕГЭ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3366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СВ ФУН к уравн ЕГЭ</Template>
  <TotalTime>2479</TotalTime>
  <Words>1103</Words>
  <Application>Microsoft Office PowerPoint</Application>
  <PresentationFormat>Экран (4:3)</PresentationFormat>
  <Paragraphs>290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СВ ФУН к уравн ЕГЭ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Интерактивный тренажёр.</dc:title>
  <dc:creator>1</dc:creator>
  <cp:lastModifiedBy>Учитель</cp:lastModifiedBy>
  <cp:revision>230</cp:revision>
  <dcterms:created xsi:type="dcterms:W3CDTF">2011-06-28T10:00:22Z</dcterms:created>
  <dcterms:modified xsi:type="dcterms:W3CDTF">2014-11-30T16:08:11Z</dcterms:modified>
</cp:coreProperties>
</file>