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D452C5-7319-4021-B5F3-CAD7C9596DD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405EFF-C87C-4AC7-A54D-0BDAF00A0FC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0;&#1091;&#1076;&#1080;&#1086;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0;&#1091;&#1076;&#1080;&#1086;.wma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0;&#1091;&#1076;&#1080;&#1086;.wma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Марина Викторовна\Рабочий стол\ФОТО\Бабочки\Butterfly 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468313" y="5300663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endParaRPr lang="ru-RU">
              <a:solidFill>
                <a:srgbClr val="FFFFFF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>
                <a:solidFill>
                  <a:srgbClr val="FFFFFF"/>
                </a:solidFill>
              </a:rPr>
              <a:t>. </a:t>
            </a:r>
            <a:r>
              <a:rPr lang="ru-RU" b="1">
                <a:solidFill>
                  <a:srgbClr val="FFFFFF"/>
                </a:solidFill>
              </a:rPr>
              <a:t>Вышедшая из куколки бабочка  имеет маленькие   мягкие крылья. Она несколько часов сидит  на одном месте, пока ее крылья расправятся и окрепнут</a:t>
            </a:r>
            <a:r>
              <a:rPr lang="ru-RU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9688" y="0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:\Documents and Settings\Марина Викторовна\Рабочий стол\ФОТО\Бабочки\Tiger Swallowtail Butterfly on a Purple Coneflow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5750" y="0"/>
            <a:ext cx="9429750" cy="6858000"/>
          </a:xfr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mtClean="0"/>
              <a:t>Бабочки  прекрасные  опылители.</a:t>
            </a:r>
            <a:endParaRPr lang="ru-RU"/>
          </a:p>
        </p:txBody>
      </p:sp>
      <p:pic>
        <p:nvPicPr>
          <p:cNvPr id="18437" name="Picture 5" descr="The Rounds of a Social Butter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Марина Викторовна\Рабочий стол\Бабочки\Butterfl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Содержимое 1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FFFF"/>
                </a:solidFill>
              </a:rPr>
              <a:t>Как  и  весь  живой  мир, окружающий  человека,  бабочки   страдают  от  общего  загрязнения  окружающей  среды, от  неконтролируемого  применения  в  сельском  хозяйстве   различных  химических  веществ, от  изменения  биотопов  при    освоении  человеком  новых  территорий</a:t>
            </a:r>
            <a:r>
              <a:rPr lang="ru-RU" sz="1800" b="1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advTm="20547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7" descr="крапивнича - коп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Содержимое 3"/>
          <p:cNvSpPr>
            <a:spLocks noGrp="1"/>
          </p:cNvSpPr>
          <p:nvPr>
            <p:ph idx="1"/>
          </p:nvPr>
        </p:nvSpPr>
        <p:spPr>
          <a:xfrm>
            <a:off x="-214313" y="-214313"/>
            <a:ext cx="8786813" cy="3643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        </a:t>
            </a:r>
            <a:endParaRPr lang="ru-RU" b="1" i="1" smtClean="0">
              <a:cs typeface="Andalus" pitchFamily="18" charset="-78"/>
            </a:endParaRPr>
          </a:p>
          <a:p>
            <a:pPr>
              <a:buFont typeface="Wingdings 2" pitchFamily="18" charset="2"/>
              <a:buNone/>
            </a:pPr>
            <a:r>
              <a:rPr lang="ru-RU" sz="2100" b="1" i="1" smtClean="0">
                <a:solidFill>
                  <a:srgbClr val="FFFFFF"/>
                </a:solidFill>
                <a:cs typeface="Andalus" pitchFamily="18" charset="-78"/>
              </a:rPr>
              <a:t>        </a:t>
            </a:r>
            <a:r>
              <a:rPr lang="ru-RU" sz="2100" b="1" smtClean="0">
                <a:solidFill>
                  <a:srgbClr val="FFFFFF"/>
                </a:solidFill>
                <a:cs typeface="Andalus" pitchFamily="18" charset="-78"/>
              </a:rPr>
              <a:t>Но ни одна коллекция с застывшими на булавках мертвыми насекомыми не принесет той живой радости, которую дает переливающееся цветами луговое разнотравье или полянка в лесу, где летают, порхают, танцуют в солнечном воздухе яркие, чудесные бабочки.</a:t>
            </a:r>
            <a:endParaRPr lang="ru-RU" sz="2100" b="1" smtClean="0">
              <a:solidFill>
                <a:srgbClr val="FFFFFF"/>
              </a:solidFill>
            </a:endParaRPr>
          </a:p>
        </p:txBody>
      </p:sp>
      <p:pic>
        <p:nvPicPr>
          <p:cNvPr id="7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77839">
            <a:off x="2592388" y="744538"/>
            <a:ext cx="3884612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50" y="0"/>
            <a:ext cx="8643938" cy="6858000"/>
          </a:xfrm>
        </p:spPr>
        <p:txBody>
          <a:bodyPr>
            <a:normAutofit fontScale="925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3900" b="1" i="1" dirty="0" smtClean="0">
                <a:solidFill>
                  <a:srgbClr val="FF0000"/>
                </a:solidFill>
                <a:cs typeface="Andalus" pitchFamily="2" charset="-78"/>
              </a:rPr>
              <a:t>Против человека бабочки бессильны.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FFFFFF"/>
                </a:solidFill>
              </a:rPr>
              <a:t>Неумеренный отлов и коллекционирование – одна из причин их сокращения.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2400" b="1" i="1" dirty="0" smtClean="0">
              <a:solidFill>
                <a:srgbClr val="FFFFFF"/>
              </a:solidFill>
              <a:cs typeface="Andalus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4000" b="1" i="1" dirty="0" smtClean="0">
              <a:solidFill>
                <a:srgbClr val="FF0000"/>
              </a:solidFill>
              <a:cs typeface="Andalus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4000" b="1" i="1" dirty="0" smtClean="0">
              <a:solidFill>
                <a:srgbClr val="FF0000"/>
              </a:solidFill>
              <a:cs typeface="Andalus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3500" b="1" i="1" dirty="0" smtClean="0">
              <a:solidFill>
                <a:srgbClr val="FF0000"/>
              </a:solidFill>
              <a:cs typeface="Andalus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3500" b="1" i="1" dirty="0" smtClean="0">
              <a:solidFill>
                <a:srgbClr val="FF0000"/>
              </a:solidFill>
              <a:cs typeface="Andalus" pitchFamily="2" charset="-78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3500" b="1" i="1" dirty="0" smtClean="0">
                <a:solidFill>
                  <a:srgbClr val="FF0000"/>
                </a:solidFill>
                <a:cs typeface="Andalus" pitchFamily="2" charset="-78"/>
              </a:rPr>
              <a:t> Поэтому еще раз напоминаем: научись любоваться и наблюдать. Не истребляй, а охраняй.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3500" b="1" i="1" dirty="0" smtClean="0">
                <a:solidFill>
                  <a:srgbClr val="FF0000"/>
                </a:solidFill>
                <a:cs typeface="Andalus" pitchFamily="2" charset="-78"/>
              </a:rPr>
              <a:t>   Это — важное дело человека на Земле. </a:t>
            </a:r>
            <a:r>
              <a:rPr lang="ru-RU" sz="3500" b="1" i="1" dirty="0" smtClean="0">
                <a:solidFill>
                  <a:srgbClr val="FF0000"/>
                </a:solidFill>
              </a:rPr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Марина Викторовна\Рабочий стол\Бабочки\Morpho Butterfly in Flight, Costa 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Char char="q"/>
            </a:pPr>
            <a:r>
              <a:rPr lang="ru-RU" sz="2200" smtClean="0"/>
              <a:t> </a:t>
            </a:r>
            <a:r>
              <a:rPr lang="ru-RU" sz="2200" smtClean="0">
                <a:solidFill>
                  <a:srgbClr val="FFFFFF"/>
                </a:solidFill>
              </a:rPr>
              <a:t>Сохранение  растительного  покрова  Земли.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Char char="q"/>
            </a:pPr>
            <a:r>
              <a:rPr lang="ru-RU" sz="2200" smtClean="0">
                <a:solidFill>
                  <a:srgbClr val="FFFFFF"/>
                </a:solidFill>
              </a:rPr>
              <a:t> Исключить  химические  методы  борьбы  с  вредителями, так  как  от  химических  веществ  в  большей  мере  страдают   растения  и  полезные  насекомые.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Char char="q"/>
            </a:pPr>
            <a:r>
              <a:rPr lang="ru-RU" sz="2200" smtClean="0">
                <a:solidFill>
                  <a:srgbClr val="FFFFFF"/>
                </a:solidFill>
              </a:rPr>
              <a:t> Контролировать  численность  популяций  бабочек  естественным  путём, ориентируясь  на  их « природных  врагов» – насекомоядных  птиц,  млекопитающих, божьих  коровок, ос-охотниц, наездников.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Char char="q"/>
            </a:pPr>
            <a:r>
              <a:rPr lang="ru-RU" sz="2200" smtClean="0">
                <a:solidFill>
                  <a:srgbClr val="FFFFFF"/>
                </a:solidFill>
              </a:rPr>
              <a:t> Запретить  сбор  бабочек  в  частные  коллекции.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Char char="q"/>
            </a:pPr>
            <a:r>
              <a:rPr lang="ru-RU" sz="2200" smtClean="0">
                <a:solidFill>
                  <a:srgbClr val="FFFFFF"/>
                </a:solidFill>
              </a:rPr>
              <a:t> Ограничить  хозяйственную  деятельность  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Font typeface="Wingdings 2" pitchFamily="18" charset="2"/>
              <a:buNone/>
            </a:pPr>
            <a:r>
              <a:rPr lang="ru-RU" sz="2200" smtClean="0">
                <a:solidFill>
                  <a:srgbClr val="FFFFFF"/>
                </a:solidFill>
              </a:rPr>
              <a:t>     в  местах  обитания  редких  видов, запретить  сенокошение, выпас скота.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Font typeface="Wingdings" pitchFamily="2" charset="2"/>
              <a:buChar char="q"/>
            </a:pPr>
            <a:r>
              <a:rPr lang="ru-RU" sz="2200" smtClean="0">
                <a:solidFill>
                  <a:srgbClr val="FFFFFF"/>
                </a:solidFill>
              </a:rPr>
              <a:t> Изучение  распространения  и  биологии  вида  на  территории   о</a:t>
            </a:r>
            <a:r>
              <a:rPr lang="ru-RU" sz="2200" smtClean="0">
                <a:solidFill>
                  <a:srgbClr val="FFFFFF"/>
                </a:solidFill>
                <a:latin typeface="Arial" charset="0"/>
              </a:rPr>
              <a:t>б</a:t>
            </a:r>
            <a:r>
              <a:rPr lang="ru-RU" sz="2200" smtClean="0">
                <a:solidFill>
                  <a:srgbClr val="FFFFFF"/>
                </a:solidFill>
              </a:rPr>
              <a:t>ласти.  </a:t>
            </a: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Font typeface="Wingdings 2" pitchFamily="18" charset="2"/>
              <a:buNone/>
            </a:pPr>
            <a:endParaRPr lang="ru-RU" sz="22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Рекомендации  по  восстановлению  численности  бабочек.</a:t>
            </a:r>
            <a:endParaRPr lang="ru-RU"/>
          </a:p>
        </p:txBody>
      </p:sp>
    </p:spTree>
  </p:cSld>
  <p:clrMapOvr>
    <a:masterClrMapping/>
  </p:clrMapOvr>
  <p:transition advTm="348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Марина Викторовна\Рабочий стол\Бабочки\Рисунок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1"/>
          <p:cNvSpPr>
            <a:spLocks noGrp="1"/>
          </p:cNvSpPr>
          <p:nvPr>
            <p:ph idx="1"/>
          </p:nvPr>
        </p:nvSpPr>
        <p:spPr>
          <a:xfrm>
            <a:off x="4714875" y="2286000"/>
            <a:ext cx="8229600" cy="4572000"/>
          </a:xfrm>
        </p:spPr>
        <p:txBody>
          <a:bodyPr/>
          <a:lstStyle/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Ты, человек, любя природу,                      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Хоть иногда её жалей</a:t>
            </a:r>
            <a:r>
              <a:rPr lang="en-US" sz="1900" b="1" smtClean="0">
                <a:solidFill>
                  <a:srgbClr val="FFFF00"/>
                </a:solidFill>
              </a:rPr>
              <a:t>; 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 В увеселительных походах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Не растопчи её полей.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В вокзальной сутолоке века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Ты оценить её спеши: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Она – твой давний добрый лекарь,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Она – союзница души.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И не исчерпывай до дна,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И помни истину простую: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Нас много, а она – одна.</a:t>
            </a:r>
          </a:p>
          <a:p>
            <a:pPr eaLnBrk="1" hangingPunct="1"/>
            <a:r>
              <a:rPr lang="ru-RU" sz="1900" b="1" smtClean="0">
                <a:solidFill>
                  <a:srgbClr val="FFFF00"/>
                </a:solidFill>
              </a:rPr>
              <a:t>В. Шефнер.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BUtterf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3"/>
          <p:cNvSpPr>
            <a:spLocks noGrp="1"/>
          </p:cNvSpPr>
          <p:nvPr>
            <p:ph idx="1"/>
          </p:nvPr>
        </p:nvSpPr>
        <p:spPr>
          <a:xfrm>
            <a:off x="1042988" y="1773238"/>
            <a:ext cx="7758112" cy="3767137"/>
          </a:xfrm>
        </p:spPr>
        <p:txBody>
          <a:bodyPr>
            <a:normAutofit fontScale="85000" lnSpcReduction="20000"/>
          </a:bodyPr>
          <a:lstStyle/>
          <a:p>
            <a:r>
              <a:rPr lang="ru-RU" sz="2000" smtClean="0">
                <a:solidFill>
                  <a:srgbClr val="FFFFFF"/>
                </a:solidFill>
              </a:rPr>
              <a:t>В. Самуйлов  Тайны  озерного  края, Вышний  Волочек, «Ирида-прос», 2004  г.</a:t>
            </a:r>
          </a:p>
          <a:p>
            <a:r>
              <a:rPr lang="ru-RU" sz="2000" smtClean="0">
                <a:solidFill>
                  <a:srgbClr val="FFFFFF"/>
                </a:solidFill>
              </a:rPr>
              <a:t>М.С.Гиляров, Ф.Н .Правдин  Жизнь  животных  М. Просвещение, 1984  год.</a:t>
            </a:r>
          </a:p>
          <a:p>
            <a:r>
              <a:rPr lang="ru-RU" sz="2000" smtClean="0">
                <a:solidFill>
                  <a:srgbClr val="FFFFFF"/>
                </a:solidFill>
              </a:rPr>
              <a:t>Г.Фарб  Насекомые  М. Мир,1976  год.</a:t>
            </a:r>
          </a:p>
          <a:p>
            <a:r>
              <a:rPr lang="ru-RU" sz="2000" smtClean="0">
                <a:solidFill>
                  <a:srgbClr val="FFFFFF"/>
                </a:solidFill>
              </a:rPr>
              <a:t>Ю.Дмитриев  Соседи  по  планете,М. Детская  литература,1977  год.</a:t>
            </a:r>
          </a:p>
          <a:p>
            <a:r>
              <a:rPr lang="ru-RU" sz="2000" smtClean="0">
                <a:solidFill>
                  <a:srgbClr val="FFFFFF"/>
                </a:solidFill>
              </a:rPr>
              <a:t>Е.Т.Бровкина, В.И.Сивоглазов  Атлас  животные  луга,  М. Дрофа, 2007  год.</a:t>
            </a:r>
          </a:p>
          <a:p>
            <a:r>
              <a:rPr lang="ru-RU" sz="2000" smtClean="0">
                <a:solidFill>
                  <a:srgbClr val="FFFFFF"/>
                </a:solidFill>
              </a:rPr>
              <a:t>А.Зеликман  Практикум  по  зоологии  беспозвоночных, М.Высшая  школа, 1969г.</a:t>
            </a:r>
          </a:p>
          <a:p>
            <a:r>
              <a:rPr lang="ru-RU" sz="2000" smtClean="0">
                <a:solidFill>
                  <a:srgbClr val="FFFFFF"/>
                </a:solidFill>
              </a:rPr>
              <a:t>А.С.Сорокин  Красная  книга  Тверской  области, Тверь, «Вече  Твери», 2002  год.</a:t>
            </a:r>
          </a:p>
          <a:p>
            <a:r>
              <a:rPr lang="ru-RU" sz="2000" smtClean="0">
                <a:solidFill>
                  <a:srgbClr val="FFFFFF"/>
                </a:solidFill>
              </a:rPr>
              <a:t>Картинки (автор и источник заимствования не известен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914400" y="-28575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effectLst/>
                <a:latin typeface="Arial" charset="0"/>
              </a:rPr>
              <a:t>Используемая литература.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C:\Documents and Settings\Марина Викторовна\Рабочий стол\ФОТО\72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4914"/>
            <a:ext cx="8229600" cy="1194172"/>
          </a:xfrm>
        </p:spPr>
      </p:pic>
    </p:spTree>
  </p:cSld>
  <p:clrMapOvr>
    <a:masterClrMapping/>
  </p:clrMapOvr>
  <p:transition advTm="701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ysClr val="windowText" lastClr="000000"/>
      </a:dk1>
      <a:lt1>
        <a:sysClr val="window" lastClr="FFFFFF"/>
      </a:lt1>
      <a:dk2>
        <a:srgbClr val="00B05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409</Words>
  <Application>Microsoft Office PowerPoint</Application>
  <PresentationFormat>Экран (4:3)</PresentationFormat>
  <Paragraphs>45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Бабочки  прекрасные  опылители.</vt:lpstr>
      <vt:lpstr>Слайд 3</vt:lpstr>
      <vt:lpstr>Слайд 4</vt:lpstr>
      <vt:lpstr>Слайд 5</vt:lpstr>
      <vt:lpstr>Рекомендации  по  восстановлению  численности  бабочек.</vt:lpstr>
      <vt:lpstr>Слайд 7</vt:lpstr>
      <vt:lpstr>Используемая литература.</vt:lpstr>
      <vt:lpstr>Слайд 9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1</cp:revision>
  <dcterms:created xsi:type="dcterms:W3CDTF">2014-01-25T17:01:56Z</dcterms:created>
  <dcterms:modified xsi:type="dcterms:W3CDTF">2014-01-25T17:02:41Z</dcterms:modified>
</cp:coreProperties>
</file>