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1" r:id="rId4"/>
    <p:sldId id="265" r:id="rId5"/>
    <p:sldId id="261" r:id="rId6"/>
    <p:sldId id="267" r:id="rId7"/>
    <p:sldId id="272" r:id="rId8"/>
    <p:sldId id="260" r:id="rId9"/>
    <p:sldId id="273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  <a:srgbClr val="FF00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8451B-C0A7-42EC-A2B2-36F93D2915E4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B2F6-6555-4B1C-B824-7DC87734A4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CAAAE-26C7-4DA2-88F7-4256CA4BC639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7F64-C470-4C63-B97D-EFB026684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68B7-447A-4FF0-B507-7AF098B96C39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BEC5-633D-4151-8D60-001AE5B63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296BF-A07B-4F0C-89EE-8FF0BA26E8E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BB44-0FD3-4869-9457-78B417551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3E6AC-76F9-48EC-8D62-629846E13565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6DFE-A239-454D-A75D-5549706E7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18684-AB17-475A-955F-4F1972155263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8882F-62F1-4348-827D-AFF505277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F869-44D9-45AE-A852-664E2097ACA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C46A5-6FF2-4491-A2BC-229A3EB0B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E0CA-E53E-4396-84F0-EAB969BFF52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25DB-F57D-45F7-824F-F131BAB8F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081F-70DE-4DE2-B786-AA132889971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29DCF-D8C9-4F22-A580-EFD36FE2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5F09-37A0-4A98-8732-D39D727340C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5AEE-AAA0-471F-A205-B538856CC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EFBA-53AF-4D85-BBFC-4977C2A75716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F7A2-FE76-45BD-BA37-53CA16966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BA802-2527-4674-B62F-9214E79B20EC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C1B24E-6F99-45D4-93CF-663CD02D7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todisty.ru/m/files/view/zhakulina_i-v-_tehnologicheskii_priem_-volshebnaya_truba-_dlya_MS_PowerPoint_-rus-yaz-_1-4_kl" TargetMode="External"/><Relationship Id="rId2" Type="http://schemas.openxmlformats.org/officeDocument/2006/relationships/hyperlink" Target="http://metodisty.ru/m/files/view/tehnologicheskii_priem_-volshebnaya_trub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928662" y="428604"/>
            <a:ext cx="7891810" cy="23698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Monotype Corsiva" pitchFamily="66" charset="0"/>
              </a:rPr>
              <a:t>Интерактивный тренажер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atin typeface="Monotype Corsiva" pitchFamily="66" charset="0"/>
              </a:rPr>
              <a:t>«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П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к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з</a:t>
            </a:r>
            <a:r>
              <a:rPr lang="ru-RU" sz="5400" b="1" dirty="0" smtClean="0">
                <a:solidFill>
                  <a:srgbClr val="009900"/>
                </a:solidFill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т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л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ь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9900"/>
                </a:solidFill>
                <a:latin typeface="Monotype Corsiva" pitchFamily="66" charset="0"/>
              </a:rPr>
              <a:t>ы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е</a:t>
            </a:r>
            <a:r>
              <a:rPr lang="ru-RU" sz="5400" b="1" dirty="0" smtClean="0"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и</a:t>
            </a:r>
            <a:r>
              <a:rPr lang="ru-RU" sz="5400" b="1" dirty="0" smtClean="0">
                <a:latin typeface="Monotype Corsiva" pitchFamily="66" charset="0"/>
              </a:rPr>
              <a:t> 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л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о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г</a:t>
            </a:r>
            <a:r>
              <a:rPr lang="ru-RU" sz="5400" b="1" dirty="0" smtClean="0">
                <a:solidFill>
                  <a:srgbClr val="009900"/>
                </a:solidFill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р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ф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м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ч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с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к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009900"/>
                </a:solidFill>
                <a:latin typeface="Monotype Corsiva" pitchFamily="66" charset="0"/>
              </a:rPr>
              <a:t>е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у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р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а</a:t>
            </a:r>
            <a:r>
              <a:rPr lang="ru-RU" sz="5400" b="1" dirty="0" smtClean="0">
                <a:solidFill>
                  <a:srgbClr val="0000FF"/>
                </a:solidFill>
                <a:latin typeface="Monotype Corsiva" pitchFamily="66" charset="0"/>
              </a:rPr>
              <a:t>в</a:t>
            </a:r>
            <a:r>
              <a:rPr lang="ru-RU" sz="5400" b="1" dirty="0" smtClean="0">
                <a:solidFill>
                  <a:srgbClr val="FF00FF"/>
                </a:solidFill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9900"/>
                </a:solidFill>
                <a:latin typeface="Monotype Corsiva" pitchFamily="66" charset="0"/>
              </a:rPr>
              <a:t>е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н</a:t>
            </a:r>
            <a:r>
              <a:rPr lang="ru-RU" sz="5400" b="1" dirty="0" smtClean="0">
                <a:solidFill>
                  <a:srgbClr val="00B050"/>
                </a:solidFill>
                <a:latin typeface="Monotype Corsiva" pitchFamily="66" charset="0"/>
              </a:rPr>
              <a:t>и</a:t>
            </a:r>
            <a:r>
              <a:rPr lang="ru-RU" sz="5400" b="1" dirty="0" smtClean="0">
                <a:solidFill>
                  <a:srgbClr val="FF3300"/>
                </a:solidFill>
                <a:latin typeface="Monotype Corsiva" pitchFamily="66" charset="0"/>
              </a:rPr>
              <a:t>я</a:t>
            </a:r>
            <a:r>
              <a:rPr lang="ru-RU" sz="5400" b="1" dirty="0" smtClean="0">
                <a:latin typeface="Monotype Corsiva" pitchFamily="66" charset="0"/>
              </a:rPr>
              <a:t>»</a:t>
            </a:r>
            <a:endParaRPr lang="ru-RU" sz="5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3071813"/>
            <a:ext cx="6486525" cy="2428875"/>
          </a:xfrm>
          <a:prstGeom prst="roundRect">
            <a:avLst>
              <a:gd name="adj" fmla="val 57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Автор работы</a:t>
            </a:r>
            <a:r>
              <a:rPr lang="en-US" sz="2400" b="1" dirty="0"/>
              <a:t>:</a:t>
            </a:r>
            <a:r>
              <a:rPr lang="ru-RU" sz="2400" b="1" dirty="0"/>
              <a:t> учитель математики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Саламаха Надежда Сергеевна,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2800" b="1" i="1" dirty="0"/>
              <a:t>МБОУ СОШ № 85 г.Краснодар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077200" y="5867400"/>
            <a:ext cx="762000" cy="685800"/>
          </a:xfrm>
          <a:prstGeom prst="actionButtonForwardNext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500063" y="908050"/>
            <a:ext cx="81438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Использованные ресурсы:</a:t>
            </a:r>
          </a:p>
          <a:p>
            <a:r>
              <a:rPr lang="en-US" dirty="0">
                <a:latin typeface="Calibri" pitchFamily="34" charset="0"/>
                <a:hlinkClick r:id="rId2"/>
              </a:rPr>
              <a:t>http://metodisty.ru/m/files/view/tehnologicheskii_priem_-volshebnaya_truba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Технологический приём Е. А. </a:t>
            </a:r>
            <a:r>
              <a:rPr lang="ru-RU" dirty="0" err="1">
                <a:latin typeface="Calibri" pitchFamily="34" charset="0"/>
              </a:rPr>
              <a:t>Чулихиной</a:t>
            </a:r>
            <a:r>
              <a:rPr lang="ru-RU" dirty="0">
                <a:latin typeface="Calibri" pitchFamily="34" charset="0"/>
              </a:rPr>
              <a:t> «Волшебная труба»</a:t>
            </a:r>
          </a:p>
          <a:p>
            <a:r>
              <a:rPr lang="en-US" dirty="0">
                <a:latin typeface="Calibri" pitchFamily="34" charset="0"/>
                <a:hlinkClick r:id="rId3"/>
              </a:rPr>
              <a:t>http://metodisty.ru/m/files/view/zhakulina_i-v-_tehnologicheskii_priem_-volshebnaya_truba-_dlya_MS_PowerPoint_-rus-yaz-_1-4_kl</a:t>
            </a:r>
            <a:r>
              <a:rPr lang="ru-RU" dirty="0">
                <a:latin typeface="Calibri" pitchFamily="34" charset="0"/>
              </a:rPr>
              <a:t>  </a:t>
            </a:r>
            <a:r>
              <a:rPr lang="ru-RU" dirty="0" err="1">
                <a:latin typeface="Calibri" pitchFamily="34" charset="0"/>
              </a:rPr>
              <a:t>Жакулина</a:t>
            </a:r>
            <a:r>
              <a:rPr lang="ru-RU" dirty="0">
                <a:latin typeface="Calibri" pitchFamily="34" charset="0"/>
              </a:rPr>
              <a:t> И. В. технологический приём «Волшебная труба» для </a:t>
            </a:r>
            <a:r>
              <a:rPr lang="en-US" dirty="0" err="1">
                <a:latin typeface="Calibri" pitchFamily="34" charset="0"/>
              </a:rPr>
              <a:t>для</a:t>
            </a:r>
            <a:r>
              <a:rPr lang="en-US" dirty="0">
                <a:latin typeface="Calibri" pitchFamily="34" charset="0"/>
              </a:rPr>
              <a:t> MS </a:t>
            </a:r>
            <a:r>
              <a:rPr lang="en-US" dirty="0" smtClean="0">
                <a:latin typeface="Calibri" pitchFamily="34" charset="0"/>
              </a:rPr>
              <a:t>PowerPoint</a:t>
            </a:r>
            <a:endParaRPr lang="en-US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949950"/>
            <a:ext cx="9144000" cy="9080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32813" y="6308725"/>
            <a:ext cx="431800" cy="433388"/>
          </a:xfrm>
          <a:prstGeom prst="actionButtonHom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>
            <a:hlinkClick r:id="" action="ppaction://hlinkshowjump?jump=endshow"/>
          </p:cNvPr>
          <p:cNvSpPr txBox="1"/>
          <p:nvPr/>
        </p:nvSpPr>
        <p:spPr>
          <a:xfrm>
            <a:off x="7596188" y="188913"/>
            <a:ext cx="1296987" cy="46196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B050"/>
                </a:solidFill>
                <a:latin typeface="+mn-lt"/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5072073"/>
            <a:ext cx="3486150" cy="157163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0" y="0"/>
            <a:ext cx="9143999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Найдите корень уравнения:</a:t>
            </a:r>
          </a:p>
          <a:p>
            <a:pPr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1.</a:t>
            </a:r>
            <a:r>
              <a:rPr lang="en-US" sz="3600" b="1" dirty="0" smtClean="0">
                <a:latin typeface="Calibri" pitchFamily="34" charset="0"/>
              </a:rPr>
              <a:t>log</a:t>
            </a:r>
            <a:r>
              <a:rPr lang="en-US" sz="3600" b="1" baseline="-25000" dirty="0" smtClean="0">
                <a:latin typeface="Calibri" pitchFamily="34" charset="0"/>
              </a:rPr>
              <a:t>3</a:t>
            </a:r>
            <a:r>
              <a:rPr lang="ru-RU" sz="3600" b="1" dirty="0" smtClean="0">
                <a:latin typeface="Calibri" pitchFamily="34" charset="0"/>
              </a:rPr>
              <a:t> 2</a:t>
            </a:r>
            <a:r>
              <a:rPr lang="en-US" sz="3600" b="1" dirty="0" smtClean="0">
                <a:latin typeface="Calibri" pitchFamily="34" charset="0"/>
              </a:rPr>
              <a:t>- log</a:t>
            </a:r>
            <a:r>
              <a:rPr lang="ru-RU" sz="3600" b="1" baseline="-25000" dirty="0" smtClean="0">
                <a:latin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</a:rPr>
              <a:t> ( </a:t>
            </a:r>
            <a:r>
              <a:rPr lang="ru-RU" sz="3600" b="1" dirty="0" err="1" smtClean="0">
                <a:latin typeface="Calibri" pitchFamily="34" charset="0"/>
              </a:rPr>
              <a:t>х</a:t>
            </a:r>
            <a:r>
              <a:rPr lang="en-US" sz="3600" b="1" dirty="0" smtClean="0">
                <a:latin typeface="Calibri" pitchFamily="34" charset="0"/>
              </a:rPr>
              <a:t>-</a:t>
            </a:r>
            <a:r>
              <a:rPr lang="ru-RU" sz="3600" b="1" dirty="0" smtClean="0">
                <a:latin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</a:rPr>
              <a:t>)= log</a:t>
            </a:r>
            <a:r>
              <a:rPr lang="ru-RU" sz="3600" b="1" baseline="-25000" dirty="0" smtClean="0">
                <a:latin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(х+1).  </a:t>
            </a:r>
          </a:p>
          <a:p>
            <a:pPr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2.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х+3</a:t>
            </a:r>
            <a:r>
              <a:rPr lang="en-US" sz="3600" b="1" dirty="0" smtClean="0">
                <a:latin typeface="Calibri" pitchFamily="34" charset="0"/>
              </a:rPr>
              <a:t>= log</a:t>
            </a:r>
            <a:r>
              <a:rPr lang="ru-RU" sz="3600" b="1" baseline="-25000" dirty="0" smtClean="0">
                <a:latin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(х</a:t>
            </a:r>
            <a:r>
              <a:rPr lang="ru-RU" sz="3600" b="1" baseline="30000" dirty="0" smtClean="0">
                <a:latin typeface="Calibri" pitchFamily="34" charset="0"/>
              </a:rPr>
              <a:t>2</a:t>
            </a:r>
            <a:r>
              <a:rPr lang="ru-RU" sz="3600" b="1" dirty="0" smtClean="0">
                <a:latin typeface="Calibri" pitchFamily="34" charset="0"/>
              </a:rPr>
              <a:t>+5х). </a:t>
            </a:r>
          </a:p>
          <a:p>
            <a:pPr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3.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4</a:t>
            </a:r>
            <a:r>
              <a:rPr lang="ru-RU" sz="3600" b="1" dirty="0" smtClean="0">
                <a:latin typeface="Calibri" pitchFamily="34" charset="0"/>
              </a:rPr>
              <a:t> </a:t>
            </a:r>
            <a:r>
              <a:rPr lang="ru-RU" sz="3600" b="1" dirty="0" err="1" smtClean="0">
                <a:latin typeface="Calibri" pitchFamily="34" charset="0"/>
              </a:rPr>
              <a:t>х+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4</a:t>
            </a:r>
            <a:r>
              <a:rPr lang="en-US" sz="3600" b="1" dirty="0" smtClean="0">
                <a:latin typeface="Calibri" pitchFamily="34" charset="0"/>
              </a:rPr>
              <a:t> ( </a:t>
            </a:r>
            <a:r>
              <a:rPr lang="ru-RU" sz="3600" b="1" dirty="0" smtClean="0">
                <a:latin typeface="Calibri" pitchFamily="34" charset="0"/>
              </a:rPr>
              <a:t>х+6</a:t>
            </a:r>
            <a:r>
              <a:rPr lang="en-US" sz="3600" b="1" dirty="0" smtClean="0">
                <a:latin typeface="Calibri" pitchFamily="34" charset="0"/>
              </a:rPr>
              <a:t>)= log</a:t>
            </a:r>
            <a:r>
              <a:rPr lang="ru-RU" sz="3600" b="1" baseline="-25000" dirty="0" smtClean="0">
                <a:latin typeface="Calibri" pitchFamily="34" charset="0"/>
              </a:rPr>
              <a:t>4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10+2. 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14282" y="2500306"/>
            <a:ext cx="4357718" cy="861774"/>
            <a:chOff x="601636" y="1785938"/>
            <a:chExt cx="3613178" cy="1206655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01636" y="1785938"/>
              <a:ext cx="3613178" cy="120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1)</a:t>
              </a:r>
              <a:r>
                <a:rPr lang="en-US" sz="3200" b="1" dirty="0" smtClean="0">
                  <a:latin typeface="Calibri" pitchFamily="34" charset="0"/>
                </a:rPr>
                <a:t>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  <a:p>
              <a:pPr defTabSz="912813"/>
              <a:endParaRPr lang="ru-RU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57031" y="2686185"/>
              <a:ext cx="463550" cy="1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214282" y="3143249"/>
            <a:ext cx="4357718" cy="584775"/>
            <a:chOff x="582216" y="2571746"/>
            <a:chExt cx="3704034" cy="629846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582216" y="2571746"/>
              <a:ext cx="3704034" cy="629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2)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lang="ru-RU" sz="3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46547" y="3187297"/>
              <a:ext cx="485775" cy="17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14282" y="3786190"/>
            <a:ext cx="4143406" cy="584775"/>
            <a:chOff x="825604" y="3602538"/>
            <a:chExt cx="3532083" cy="978454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825604" y="3602538"/>
              <a:ext cx="3532083" cy="978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3)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10</a:t>
              </a:r>
              <a:endParaRPr lang="ru-RU" sz="3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51890" y="4558785"/>
              <a:ext cx="487184" cy="26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5072075"/>
            <a:ext cx="3486150" cy="157163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5072073"/>
            <a:ext cx="3486150" cy="1571637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0" y="0"/>
            <a:ext cx="9143999" cy="230832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Найдите сумму корней уравнения:</a:t>
            </a:r>
          </a:p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1.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</a:rPr>
              <a:t> ( </a:t>
            </a:r>
            <a:r>
              <a:rPr lang="ru-RU" sz="3600" b="1" dirty="0" smtClean="0">
                <a:latin typeface="Calibri" pitchFamily="34" charset="0"/>
              </a:rPr>
              <a:t>х</a:t>
            </a:r>
            <a:r>
              <a:rPr lang="ru-RU" sz="3600" b="1" baseline="30000" dirty="0" smtClean="0">
                <a:latin typeface="Calibri" pitchFamily="34" charset="0"/>
              </a:rPr>
              <a:t>2</a:t>
            </a:r>
            <a:r>
              <a:rPr lang="en-US" sz="3600" b="1" dirty="0" smtClean="0">
                <a:latin typeface="Calibri" pitchFamily="34" charset="0"/>
              </a:rPr>
              <a:t>-</a:t>
            </a:r>
            <a:r>
              <a:rPr lang="ru-RU" sz="3600" b="1" dirty="0" smtClean="0">
                <a:latin typeface="Calibri" pitchFamily="34" charset="0"/>
              </a:rPr>
              <a:t>1</a:t>
            </a:r>
            <a:r>
              <a:rPr lang="en-US" sz="3600" b="1" dirty="0" smtClean="0">
                <a:latin typeface="Calibri" pitchFamily="34" charset="0"/>
              </a:rPr>
              <a:t>)= log</a:t>
            </a:r>
            <a:r>
              <a:rPr lang="ru-RU" sz="3600" b="1" baseline="-25000" dirty="0" smtClean="0">
                <a:latin typeface="Calibri" pitchFamily="34" charset="0"/>
              </a:rPr>
              <a:t>2</a:t>
            </a:r>
            <a:r>
              <a:rPr lang="en-US" sz="3600" b="1" baseline="-25000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(3х(х-1)).  </a:t>
            </a:r>
          </a:p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2.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(3(1-х</a:t>
            </a:r>
            <a:r>
              <a:rPr lang="ru-RU" sz="3600" b="1" baseline="30000" dirty="0" smtClean="0">
                <a:latin typeface="Calibri" pitchFamily="34" charset="0"/>
              </a:rPr>
              <a:t>2</a:t>
            </a:r>
            <a:r>
              <a:rPr lang="ru-RU" sz="3600" b="1" dirty="0" smtClean="0">
                <a:latin typeface="Calibri" pitchFamily="34" charset="0"/>
              </a:rPr>
              <a:t>))</a:t>
            </a:r>
            <a:r>
              <a:rPr lang="en-US" sz="3600" b="1" dirty="0" smtClean="0">
                <a:latin typeface="Calibri" pitchFamily="34" charset="0"/>
              </a:rPr>
              <a:t>= log</a:t>
            </a:r>
            <a:r>
              <a:rPr lang="ru-RU" sz="3600" b="1" baseline="-25000" dirty="0" smtClean="0">
                <a:latin typeface="Calibri" pitchFamily="34" charset="0"/>
              </a:rPr>
              <a:t>3</a:t>
            </a:r>
            <a:r>
              <a:rPr lang="en-US" sz="3600" b="1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(3х(х+1)). </a:t>
            </a:r>
          </a:p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alibri" pitchFamily="34" charset="0"/>
              </a:rPr>
              <a:t>3.</a:t>
            </a:r>
            <a:r>
              <a:rPr lang="en-US" sz="3600" b="1" dirty="0" smtClean="0">
                <a:latin typeface="Calibri" pitchFamily="34" charset="0"/>
              </a:rPr>
              <a:t> log</a:t>
            </a:r>
            <a:r>
              <a:rPr lang="ru-RU" sz="3600" b="1" baseline="-25000" dirty="0" smtClean="0">
                <a:latin typeface="Calibri" pitchFamily="34" charset="0"/>
              </a:rPr>
              <a:t>0,5</a:t>
            </a:r>
            <a:r>
              <a:rPr lang="ru-RU" sz="3600" b="1" dirty="0" smtClean="0">
                <a:latin typeface="Calibri" pitchFamily="34" charset="0"/>
              </a:rPr>
              <a:t> </a:t>
            </a:r>
            <a:r>
              <a:rPr lang="en-US" sz="3600" b="1" dirty="0" smtClean="0">
                <a:latin typeface="Calibri" pitchFamily="34" charset="0"/>
              </a:rPr>
              <a:t>( </a:t>
            </a:r>
            <a:r>
              <a:rPr lang="ru-RU" sz="3600" b="1" dirty="0" smtClean="0">
                <a:latin typeface="Calibri" pitchFamily="34" charset="0"/>
              </a:rPr>
              <a:t>х+3</a:t>
            </a:r>
            <a:r>
              <a:rPr lang="en-US" sz="3600" b="1" dirty="0" smtClean="0">
                <a:latin typeface="Calibri" pitchFamily="34" charset="0"/>
              </a:rPr>
              <a:t>)</a:t>
            </a:r>
            <a:r>
              <a:rPr lang="ru-RU" sz="3600" b="1" baseline="30000" dirty="0" smtClean="0">
                <a:latin typeface="Calibri" pitchFamily="34" charset="0"/>
              </a:rPr>
              <a:t>4</a:t>
            </a:r>
            <a:r>
              <a:rPr lang="en-US" sz="3600" b="1" dirty="0" smtClean="0">
                <a:latin typeface="Calibri" pitchFamily="34" charset="0"/>
              </a:rPr>
              <a:t>= </a:t>
            </a:r>
            <a:r>
              <a:rPr lang="ru-RU" sz="3600" b="1" dirty="0" smtClean="0">
                <a:latin typeface="Calibri" pitchFamily="34" charset="0"/>
              </a:rPr>
              <a:t>4. 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85720" y="2500306"/>
            <a:ext cx="4357718" cy="861774"/>
            <a:chOff x="601636" y="1785938"/>
            <a:chExt cx="3613178" cy="1206655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01636" y="1785938"/>
              <a:ext cx="3613178" cy="1206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1)</a:t>
              </a:r>
              <a:r>
                <a:rPr lang="en-US" sz="3200" b="1" dirty="0" smtClean="0">
                  <a:latin typeface="Calibri" pitchFamily="34" charset="0"/>
                </a:rPr>
                <a:t>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нет корней</a:t>
              </a:r>
            </a:p>
            <a:p>
              <a:pPr defTabSz="912813"/>
              <a:endParaRPr lang="ru-RU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957031" y="2686185"/>
              <a:ext cx="463550" cy="1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0"/>
          <p:cNvGrpSpPr>
            <a:grpSpLocks/>
          </p:cNvGrpSpPr>
          <p:nvPr/>
        </p:nvGrpSpPr>
        <p:grpSpPr bwMode="auto">
          <a:xfrm>
            <a:off x="214282" y="3143249"/>
            <a:ext cx="4357718" cy="584775"/>
            <a:chOff x="582216" y="2571746"/>
            <a:chExt cx="3704034" cy="629846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582216" y="2571746"/>
              <a:ext cx="3704034" cy="629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2)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0,5</a:t>
              </a:r>
              <a:endParaRPr lang="ru-RU" sz="3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46547" y="3187297"/>
              <a:ext cx="485775" cy="171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214282" y="3786190"/>
            <a:ext cx="4143406" cy="584775"/>
            <a:chOff x="825604" y="3602538"/>
            <a:chExt cx="3532083" cy="978454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825604" y="3602538"/>
              <a:ext cx="3532083" cy="978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3200" b="1" dirty="0" smtClean="0">
                  <a:latin typeface="Calibri" pitchFamily="34" charset="0"/>
                </a:rPr>
                <a:t>3) </a:t>
              </a:r>
              <a:r>
                <a:rPr lang="ru-RU" sz="3200" b="1" dirty="0" smtClean="0">
                  <a:solidFill>
                    <a:schemeClr val="bg1"/>
                  </a:solidFill>
                  <a:latin typeface="Calibri" pitchFamily="34" charset="0"/>
                </a:rPr>
                <a:t>-6</a:t>
              </a:r>
              <a:endParaRPr lang="ru-RU" sz="3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251890" y="4558785"/>
              <a:ext cx="487184" cy="26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5072075"/>
            <a:ext cx="3486150" cy="157163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Найдите корень уравнения: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14282" y="1773238"/>
            <a:ext cx="4357718" cy="800219"/>
            <a:chOff x="601636" y="1785938"/>
            <a:chExt cx="3613178" cy="800219"/>
          </a:xfrm>
        </p:grpSpPr>
        <p:sp>
          <p:nvSpPr>
            <p:cNvPr id="4111" name="TextBox 12"/>
            <p:cNvSpPr txBox="1">
              <a:spLocks noChangeArrowheads="1"/>
            </p:cNvSpPr>
            <p:nvPr/>
          </p:nvSpPr>
          <p:spPr bwMode="auto">
            <a:xfrm>
              <a:off x="601636" y="1785938"/>
              <a:ext cx="3613178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en-US" sz="2800" b="1" dirty="0" smtClean="0">
                  <a:latin typeface="Calibri" pitchFamily="34" charset="0"/>
                </a:rPr>
                <a:t>log</a:t>
              </a:r>
              <a:r>
                <a:rPr lang="ru-RU" sz="2800" b="1" baseline="-25000" dirty="0" smtClean="0">
                  <a:latin typeface="Calibri" pitchFamily="34" charset="0"/>
                </a:rPr>
                <a:t>2</a:t>
              </a:r>
              <a:r>
                <a:rPr lang="en-US" sz="2800" b="1" dirty="0" smtClean="0">
                  <a:latin typeface="Calibri" pitchFamily="34" charset="0"/>
                </a:rPr>
                <a:t> 3- log</a:t>
              </a:r>
              <a:r>
                <a:rPr lang="ru-RU" sz="2800" b="1" baseline="-25000" dirty="0" smtClean="0">
                  <a:latin typeface="Calibri" pitchFamily="34" charset="0"/>
                </a:rPr>
                <a:t>2</a:t>
              </a:r>
              <a:r>
                <a:rPr lang="en-US" sz="2800" b="1" dirty="0" smtClean="0">
                  <a:latin typeface="Calibri" pitchFamily="34" charset="0"/>
                </a:rPr>
                <a:t> ( </a:t>
              </a:r>
              <a:r>
                <a:rPr lang="en-US" sz="2800" b="1" dirty="0" smtClean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  <a:r>
                <a:rPr lang="ru-RU" sz="2800" b="1" dirty="0" smtClean="0">
                  <a:solidFill>
                    <a:schemeClr val="bg1"/>
                  </a:solidFill>
                  <a:latin typeface="Calibri" pitchFamily="34" charset="0"/>
                </a:rPr>
                <a:t>,</a:t>
              </a:r>
              <a:r>
                <a:rPr lang="en-US" sz="2800" b="1" dirty="0" smtClean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  <a:r>
                <a:rPr lang="en-US" sz="2800" b="1" dirty="0" smtClean="0">
                  <a:latin typeface="Calibri" pitchFamily="34" charset="0"/>
                </a:rPr>
                <a:t>-4)= log</a:t>
              </a:r>
              <a:r>
                <a:rPr lang="ru-RU" sz="2800" b="1" baseline="-25000" dirty="0" smtClean="0">
                  <a:latin typeface="Calibri" pitchFamily="34" charset="0"/>
                </a:rPr>
                <a:t>2</a:t>
              </a:r>
              <a:r>
                <a:rPr lang="en-US" sz="2800" b="1" dirty="0" smtClean="0">
                  <a:latin typeface="Calibri" pitchFamily="34" charset="0"/>
                </a:rPr>
                <a:t> 6</a:t>
              </a:r>
              <a:endParaRPr lang="ru-RU" sz="2800" b="1" dirty="0" smtClean="0">
                <a:latin typeface="Calibri" pitchFamily="34" charset="0"/>
              </a:endParaRPr>
            </a:p>
            <a:p>
              <a:pPr defTabSz="912813"/>
              <a:endParaRPr lang="ru-RU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141679" y="2227254"/>
              <a:ext cx="463550" cy="142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285720" y="2571744"/>
            <a:ext cx="4286280" cy="461665"/>
            <a:chOff x="642938" y="2571750"/>
            <a:chExt cx="3643312" cy="461665"/>
          </a:xfrm>
        </p:grpSpPr>
        <p:sp>
          <p:nvSpPr>
            <p:cNvPr id="4109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n-US" sz="2400" b="1" dirty="0" smtClean="0">
                  <a:latin typeface="Calibri" pitchFamily="34" charset="0"/>
                </a:rPr>
                <a:t>log</a:t>
              </a:r>
              <a:r>
                <a:rPr lang="ru-RU" sz="2400" b="1" baseline="-25000" dirty="0" smtClean="0">
                  <a:latin typeface="Calibri" pitchFamily="34" charset="0"/>
                </a:rPr>
                <a:t>4</a:t>
              </a:r>
              <a:r>
                <a:rPr lang="ru-RU" sz="2400" b="1" dirty="0" smtClean="0">
                  <a:latin typeface="Calibri" pitchFamily="34" charset="0"/>
                </a:rPr>
                <a:t>(2•</a:t>
              </a:r>
              <a:r>
                <a:rPr lang="ru-RU" sz="2400" b="1" dirty="0" smtClean="0">
                  <a:solidFill>
                    <a:schemeClr val="bg1"/>
                  </a:solidFill>
                  <a:latin typeface="Calibri" pitchFamily="34" charset="0"/>
                </a:rPr>
                <a:t>22,5</a:t>
              </a:r>
              <a:r>
                <a:rPr lang="ru-RU" sz="2400" b="1" dirty="0" smtClean="0">
                  <a:latin typeface="Calibri" pitchFamily="34" charset="0"/>
                </a:rPr>
                <a:t>+5)-</a:t>
              </a:r>
              <a:r>
                <a:rPr lang="en-US" sz="2400" b="1" dirty="0" smtClean="0">
                  <a:latin typeface="Calibri" pitchFamily="34" charset="0"/>
                </a:rPr>
                <a:t> log</a:t>
              </a:r>
              <a:r>
                <a:rPr lang="ru-RU" sz="2400" b="1" baseline="-25000" dirty="0" smtClean="0">
                  <a:latin typeface="Calibri" pitchFamily="34" charset="0"/>
                </a:rPr>
                <a:t>4</a:t>
              </a:r>
              <a:r>
                <a:rPr lang="ru-RU" sz="2400" b="1" dirty="0" smtClean="0">
                  <a:latin typeface="Calibri" pitchFamily="34" charset="0"/>
                </a:rPr>
                <a:t>10=</a:t>
              </a:r>
              <a:r>
                <a:rPr lang="en-US" sz="2400" b="1" dirty="0" smtClean="0">
                  <a:latin typeface="Calibri" pitchFamily="34" charset="0"/>
                </a:rPr>
                <a:t> log</a:t>
              </a:r>
              <a:r>
                <a:rPr lang="ru-RU" sz="2400" b="1" baseline="-25000" dirty="0" smtClean="0">
                  <a:latin typeface="Calibri" pitchFamily="34" charset="0"/>
                </a:rPr>
                <a:t>4</a:t>
              </a:r>
              <a:r>
                <a:rPr lang="ru-RU" sz="2400" b="1" dirty="0" smtClean="0">
                  <a:latin typeface="Calibri" pitchFamily="34" charset="0"/>
                </a:rPr>
                <a:t>5</a:t>
              </a:r>
              <a:endParaRPr lang="ru-RU" sz="24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493044" y="3000378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523220"/>
            <a:chOff x="642938" y="3429000"/>
            <a:chExt cx="3714750" cy="523220"/>
          </a:xfrm>
        </p:grpSpPr>
        <p:sp>
          <p:nvSpPr>
            <p:cNvPr id="4107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2800" b="1" dirty="0" smtClean="0">
                  <a:latin typeface="Calibri" pitchFamily="34" charset="0"/>
                </a:rPr>
                <a:t>3•10</a:t>
              </a:r>
              <a:r>
                <a:rPr lang="en-US" sz="2800" b="1" dirty="0" smtClean="0">
                  <a:latin typeface="Calibri" pitchFamily="34" charset="0"/>
                </a:rPr>
                <a:t> </a:t>
              </a:r>
              <a:r>
                <a:rPr lang="en-US" sz="2800" b="1" baseline="30000" dirty="0" err="1" smtClean="0">
                  <a:latin typeface="Calibri" pitchFamily="34" charset="0"/>
                </a:rPr>
                <a:t>lg</a:t>
              </a:r>
              <a:r>
                <a:rPr lang="ru-RU" sz="28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6</a:t>
              </a:r>
              <a:r>
                <a:rPr lang="en-US" sz="2800" b="1" dirty="0" smtClean="0">
                  <a:latin typeface="Calibri" pitchFamily="34" charset="0"/>
                </a:rPr>
                <a:t> </a:t>
              </a:r>
              <a:r>
                <a:rPr lang="ru-RU" sz="2800" b="1" dirty="0" smtClean="0">
                  <a:latin typeface="Calibri" pitchFamily="34" charset="0"/>
                </a:rPr>
                <a:t>=5•</a:t>
              </a:r>
              <a:r>
                <a:rPr lang="ru-RU" sz="2800" b="1" dirty="0" smtClean="0">
                  <a:solidFill>
                    <a:schemeClr val="bg1"/>
                  </a:solidFill>
                  <a:latin typeface="Calibri" pitchFamily="34" charset="0"/>
                </a:rPr>
                <a:t>6 </a:t>
              </a:r>
              <a:r>
                <a:rPr lang="ru-RU" sz="2800" b="1" dirty="0" smtClean="0">
                  <a:latin typeface="Calibri" pitchFamily="34" charset="0"/>
                </a:rPr>
                <a:t>-12</a:t>
              </a:r>
              <a:endParaRPr lang="ru-RU" sz="28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500166" y="3786190"/>
              <a:ext cx="357188" cy="15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cxnSp>
        <p:nvCxnSpPr>
          <p:cNvPr id="49" name="Прямая соединительная линия 48"/>
          <p:cNvCxnSpPr/>
          <p:nvPr/>
        </p:nvCxnSpPr>
        <p:spPr bwMode="auto">
          <a:xfrm>
            <a:off x="2357422" y="3857628"/>
            <a:ext cx="35718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Найдите корень уравнения: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71500" y="1000125"/>
            <a:ext cx="3571875" cy="584775"/>
            <a:chOff x="571500" y="1000125"/>
            <a:chExt cx="3571875" cy="584775"/>
          </a:xfrm>
        </p:grpSpPr>
        <p:sp>
          <p:nvSpPr>
            <p:cNvPr id="5137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n-US" sz="3200" b="1" dirty="0" smtClean="0">
                  <a:latin typeface="Calibri" pitchFamily="34" charset="0"/>
                </a:rPr>
                <a:t>ln6+ln(</a:t>
              </a:r>
              <a:r>
                <a:rPr lang="en-US" sz="3200" b="1" dirty="0" smtClean="0">
                  <a:solidFill>
                    <a:schemeClr val="bg1"/>
                  </a:solidFill>
                  <a:latin typeface="Calibri" pitchFamily="34" charset="0"/>
                </a:rPr>
                <a:t>-7</a:t>
              </a:r>
              <a:r>
                <a:rPr lang="en-US" sz="3200" b="1" dirty="0" smtClean="0">
                  <a:latin typeface="Calibri" pitchFamily="34" charset="0"/>
                </a:rPr>
                <a:t>+9)=ln12</a:t>
              </a:r>
              <a:endParaRPr lang="ru-RU" sz="3200" b="1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857356" y="1571612"/>
              <a:ext cx="357187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357158" y="1785938"/>
            <a:ext cx="3857655" cy="584775"/>
            <a:chOff x="642938" y="1785938"/>
            <a:chExt cx="3571875" cy="584775"/>
          </a:xfrm>
        </p:grpSpPr>
        <p:sp>
          <p:nvSpPr>
            <p:cNvPr id="5135" name="TextBox 12"/>
            <p:cNvSpPr txBox="1">
              <a:spLocks noChangeArrowheads="1"/>
            </p:cNvSpPr>
            <p:nvPr/>
          </p:nvSpPr>
          <p:spPr bwMode="auto">
            <a:xfrm>
              <a:off x="642938" y="1785938"/>
              <a:ext cx="35718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en-US" sz="3200" b="1" dirty="0" smtClean="0">
                  <a:latin typeface="Calibri" pitchFamily="34" charset="0"/>
                </a:rPr>
                <a:t>5•e</a:t>
              </a:r>
              <a:r>
                <a:rPr lang="en-US" sz="3200" b="1" baseline="30000" dirty="0" smtClean="0">
                  <a:latin typeface="Calibri" pitchFamily="34" charset="0"/>
                </a:rPr>
                <a:t>ln3•</a:t>
              </a:r>
              <a:r>
                <a:rPr lang="en-US" sz="32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3,5</a:t>
              </a:r>
              <a:r>
                <a:rPr lang="en-US" sz="3200" b="1" dirty="0" smtClean="0">
                  <a:latin typeface="Calibri" pitchFamily="34" charset="0"/>
                </a:rPr>
                <a:t>=9•</a:t>
              </a:r>
              <a:r>
                <a:rPr lang="en-US" sz="3200" b="1" dirty="0" smtClean="0">
                  <a:solidFill>
                    <a:schemeClr val="bg1"/>
                  </a:solidFill>
                  <a:latin typeface="Calibri" pitchFamily="34" charset="0"/>
                </a:rPr>
                <a:t>3,5</a:t>
              </a:r>
              <a:r>
                <a:rPr lang="en-US" sz="3200" b="1" dirty="0" smtClean="0">
                  <a:latin typeface="Calibri" pitchFamily="34" charset="0"/>
                </a:rPr>
                <a:t>+21</a:t>
              </a:r>
              <a:endParaRPr lang="ru-RU" sz="32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693457" y="2285992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214282" y="2571750"/>
            <a:ext cx="4357718" cy="573085"/>
            <a:chOff x="214282" y="2571750"/>
            <a:chExt cx="4071968" cy="573085"/>
          </a:xfrm>
        </p:grpSpPr>
        <p:sp>
          <p:nvSpPr>
            <p:cNvPr id="5133" name="TextBox 13"/>
            <p:cNvSpPr txBox="1">
              <a:spLocks noChangeArrowheads="1"/>
            </p:cNvSpPr>
            <p:nvPr/>
          </p:nvSpPr>
          <p:spPr bwMode="auto">
            <a:xfrm>
              <a:off x="214282" y="2571750"/>
              <a:ext cx="40719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en-US" sz="2800" b="1" dirty="0" smtClean="0">
                  <a:latin typeface="Calibri" pitchFamily="34" charset="0"/>
                </a:rPr>
                <a:t>log</a:t>
              </a:r>
              <a:r>
                <a:rPr lang="en-US" sz="2800" b="1" baseline="-25000" dirty="0" smtClean="0">
                  <a:latin typeface="Calibri" pitchFamily="34" charset="0"/>
                </a:rPr>
                <a:t>3</a:t>
              </a:r>
              <a:r>
                <a:rPr lang="en-US" sz="2800" b="1" dirty="0" smtClean="0">
                  <a:latin typeface="Calibri" pitchFamily="34" charset="0"/>
                </a:rPr>
                <a:t>(5•</a:t>
              </a:r>
              <a:r>
                <a:rPr lang="en-US" sz="2800" b="1" dirty="0" smtClean="0">
                  <a:solidFill>
                    <a:schemeClr val="bg1"/>
                  </a:solidFill>
                  <a:latin typeface="Calibri" pitchFamily="34" charset="0"/>
                </a:rPr>
                <a:t>2,4</a:t>
              </a:r>
              <a:r>
                <a:rPr lang="en-US" sz="2800" b="1" dirty="0" smtClean="0">
                  <a:latin typeface="Calibri" pitchFamily="34" charset="0"/>
                </a:rPr>
                <a:t>-7)=log</a:t>
              </a:r>
              <a:r>
                <a:rPr lang="en-US" sz="2800" b="1" baseline="-25000" dirty="0" smtClean="0">
                  <a:latin typeface="Calibri" pitchFamily="34" charset="0"/>
                </a:rPr>
                <a:t>3</a:t>
              </a:r>
              <a:r>
                <a:rPr lang="en-US" sz="2800" b="1" dirty="0" smtClean="0">
                  <a:latin typeface="Calibri" pitchFamily="34" charset="0"/>
                </a:rPr>
                <a:t>20</a:t>
              </a:r>
              <a:r>
                <a:rPr lang="ru-RU" sz="2800" b="1" dirty="0" smtClean="0">
                  <a:latin typeface="Calibri" pitchFamily="34" charset="0"/>
                </a:rPr>
                <a:t>-</a:t>
              </a:r>
              <a:r>
                <a:rPr lang="en-US" sz="2800" b="1" dirty="0" smtClean="0">
                  <a:latin typeface="Calibri" pitchFamily="34" charset="0"/>
                </a:rPr>
                <a:t>log</a:t>
              </a:r>
              <a:r>
                <a:rPr lang="en-US" sz="2800" b="1" baseline="-25000" dirty="0" smtClean="0">
                  <a:latin typeface="Calibri" pitchFamily="34" charset="0"/>
                </a:rPr>
                <a:t>3</a:t>
              </a:r>
              <a:r>
                <a:rPr lang="en-US" sz="2800" b="1" dirty="0" smtClean="0">
                  <a:latin typeface="Calibri" pitchFamily="34" charset="0"/>
                </a:rPr>
                <a:t>4</a:t>
              </a:r>
              <a:endParaRPr lang="ru-RU" sz="28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82339" y="3143248"/>
              <a:ext cx="357188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642938" y="3429000"/>
            <a:ext cx="3714750" cy="715968"/>
            <a:chOff x="642938" y="3429000"/>
            <a:chExt cx="3714750" cy="715968"/>
          </a:xfrm>
        </p:grpSpPr>
        <p:sp>
          <p:nvSpPr>
            <p:cNvPr id="5131" name="TextBox 14"/>
            <p:cNvSpPr txBox="1">
              <a:spLocks noChangeArrowheads="1"/>
            </p:cNvSpPr>
            <p:nvPr/>
          </p:nvSpPr>
          <p:spPr bwMode="auto">
            <a:xfrm>
              <a:off x="642938" y="3429000"/>
              <a:ext cx="37147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n-US" sz="4000" b="1" dirty="0" smtClean="0">
                  <a:latin typeface="Calibri" pitchFamily="34" charset="0"/>
                </a:rPr>
                <a:t>log </a:t>
              </a:r>
              <a:r>
                <a:rPr lang="en-US" sz="4000" b="1" baseline="-25000" dirty="0" smtClean="0">
                  <a:latin typeface="Calibri" pitchFamily="34" charset="0"/>
                </a:rPr>
                <a:t>(3-</a:t>
              </a:r>
              <a:r>
                <a:rPr lang="en-US" sz="4000" b="1" baseline="-25000" dirty="0" smtClean="0">
                  <a:solidFill>
                    <a:schemeClr val="bg1"/>
                  </a:solidFill>
                  <a:latin typeface="Calibri" pitchFamily="34" charset="0"/>
                </a:rPr>
                <a:t>(-4)</a:t>
              </a:r>
              <a:r>
                <a:rPr lang="en-US" sz="40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US" sz="4000" b="1" baseline="-25000" dirty="0" smtClean="0">
                  <a:latin typeface="Calibri" pitchFamily="34" charset="0"/>
                </a:rPr>
                <a:t>)</a:t>
              </a:r>
              <a:r>
                <a:rPr lang="en-US" sz="4000" b="1" dirty="0" smtClean="0">
                  <a:latin typeface="Calibri" pitchFamily="34" charset="0"/>
                </a:rPr>
                <a:t>49=2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2000232" y="4143380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cxnSp>
        <p:nvCxnSpPr>
          <p:cNvPr id="34" name="Прямая соединительная линия 33"/>
          <p:cNvCxnSpPr/>
          <p:nvPr/>
        </p:nvCxnSpPr>
        <p:spPr bwMode="auto">
          <a:xfrm>
            <a:off x="1428728" y="2143116"/>
            <a:ext cx="38576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5072073"/>
            <a:ext cx="3486150" cy="1643075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214282" y="0"/>
            <a:ext cx="8929717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Укажите корень уравнения</a:t>
            </a:r>
          </a:p>
          <a:p>
            <a:pPr marL="742950" indent="-742950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1)</a:t>
            </a:r>
            <a:r>
              <a:rPr lang="ru-RU" sz="3600" b="1" dirty="0" smtClean="0">
                <a:latin typeface="Calibri" pitchFamily="34" charset="0"/>
              </a:rPr>
              <a:t>7∙2</a:t>
            </a:r>
            <a:r>
              <a:rPr lang="ru-RU" sz="3600" b="1" baseline="30000" dirty="0" smtClean="0">
                <a:latin typeface="Calibri" pitchFamily="34" charset="0"/>
              </a:rPr>
              <a:t>х</a:t>
            </a:r>
            <a:r>
              <a:rPr lang="ru-RU" sz="3600" b="1" dirty="0" smtClean="0">
                <a:latin typeface="Calibri" pitchFamily="34" charset="0"/>
              </a:rPr>
              <a:t>-2 </a:t>
            </a:r>
            <a:r>
              <a:rPr lang="ru-RU" sz="3600" b="1" baseline="30000" dirty="0" smtClean="0">
                <a:latin typeface="Calibri" pitchFamily="34" charset="0"/>
              </a:rPr>
              <a:t>(х-2) </a:t>
            </a:r>
            <a:r>
              <a:rPr lang="ru-RU" sz="3600" b="1" dirty="0" smtClean="0">
                <a:latin typeface="Calibri" pitchFamily="34" charset="0"/>
              </a:rPr>
              <a:t>=27.            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2)</a:t>
            </a:r>
            <a:r>
              <a:rPr lang="ru-RU" sz="3600" b="1" dirty="0" smtClean="0">
                <a:latin typeface="Calibri" pitchFamily="34" charset="0"/>
              </a:rPr>
              <a:t> 5</a:t>
            </a:r>
            <a:r>
              <a:rPr lang="ru-RU" sz="3600" b="1" baseline="30000" dirty="0" smtClean="0">
                <a:latin typeface="Calibri" pitchFamily="34" charset="0"/>
              </a:rPr>
              <a:t>х</a:t>
            </a:r>
            <a:r>
              <a:rPr lang="ru-RU" sz="3600" b="1" dirty="0" smtClean="0">
                <a:latin typeface="Calibri" pitchFamily="34" charset="0"/>
              </a:rPr>
              <a:t> +3∙5 </a:t>
            </a:r>
            <a:r>
              <a:rPr lang="ru-RU" sz="3600" b="1" baseline="30000" dirty="0" smtClean="0">
                <a:latin typeface="Calibri" pitchFamily="34" charset="0"/>
              </a:rPr>
              <a:t>(х-1) </a:t>
            </a:r>
            <a:r>
              <a:rPr lang="ru-RU" sz="3600" b="1" dirty="0" smtClean="0">
                <a:latin typeface="Calibri" pitchFamily="34" charset="0"/>
              </a:rPr>
              <a:t>=200. </a:t>
            </a:r>
          </a:p>
          <a:p>
            <a:pPr marL="742950" indent="-742950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3) </a:t>
            </a:r>
            <a:r>
              <a:rPr lang="ru-RU" sz="3600" b="1" dirty="0" smtClean="0">
                <a:latin typeface="Calibri" pitchFamily="34" charset="0"/>
              </a:rPr>
              <a:t>3</a:t>
            </a:r>
            <a:r>
              <a:rPr lang="ru-RU" sz="3600" b="1" baseline="30000" dirty="0" smtClean="0">
                <a:latin typeface="Calibri" pitchFamily="34" charset="0"/>
              </a:rPr>
              <a:t>х +2 </a:t>
            </a:r>
            <a:r>
              <a:rPr lang="ru-RU" sz="3600" b="1" dirty="0" smtClean="0">
                <a:latin typeface="Calibri" pitchFamily="34" charset="0"/>
              </a:rPr>
              <a:t>- 4∙3 </a:t>
            </a:r>
            <a:r>
              <a:rPr lang="ru-RU" sz="3600" b="1" baseline="30000" dirty="0" err="1" smtClean="0">
                <a:latin typeface="Calibri" pitchFamily="34" charset="0"/>
              </a:rPr>
              <a:t>х</a:t>
            </a:r>
            <a:r>
              <a:rPr lang="ru-RU" sz="3600" b="1" baseline="30000" dirty="0" smtClean="0">
                <a:latin typeface="Calibri" pitchFamily="34" charset="0"/>
              </a:rPr>
              <a:t> </a:t>
            </a:r>
            <a:r>
              <a:rPr lang="ru-RU" sz="3600" b="1" dirty="0" smtClean="0">
                <a:latin typeface="Calibri" pitchFamily="34" charset="0"/>
              </a:rPr>
              <a:t>=45.          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4)</a:t>
            </a:r>
            <a:r>
              <a:rPr lang="ru-RU" sz="3600" b="1" dirty="0" smtClean="0">
                <a:latin typeface="Calibri" pitchFamily="34" charset="0"/>
              </a:rPr>
              <a:t> 5∙4</a:t>
            </a:r>
            <a:r>
              <a:rPr lang="ru-RU" sz="3600" b="1" baseline="30000" dirty="0" smtClean="0">
                <a:latin typeface="Calibri" pitchFamily="34" charset="0"/>
              </a:rPr>
              <a:t>х -1 </a:t>
            </a:r>
            <a:r>
              <a:rPr lang="ru-RU" sz="3600" b="1" dirty="0" smtClean="0">
                <a:latin typeface="Calibri" pitchFamily="34" charset="0"/>
              </a:rPr>
              <a:t> +4</a:t>
            </a:r>
            <a:r>
              <a:rPr lang="ru-RU" sz="3600" b="1" baseline="30000" dirty="0" smtClean="0">
                <a:latin typeface="Calibri" pitchFamily="34" charset="0"/>
              </a:rPr>
              <a:t>х </a:t>
            </a:r>
            <a:r>
              <a:rPr lang="ru-RU" sz="3600" b="1" dirty="0" smtClean="0">
                <a:latin typeface="Calibri" pitchFamily="34" charset="0"/>
              </a:rPr>
              <a:t>=36.</a:t>
            </a:r>
            <a:endParaRPr lang="ru-RU" sz="3600" b="1" baseline="30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00034" y="1785925"/>
            <a:ext cx="1357322" cy="707886"/>
            <a:chOff x="962152" y="1785927"/>
            <a:chExt cx="1060408" cy="707889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962152" y="1785927"/>
              <a:ext cx="1060408" cy="707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1. 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  <a:endParaRPr lang="ru-RU" sz="4000" b="1" baseline="300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464451" y="2428873"/>
              <a:ext cx="357187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500034" y="2500306"/>
            <a:ext cx="1500198" cy="707886"/>
            <a:chOff x="460969" y="2500306"/>
            <a:chExt cx="1382995" cy="707886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460969" y="2500306"/>
              <a:ext cx="138299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2. 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53681" y="3143248"/>
              <a:ext cx="46099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500034" y="3071810"/>
            <a:ext cx="4071966" cy="715969"/>
            <a:chOff x="881844" y="2571750"/>
            <a:chExt cx="3404406" cy="886826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881844" y="2571750"/>
              <a:ext cx="3404406" cy="876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3. 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419382" y="3456609"/>
              <a:ext cx="418085" cy="196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500034" y="4000504"/>
            <a:ext cx="3857654" cy="707886"/>
            <a:chOff x="289617" y="4000504"/>
            <a:chExt cx="4068071" cy="707886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289617" y="4000504"/>
              <a:ext cx="406807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4.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892294" y="4643446"/>
              <a:ext cx="527342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5072074"/>
            <a:ext cx="3486150" cy="164307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5072073"/>
            <a:ext cx="3486150" cy="1643075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214282" y="0"/>
            <a:ext cx="8929717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Укажите корень уравнения</a:t>
            </a:r>
          </a:p>
          <a:p>
            <a:pPr marL="742950" indent="-742950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1)</a:t>
            </a:r>
            <a:r>
              <a:rPr lang="ru-RU" sz="3600" b="1" dirty="0" smtClean="0">
                <a:latin typeface="Calibri" pitchFamily="34" charset="0"/>
              </a:rPr>
              <a:t>2</a:t>
            </a:r>
            <a:r>
              <a:rPr lang="ru-RU" sz="3600" b="1" baseline="30000" dirty="0" smtClean="0">
                <a:latin typeface="Calibri" pitchFamily="34" charset="0"/>
              </a:rPr>
              <a:t>х</a:t>
            </a:r>
            <a:r>
              <a:rPr lang="ru-RU" sz="3600" b="1" dirty="0" smtClean="0">
                <a:latin typeface="Calibri" pitchFamily="34" charset="0"/>
              </a:rPr>
              <a:t>-4∙2</a:t>
            </a:r>
            <a:r>
              <a:rPr lang="ru-RU" sz="3600" b="1" baseline="30000" dirty="0" smtClean="0">
                <a:latin typeface="Calibri" pitchFamily="34" charset="0"/>
              </a:rPr>
              <a:t>0,5х </a:t>
            </a:r>
            <a:r>
              <a:rPr lang="ru-RU" sz="3600" b="1" dirty="0" smtClean="0">
                <a:latin typeface="Calibri" pitchFamily="34" charset="0"/>
              </a:rPr>
              <a:t>=32.            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2)</a:t>
            </a:r>
            <a:r>
              <a:rPr lang="ru-RU" sz="3600" b="1" dirty="0" smtClean="0">
                <a:latin typeface="Calibri" pitchFamily="34" charset="0"/>
              </a:rPr>
              <a:t> 2</a:t>
            </a:r>
            <a:r>
              <a:rPr lang="ru-RU" sz="3600" b="1" baseline="30000" dirty="0" smtClean="0">
                <a:latin typeface="Calibri" pitchFamily="34" charset="0"/>
              </a:rPr>
              <a:t>4х-7</a:t>
            </a:r>
            <a:r>
              <a:rPr lang="ru-RU" sz="3600" b="1" dirty="0" smtClean="0">
                <a:latin typeface="Calibri" pitchFamily="34" charset="0"/>
              </a:rPr>
              <a:t> =0,25 </a:t>
            </a:r>
            <a:r>
              <a:rPr lang="ru-RU" sz="3600" b="1" baseline="30000" dirty="0" smtClean="0">
                <a:latin typeface="Calibri" pitchFamily="34" charset="0"/>
              </a:rPr>
              <a:t>(-3х+5) </a:t>
            </a:r>
            <a:r>
              <a:rPr lang="ru-RU" sz="3600" b="1" dirty="0" smtClean="0">
                <a:latin typeface="Calibri" pitchFamily="34" charset="0"/>
              </a:rPr>
              <a:t>. </a:t>
            </a:r>
          </a:p>
          <a:p>
            <a:pPr marL="742950" indent="-742950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3) </a:t>
            </a:r>
            <a:r>
              <a:rPr lang="ru-RU" sz="3600" b="1" dirty="0" smtClean="0">
                <a:latin typeface="Calibri" pitchFamily="34" charset="0"/>
              </a:rPr>
              <a:t>9</a:t>
            </a:r>
            <a:r>
              <a:rPr lang="ru-RU" sz="3600" b="1" baseline="30000" dirty="0" smtClean="0">
                <a:latin typeface="Calibri" pitchFamily="34" charset="0"/>
              </a:rPr>
              <a:t>х</a:t>
            </a:r>
            <a:r>
              <a:rPr lang="ru-RU" sz="3600" b="1" dirty="0" smtClean="0">
                <a:latin typeface="Calibri" pitchFamily="34" charset="0"/>
              </a:rPr>
              <a:t> -24∙3</a:t>
            </a:r>
            <a:r>
              <a:rPr lang="ru-RU" sz="3600" b="1" baseline="30000" dirty="0" smtClean="0">
                <a:latin typeface="Calibri" pitchFamily="34" charset="0"/>
              </a:rPr>
              <a:t>х </a:t>
            </a:r>
            <a:r>
              <a:rPr lang="ru-RU" sz="3600" b="1" dirty="0" smtClean="0">
                <a:latin typeface="Calibri" pitchFamily="34" charset="0"/>
              </a:rPr>
              <a:t>-81=0.        </a:t>
            </a: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4)</a:t>
            </a:r>
            <a:r>
              <a:rPr lang="ru-RU" sz="3600" b="1" dirty="0" smtClean="0">
                <a:latin typeface="Calibri" pitchFamily="34" charset="0"/>
              </a:rPr>
              <a:t> (0,5)</a:t>
            </a:r>
            <a:r>
              <a:rPr lang="ru-RU" sz="3600" b="1" baseline="30000" dirty="0" smtClean="0">
                <a:latin typeface="Calibri" pitchFamily="34" charset="0"/>
              </a:rPr>
              <a:t>5х -3 </a:t>
            </a:r>
            <a:r>
              <a:rPr lang="ru-RU" sz="3600" b="1" dirty="0" smtClean="0">
                <a:latin typeface="Calibri" pitchFamily="34" charset="0"/>
              </a:rPr>
              <a:t> =8</a:t>
            </a:r>
            <a:r>
              <a:rPr lang="ru-RU" sz="3600" b="1" baseline="30000" dirty="0" smtClean="0">
                <a:latin typeface="Calibri" pitchFamily="34" charset="0"/>
              </a:rPr>
              <a:t>х+3 </a:t>
            </a:r>
            <a:r>
              <a:rPr lang="ru-RU" sz="3600" b="1" dirty="0" smtClean="0">
                <a:latin typeface="Calibri" pitchFamily="34" charset="0"/>
              </a:rPr>
              <a:t>.</a:t>
            </a:r>
            <a:endParaRPr lang="ru-RU" sz="3600" b="1" baseline="30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500034" y="1785925"/>
            <a:ext cx="1357322" cy="707886"/>
            <a:chOff x="962152" y="1785927"/>
            <a:chExt cx="1060408" cy="707889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962152" y="1785927"/>
              <a:ext cx="1060408" cy="707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1. 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6</a:t>
              </a:r>
              <a:endParaRPr lang="ru-RU" sz="4000" b="1" baseline="30000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464451" y="2428873"/>
              <a:ext cx="357187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500034" y="2500306"/>
            <a:ext cx="1500198" cy="707886"/>
            <a:chOff x="460969" y="2500306"/>
            <a:chExt cx="1382995" cy="707886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460969" y="2500306"/>
              <a:ext cx="138299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2.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1,5</a:t>
              </a:r>
              <a:r>
                <a:rPr lang="ru-RU" sz="4000" b="1" dirty="0" smtClean="0">
                  <a:latin typeface="Calibri" pitchFamily="34" charset="0"/>
                </a:rPr>
                <a:t>  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53681" y="3143248"/>
              <a:ext cx="46099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500034" y="3071810"/>
            <a:ext cx="4071966" cy="715969"/>
            <a:chOff x="881844" y="2571750"/>
            <a:chExt cx="3404406" cy="886826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881844" y="2571750"/>
              <a:ext cx="3404406" cy="876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3. 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419382" y="3456609"/>
              <a:ext cx="418085" cy="196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500034" y="4000504"/>
            <a:ext cx="2000264" cy="707886"/>
            <a:chOff x="289617" y="4000504"/>
            <a:chExt cx="4068071" cy="707886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289617" y="4000504"/>
              <a:ext cx="406807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4. </a:t>
              </a:r>
              <a:r>
                <a:rPr lang="ru-RU" sz="4000" b="1" dirty="0" smtClean="0">
                  <a:solidFill>
                    <a:schemeClr val="bg1"/>
                  </a:solidFill>
                  <a:latin typeface="Calibri" pitchFamily="34" charset="0"/>
                </a:rPr>
                <a:t>-0,75</a:t>
              </a:r>
              <a:endParaRPr lang="ru-RU" sz="40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742499" y="4643446"/>
              <a:ext cx="1162306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5072074"/>
            <a:ext cx="3486150" cy="164307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Укажите корень уравнения: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0" y="1000125"/>
            <a:ext cx="4572000" cy="707886"/>
            <a:chOff x="571500" y="1000125"/>
            <a:chExt cx="3571875" cy="707886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571500" y="1000125"/>
              <a:ext cx="357187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en-US" sz="4000" b="1" dirty="0" smtClean="0">
                  <a:latin typeface="Calibri" pitchFamily="34" charset="0"/>
                </a:rPr>
                <a:t>3</a:t>
              </a:r>
              <a:r>
                <a:rPr lang="ru-RU" sz="4000" b="1" baseline="30000" dirty="0" smtClean="0">
                  <a:latin typeface="Calibri" pitchFamily="34" charset="0"/>
                </a:rPr>
                <a:t>(</a:t>
              </a:r>
              <a:r>
                <a:rPr lang="en-US" sz="4000" b="1" baseline="30000" dirty="0" smtClean="0">
                  <a:latin typeface="Calibri" pitchFamily="34" charset="0"/>
                </a:rPr>
                <a:t>4∙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0</a:t>
              </a:r>
              <a:r>
                <a:rPr lang="ru-RU" sz="4000" b="1" baseline="30000" dirty="0" smtClean="0">
                  <a:latin typeface="Calibri" pitchFamily="34" charset="0"/>
                </a:rPr>
                <a:t>+1) </a:t>
              </a:r>
              <a:r>
                <a:rPr lang="ru-RU" sz="4000" b="1" dirty="0" smtClean="0">
                  <a:latin typeface="Calibri" pitchFamily="34" charset="0"/>
                </a:rPr>
                <a:t>=0,6∙5 </a:t>
              </a:r>
              <a:r>
                <a:rPr lang="ru-RU" sz="4000" b="1" baseline="30000" dirty="0" smtClean="0">
                  <a:latin typeface="Calibri" pitchFamily="34" charset="0"/>
                </a:rPr>
                <a:t>(4</a:t>
              </a:r>
              <a:r>
                <a:rPr lang="en-US" sz="4000" b="1" baseline="30000" dirty="0" smtClean="0">
                  <a:latin typeface="Calibri" pitchFamily="34" charset="0"/>
                </a:rPr>
                <a:t>∙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0</a:t>
              </a:r>
              <a:r>
                <a:rPr lang="ru-RU" sz="4000" b="1" baseline="30000" dirty="0" smtClean="0">
                  <a:latin typeface="Calibri" pitchFamily="34" charset="0"/>
                </a:rPr>
                <a:t>+1)</a:t>
              </a:r>
              <a:endParaRPr lang="ru-RU" sz="4000" b="1" baseline="30000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17963" y="1428736"/>
              <a:ext cx="357187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0" y="1785938"/>
            <a:ext cx="4572000" cy="707886"/>
            <a:chOff x="0" y="1785938"/>
            <a:chExt cx="4214813" cy="707886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0" y="1785938"/>
              <a:ext cx="421481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(0,25)</a:t>
              </a:r>
              <a:r>
                <a:rPr lang="ru-RU" sz="4000" b="1" baseline="30000" dirty="0" smtClean="0">
                  <a:latin typeface="Calibri" pitchFamily="34" charset="0"/>
                </a:rPr>
                <a:t>2</a:t>
              </a:r>
              <a:r>
                <a:rPr lang="ru-RU" sz="4000" b="1" dirty="0" smtClean="0">
                  <a:latin typeface="Calibri" pitchFamily="34" charset="0"/>
                </a:rPr>
                <a:t> ∙(0,25)</a:t>
              </a:r>
              <a:r>
                <a:rPr lang="ru-RU" sz="4000" b="1" baseline="30000" dirty="0" smtClean="0">
                  <a:latin typeface="Calibri" pitchFamily="34" charset="0"/>
                </a:rPr>
                <a:t>-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3,5</a:t>
              </a:r>
              <a:r>
                <a:rPr lang="ru-RU" sz="4000" b="1" dirty="0" smtClean="0">
                  <a:latin typeface="Calibri" pitchFamily="34" charset="0"/>
                </a:rPr>
                <a:t>=8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765961" y="2214554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214282" y="2571750"/>
            <a:ext cx="4357718" cy="707886"/>
            <a:chOff x="642938" y="2571750"/>
            <a:chExt cx="3643312" cy="707886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2</a:t>
              </a:r>
              <a:r>
                <a:rPr lang="ru-RU" sz="4000" b="1" baseline="30000" dirty="0" smtClean="0">
                  <a:latin typeface="Calibri" pitchFamily="34" charset="0"/>
                </a:rPr>
                <a:t>-1</a:t>
              </a:r>
              <a:r>
                <a:rPr lang="ru-RU" sz="4000" b="1" dirty="0" smtClean="0">
                  <a:latin typeface="Calibri" pitchFamily="34" charset="0"/>
                </a:rPr>
                <a:t>∙(0,5) </a:t>
              </a:r>
              <a:r>
                <a:rPr lang="ru-RU" sz="4000" b="1" baseline="30000" dirty="0" smtClean="0">
                  <a:latin typeface="Calibri" pitchFamily="34" charset="0"/>
                </a:rPr>
                <a:t>4∙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(-1,25)</a:t>
              </a:r>
              <a:r>
                <a:rPr lang="ru-RU" sz="4000" b="1" dirty="0" smtClean="0">
                  <a:latin typeface="Calibri" pitchFamily="34" charset="0"/>
                </a:rPr>
                <a:t>=16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94457" y="3000372"/>
              <a:ext cx="53753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214282" y="3429000"/>
            <a:ext cx="4143406" cy="707886"/>
            <a:chOff x="214282" y="3429000"/>
            <a:chExt cx="4143406" cy="707886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214282" y="3429000"/>
              <a:ext cx="414340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2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2   </a:t>
              </a:r>
              <a:r>
                <a:rPr lang="ru-RU" sz="4000" b="1" dirty="0" smtClean="0">
                  <a:latin typeface="Calibri" pitchFamily="34" charset="0"/>
                </a:rPr>
                <a:t>+ (0,5)</a:t>
              </a:r>
              <a:r>
                <a:rPr lang="ru-RU" sz="4000" b="1" baseline="30000" dirty="0" smtClean="0">
                  <a:latin typeface="Calibri" pitchFamily="34" charset="0"/>
                </a:rPr>
                <a:t>(1-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2 </a:t>
              </a:r>
              <a:r>
                <a:rPr lang="ru-RU" sz="4000" b="1" baseline="30000" dirty="0" smtClean="0">
                  <a:latin typeface="Calibri" pitchFamily="34" charset="0"/>
                </a:rPr>
                <a:t>) </a:t>
              </a:r>
              <a:r>
                <a:rPr lang="ru-RU" sz="4000" b="1" dirty="0" smtClean="0">
                  <a:latin typeface="Calibri" pitchFamily="34" charset="0"/>
                </a:rPr>
                <a:t>=6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71472" y="3857628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cxnSp>
        <p:nvCxnSpPr>
          <p:cNvPr id="33" name="Прямая соединительная линия 32"/>
          <p:cNvCxnSpPr/>
          <p:nvPr/>
        </p:nvCxnSpPr>
        <p:spPr bwMode="auto">
          <a:xfrm>
            <a:off x="3071802" y="1428736"/>
            <a:ext cx="457199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>
            <a:off x="2500298" y="3857628"/>
            <a:ext cx="35718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 descr="Труба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5" y="0"/>
            <a:ext cx="4429125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1763713" y="214313"/>
            <a:ext cx="6048375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Calibri" pitchFamily="34" charset="0"/>
              </a:rPr>
              <a:t>Укажите корень уравнения:</a:t>
            </a:r>
            <a:endParaRPr lang="ru-RU" sz="3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14282" y="1000125"/>
            <a:ext cx="4357718" cy="707886"/>
            <a:chOff x="738908" y="1000125"/>
            <a:chExt cx="3404467" cy="707886"/>
          </a:xfrm>
        </p:grpSpPr>
        <p:sp>
          <p:nvSpPr>
            <p:cNvPr id="6161" name="TextBox 11"/>
            <p:cNvSpPr txBox="1">
              <a:spLocks noChangeArrowheads="1"/>
            </p:cNvSpPr>
            <p:nvPr/>
          </p:nvSpPr>
          <p:spPr bwMode="auto">
            <a:xfrm>
              <a:off x="738908" y="1000125"/>
              <a:ext cx="340446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2</a:t>
              </a:r>
              <a:r>
                <a:rPr lang="ru-RU" sz="4000" b="1" baseline="30000" dirty="0" smtClean="0">
                  <a:latin typeface="Calibri" pitchFamily="34" charset="0"/>
                </a:rPr>
                <a:t>(7- 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  <a:r>
                <a:rPr lang="ru-RU" sz="4000" b="1" baseline="30000" dirty="0" smtClean="0">
                  <a:latin typeface="Calibri" pitchFamily="34" charset="0"/>
                </a:rPr>
                <a:t>) </a:t>
              </a:r>
              <a:r>
                <a:rPr lang="ru-RU" sz="4000" b="1" dirty="0" smtClean="0">
                  <a:latin typeface="Calibri" pitchFamily="34" charset="0"/>
                </a:rPr>
                <a:t>=100∙5 </a:t>
              </a:r>
              <a:r>
                <a:rPr lang="ru-RU" sz="4000" b="1" baseline="30000" dirty="0" smtClean="0">
                  <a:latin typeface="Calibri" pitchFamily="34" charset="0"/>
                </a:rPr>
                <a:t>(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  <a:r>
                <a:rPr lang="ru-RU" sz="4000" b="1" baseline="30000" dirty="0" smtClean="0">
                  <a:latin typeface="Calibri" pitchFamily="34" charset="0"/>
                </a:rPr>
                <a:t>-7)</a:t>
              </a:r>
              <a:endParaRPr lang="ru-RU" sz="4000" b="1" baseline="30000" dirty="0">
                <a:latin typeface="Calibri" pitchFamily="34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41206" y="1428736"/>
              <a:ext cx="357187" cy="158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14282" y="1785938"/>
            <a:ext cx="4357718" cy="707886"/>
            <a:chOff x="197541" y="1785938"/>
            <a:chExt cx="4017272" cy="707886"/>
          </a:xfrm>
        </p:grpSpPr>
        <p:sp>
          <p:nvSpPr>
            <p:cNvPr id="6159" name="TextBox 12"/>
            <p:cNvSpPr txBox="1">
              <a:spLocks noChangeArrowheads="1"/>
            </p:cNvSpPr>
            <p:nvPr/>
          </p:nvSpPr>
          <p:spPr bwMode="auto">
            <a:xfrm>
              <a:off x="197541" y="1785938"/>
              <a:ext cx="401727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(0,5)</a:t>
              </a:r>
              <a:r>
                <a:rPr lang="ru-RU" sz="4000" b="1" baseline="30000" dirty="0" smtClean="0">
                  <a:latin typeface="Calibri" pitchFamily="34" charset="0"/>
                </a:rPr>
                <a:t>14-5∙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4   </a:t>
              </a:r>
              <a:r>
                <a:rPr lang="ru-RU" sz="4000" b="1" dirty="0" smtClean="0">
                  <a:latin typeface="Calibri" pitchFamily="34" charset="0"/>
                </a:rPr>
                <a:t>=64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778107" y="2214554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20"/>
          <p:cNvGrpSpPr>
            <a:grpSpLocks/>
          </p:cNvGrpSpPr>
          <p:nvPr/>
        </p:nvGrpSpPr>
        <p:grpSpPr bwMode="auto">
          <a:xfrm>
            <a:off x="214282" y="2571750"/>
            <a:ext cx="4357718" cy="707886"/>
            <a:chOff x="642938" y="2571750"/>
            <a:chExt cx="3643312" cy="707886"/>
          </a:xfrm>
        </p:grpSpPr>
        <p:sp>
          <p:nvSpPr>
            <p:cNvPr id="6157" name="TextBox 13"/>
            <p:cNvSpPr txBox="1">
              <a:spLocks noChangeArrowheads="1"/>
            </p:cNvSpPr>
            <p:nvPr/>
          </p:nvSpPr>
          <p:spPr bwMode="auto">
            <a:xfrm>
              <a:off x="642938" y="2571750"/>
              <a:ext cx="364331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8 </a:t>
              </a:r>
              <a:r>
                <a:rPr lang="ru-RU" sz="4000" b="1" baseline="30000" dirty="0" smtClean="0">
                  <a:latin typeface="Calibri" pitchFamily="34" charset="0"/>
                </a:rPr>
                <a:t>9-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3    </a:t>
              </a:r>
              <a:r>
                <a:rPr lang="ru-RU" sz="4000" b="1" dirty="0" smtClean="0">
                  <a:latin typeface="Calibri" pitchFamily="34" charset="0"/>
                </a:rPr>
                <a:t>-64 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  <a:r>
                <a:rPr lang="ru-RU" sz="4000" b="1" baseline="30000" dirty="0" smtClean="0">
                  <a:latin typeface="Calibri" pitchFamily="34" charset="0"/>
                </a:rPr>
                <a:t> </a:t>
              </a:r>
              <a:r>
                <a:rPr lang="ru-RU" sz="4000" b="1" dirty="0" smtClean="0">
                  <a:latin typeface="Calibri" pitchFamily="34" charset="0"/>
                </a:rPr>
                <a:t>=0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40202" y="3000372"/>
              <a:ext cx="358359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>
            <a:grpSpLocks/>
          </p:cNvGrpSpPr>
          <p:nvPr/>
        </p:nvGrpSpPr>
        <p:grpSpPr bwMode="auto">
          <a:xfrm>
            <a:off x="214282" y="3429000"/>
            <a:ext cx="4143406" cy="707886"/>
            <a:chOff x="214282" y="3429000"/>
            <a:chExt cx="4143406" cy="707886"/>
          </a:xfrm>
        </p:grpSpPr>
        <p:sp>
          <p:nvSpPr>
            <p:cNvPr id="6155" name="TextBox 14"/>
            <p:cNvSpPr txBox="1">
              <a:spLocks noChangeArrowheads="1"/>
            </p:cNvSpPr>
            <p:nvPr/>
          </p:nvSpPr>
          <p:spPr bwMode="auto">
            <a:xfrm>
              <a:off x="214282" y="3429000"/>
              <a:ext cx="414340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2813"/>
              <a:r>
                <a:rPr lang="ru-RU" sz="4000" b="1" dirty="0" smtClean="0">
                  <a:latin typeface="Calibri" pitchFamily="34" charset="0"/>
                </a:rPr>
                <a:t>9</a:t>
              </a:r>
              <a:r>
                <a:rPr lang="ru-RU" sz="4000" b="1" baseline="30000" dirty="0" smtClean="0">
                  <a:latin typeface="Calibri" pitchFamily="34" charset="0"/>
                </a:rPr>
                <a:t>3+ 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-2 </a:t>
              </a:r>
              <a:r>
                <a:rPr lang="ru-RU" sz="4000" b="1" dirty="0" smtClean="0">
                  <a:latin typeface="Calibri" pitchFamily="34" charset="0"/>
                </a:rPr>
                <a:t>-1,8∙5</a:t>
              </a:r>
              <a:r>
                <a:rPr lang="ru-RU" sz="4000" b="1" baseline="30000" dirty="0" smtClean="0">
                  <a:latin typeface="Calibri" pitchFamily="34" charset="0"/>
                </a:rPr>
                <a:t>(3+</a:t>
              </a:r>
              <a:r>
                <a:rPr lang="ru-RU" sz="4000" b="1" baseline="30000" dirty="0" smtClean="0">
                  <a:solidFill>
                    <a:schemeClr val="bg1"/>
                  </a:solidFill>
                  <a:latin typeface="Calibri" pitchFamily="34" charset="0"/>
                </a:rPr>
                <a:t>-2 </a:t>
              </a:r>
              <a:r>
                <a:rPr lang="ru-RU" sz="4000" b="1" baseline="30000" dirty="0" smtClean="0">
                  <a:latin typeface="Calibri" pitchFamily="34" charset="0"/>
                </a:rPr>
                <a:t>) </a:t>
              </a:r>
              <a:r>
                <a:rPr lang="ru-RU" sz="4000" b="1" dirty="0" smtClean="0">
                  <a:latin typeface="Calibri" pitchFamily="34" charset="0"/>
                </a:rPr>
                <a:t>=0</a:t>
              </a:r>
              <a:endParaRPr lang="ru-RU" sz="4000" b="1" dirty="0">
                <a:latin typeface="Calibri" pitchFamily="34" charset="0"/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28662" y="3857628"/>
              <a:ext cx="3571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Рисунок 27" descr="Труба 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8875" y="4786313"/>
            <a:ext cx="3486150" cy="161925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cxnSp>
        <p:nvCxnSpPr>
          <p:cNvPr id="33" name="Прямая соединительная линия 32"/>
          <p:cNvCxnSpPr/>
          <p:nvPr/>
        </p:nvCxnSpPr>
        <p:spPr bwMode="auto">
          <a:xfrm>
            <a:off x="2857488" y="1428736"/>
            <a:ext cx="457199" cy="15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>
            <a:off x="3000364" y="3857628"/>
            <a:ext cx="35718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2071670" y="3000372"/>
            <a:ext cx="28575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01017 L -0.05712 0.5974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2 0.59746 L 0.59653 0.5974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53 0.59746 L 0.5415 0.020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00069 L -0.06494 0.4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94 0.48301 L 0.59671 0.4830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872 0.48301 L 0.53369 0.0321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01202 L -0.06875 0.3685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75 0.36856 L 0.6007 0.3685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49 0.36856 L 0.53768 0.0434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02359 L -0.07275 0.243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75 0.2437 L 0.58889 0.2437 " pathEditMode="relative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9 0.2437 L 0.54149 0.0446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433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Заглавная буква</dc:title>
  <dc:creator>Компас</dc:creator>
  <cp:lastModifiedBy>Учитель</cp:lastModifiedBy>
  <cp:revision>114</cp:revision>
  <dcterms:created xsi:type="dcterms:W3CDTF">2012-12-14T11:49:18Z</dcterms:created>
  <dcterms:modified xsi:type="dcterms:W3CDTF">2014-12-01T18:50:09Z</dcterms:modified>
</cp:coreProperties>
</file>