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7"/>
  </p:notesMasterIdLst>
  <p:sldIdLst>
    <p:sldId id="256" r:id="rId2"/>
    <p:sldId id="267" r:id="rId3"/>
    <p:sldId id="268" r:id="rId4"/>
    <p:sldId id="271" r:id="rId5"/>
    <p:sldId id="257" r:id="rId6"/>
    <p:sldId id="261" r:id="rId7"/>
    <p:sldId id="262" r:id="rId8"/>
    <p:sldId id="263" r:id="rId9"/>
    <p:sldId id="265" r:id="rId10"/>
    <p:sldId id="264" r:id="rId11"/>
    <p:sldId id="259" r:id="rId12"/>
    <p:sldId id="260" r:id="rId13"/>
    <p:sldId id="270" r:id="rId14"/>
    <p:sldId id="258" r:id="rId15"/>
    <p:sldId id="266" r:id="rId16"/>
  </p:sldIdLst>
  <p:sldSz cx="9144000" cy="6858000" type="screen4x3"/>
  <p:notesSz cx="6858000" cy="9144000"/>
  <p:custDataLst>
    <p:tags r:id="rId18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516" autoAdjust="0"/>
  </p:normalViewPr>
  <p:slideViewPr>
    <p:cSldViewPr>
      <p:cViewPr varScale="1">
        <p:scale>
          <a:sx n="76" d="100"/>
          <a:sy n="76" d="100"/>
        </p:scale>
        <p:origin x="-178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7587CC-47FB-47C1-8684-12EF5F08DA82}" type="datetimeFigureOut">
              <a:rPr lang="ru-RU" smtClean="0"/>
              <a:t>01.12.2014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828F3D-F285-4AFA-9B27-2456CEFAEBF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Решение заданий, похожих на домашние(приложение№1) Одна из карточек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828F3D-F285-4AFA-9B27-2456CEFAEBF6}" type="slidenum">
              <a:rPr lang="ru-RU" smtClean="0"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Делают выводы после решения первых трех уравнений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828F3D-F285-4AFA-9B27-2456CEFAEBF6}" type="slidenum">
              <a:rPr lang="ru-RU" smtClean="0"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Делают вывод после решения 4 уравнения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828F3D-F285-4AFA-9B27-2456CEFAEBF6}" type="slidenum">
              <a:rPr lang="ru-RU" smtClean="0"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Делают вывод после решения пятого уравнения самостоятельной</a:t>
            </a:r>
            <a:r>
              <a:rPr lang="ru-RU" baseline="0" dirty="0" smtClean="0"/>
              <a:t> работы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828F3D-F285-4AFA-9B27-2456CEFAEBF6}" type="slidenum">
              <a:rPr lang="ru-RU" smtClean="0"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Появились уравнения, которые до этого не решали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828F3D-F285-4AFA-9B27-2456CEFAEBF6}" type="slidenum">
              <a:rPr lang="ru-RU" smtClean="0"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Один из способов решения, основанный на свойствах монотонной функции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828F3D-F285-4AFA-9B27-2456CEFAEBF6}" type="slidenum">
              <a:rPr lang="ru-RU" smtClean="0"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Выводы урока сформировались в таблицу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828F3D-F285-4AFA-9B27-2456CEFAEBF6}" type="slidenum">
              <a:rPr lang="ru-RU" smtClean="0"/>
              <a:t>13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DC8A85-43DD-4614-BB5E-F8A9C6FB5FFA}" type="datetimeFigureOut">
              <a:rPr lang="ru-RU" smtClean="0"/>
              <a:pPr/>
              <a:t>01.12.2014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E1EC33-D547-4064-926D-5A8661AE6F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DC8A85-43DD-4614-BB5E-F8A9C6FB5FFA}" type="datetimeFigureOut">
              <a:rPr lang="ru-RU" smtClean="0"/>
              <a:pPr/>
              <a:t>01.12.2014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E1EC33-D547-4064-926D-5A8661AE6F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DC8A85-43DD-4614-BB5E-F8A9C6FB5FFA}" type="datetimeFigureOut">
              <a:rPr lang="ru-RU" smtClean="0"/>
              <a:pPr/>
              <a:t>01.12.2014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E1EC33-D547-4064-926D-5A8661AE6F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DC8A85-43DD-4614-BB5E-F8A9C6FB5FFA}" type="datetimeFigureOut">
              <a:rPr lang="ru-RU" smtClean="0"/>
              <a:pPr/>
              <a:t>01.12.2014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E1EC33-D547-4064-926D-5A8661AE6F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DC8A85-43DD-4614-BB5E-F8A9C6FB5FFA}" type="datetimeFigureOut">
              <a:rPr lang="ru-RU" smtClean="0"/>
              <a:pPr/>
              <a:t>01.12.2014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E1EC33-D547-4064-926D-5A8661AE6F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DC8A85-43DD-4614-BB5E-F8A9C6FB5FFA}" type="datetimeFigureOut">
              <a:rPr lang="ru-RU" smtClean="0"/>
              <a:pPr/>
              <a:t>01.12.2014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E1EC33-D547-4064-926D-5A8661AE6F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DC8A85-43DD-4614-BB5E-F8A9C6FB5FFA}" type="datetimeFigureOut">
              <a:rPr lang="ru-RU" smtClean="0"/>
              <a:pPr/>
              <a:t>01.12.2014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E1EC33-D547-4064-926D-5A8661AE6F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DC8A85-43DD-4614-BB5E-F8A9C6FB5FFA}" type="datetimeFigureOut">
              <a:rPr lang="ru-RU" smtClean="0"/>
              <a:pPr/>
              <a:t>01.12.2014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E1EC33-D547-4064-926D-5A8661AE6F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DC8A85-43DD-4614-BB5E-F8A9C6FB5FFA}" type="datetimeFigureOut">
              <a:rPr lang="ru-RU" smtClean="0"/>
              <a:pPr/>
              <a:t>01.12.2014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E1EC33-D547-4064-926D-5A8661AE6F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DC8A85-43DD-4614-BB5E-F8A9C6FB5FFA}" type="datetimeFigureOut">
              <a:rPr lang="ru-RU" smtClean="0"/>
              <a:pPr/>
              <a:t>01.12.2014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E1EC33-D547-4064-926D-5A8661AE6F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DC8A85-43DD-4614-BB5E-F8A9C6FB5FFA}" type="datetimeFigureOut">
              <a:rPr lang="ru-RU" smtClean="0"/>
              <a:pPr/>
              <a:t>01.12.2014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E1EC33-D547-4064-926D-5A8661AE6FC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03DC8A85-43DD-4614-BB5E-F8A9C6FB5FFA}" type="datetimeFigureOut">
              <a:rPr lang="ru-RU" smtClean="0"/>
              <a:pPr/>
              <a:t>01.12.2014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99E1EC33-D547-4064-926D-5A8661AE6FC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&#1087;&#1088;&#1080;&#1083;&#1086;&#1078;&#1077;&#1085;&#1080;&#1077;&#8470;2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&#1087;&#1088;&#1080;&#1083;&#1086;&#1078;&#1077;&#1085;&#1080;&#1077;&#8470;1.docx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Обобщение темы  «Решение показательных уравнений»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Учитель математики МБОУ СОШ№127</a:t>
            </a:r>
          </a:p>
          <a:p>
            <a:r>
              <a:rPr lang="ru-RU" dirty="0" smtClean="0"/>
              <a:t>Овсянникова Л.А.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600" y="692696"/>
            <a:ext cx="7643192" cy="4187952"/>
          </a:xfrm>
        </p:spPr>
        <p:txBody>
          <a:bodyPr/>
          <a:lstStyle/>
          <a:p>
            <a:r>
              <a:rPr lang="ru-RU" dirty="0" smtClean="0"/>
              <a:t>Аа</a:t>
            </a:r>
            <a:r>
              <a:rPr lang="ru-RU" baseline="30000" dirty="0" smtClean="0"/>
              <a:t>2х</a:t>
            </a:r>
            <a:r>
              <a:rPr lang="ru-RU" dirty="0" smtClean="0"/>
              <a:t>+Ва</a:t>
            </a:r>
            <a:r>
              <a:rPr lang="ru-RU" baseline="30000" dirty="0" smtClean="0"/>
              <a:t>х</a:t>
            </a:r>
            <a:r>
              <a:rPr lang="ru-RU" dirty="0" smtClean="0"/>
              <a:t>в</a:t>
            </a:r>
            <a:r>
              <a:rPr lang="ru-RU" baseline="30000" dirty="0" smtClean="0"/>
              <a:t>х</a:t>
            </a:r>
            <a:r>
              <a:rPr lang="ru-RU" dirty="0" smtClean="0"/>
              <a:t>+Св</a:t>
            </a:r>
            <a:r>
              <a:rPr lang="ru-RU" baseline="30000" dirty="0" smtClean="0"/>
              <a:t>2х</a:t>
            </a:r>
            <a:r>
              <a:rPr lang="ru-RU" dirty="0" smtClean="0"/>
              <a:t>=0</a:t>
            </a:r>
          </a:p>
          <a:p>
            <a:r>
              <a:rPr lang="ru-RU" dirty="0"/>
              <a:t>Однородное показательное уравнение второй степени. Решается делением на в</a:t>
            </a:r>
            <a:r>
              <a:rPr lang="ru-RU" baseline="30000" dirty="0"/>
              <a:t>2х</a:t>
            </a:r>
            <a:r>
              <a:rPr lang="ru-RU" dirty="0"/>
              <a:t>, далее как квадратное </a:t>
            </a:r>
            <a:r>
              <a:rPr lang="ru-RU" dirty="0" smtClean="0"/>
              <a:t>уравнение</a:t>
            </a:r>
          </a:p>
          <a:p>
            <a:r>
              <a:rPr lang="ru-RU" dirty="0"/>
              <a:t>4</a:t>
            </a:r>
            <a:r>
              <a:rPr lang="ru-RU" baseline="30000" dirty="0"/>
              <a:t>х</a:t>
            </a:r>
            <a:r>
              <a:rPr lang="ru-RU" dirty="0"/>
              <a:t>-6*2</a:t>
            </a:r>
            <a:r>
              <a:rPr lang="ru-RU" baseline="30000" dirty="0"/>
              <a:t>х</a:t>
            </a:r>
            <a:r>
              <a:rPr lang="ru-RU" dirty="0"/>
              <a:t>3</a:t>
            </a:r>
            <a:r>
              <a:rPr lang="ru-RU" baseline="30000" dirty="0"/>
              <a:t>х</a:t>
            </a:r>
            <a:r>
              <a:rPr lang="ru-RU" dirty="0"/>
              <a:t>+5*9</a:t>
            </a:r>
            <a:r>
              <a:rPr lang="ru-RU" baseline="30000" dirty="0"/>
              <a:t>х</a:t>
            </a:r>
            <a:r>
              <a:rPr lang="ru-RU" dirty="0"/>
              <a:t>=0</a:t>
            </a:r>
          </a:p>
          <a:p>
            <a:r>
              <a:rPr lang="ru-RU" dirty="0" smtClean="0"/>
              <a:t>(2/3)</a:t>
            </a:r>
            <a:r>
              <a:rPr lang="ru-RU" baseline="30000" dirty="0" smtClean="0"/>
              <a:t>2х</a:t>
            </a:r>
            <a:r>
              <a:rPr lang="ru-RU" dirty="0" smtClean="0"/>
              <a:t>-6*(2/3)</a:t>
            </a:r>
            <a:r>
              <a:rPr lang="ru-RU" baseline="30000" dirty="0" smtClean="0"/>
              <a:t> </a:t>
            </a:r>
            <a:r>
              <a:rPr lang="ru-RU" baseline="30000" dirty="0"/>
              <a:t>х</a:t>
            </a:r>
            <a:r>
              <a:rPr lang="ru-RU" dirty="0"/>
              <a:t>+5=0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63688" y="1484784"/>
            <a:ext cx="6779096" cy="3611888"/>
          </a:xfrm>
        </p:spPr>
        <p:txBody>
          <a:bodyPr/>
          <a:lstStyle/>
          <a:p>
            <a:r>
              <a:rPr lang="ru-RU" dirty="0" smtClean="0"/>
              <a:t>3</a:t>
            </a:r>
            <a:r>
              <a:rPr lang="ru-RU" baseline="30000" dirty="0" smtClean="0"/>
              <a:t>х</a:t>
            </a:r>
            <a:r>
              <a:rPr lang="ru-RU" dirty="0" smtClean="0"/>
              <a:t>=11-х</a:t>
            </a:r>
          </a:p>
          <a:p>
            <a:r>
              <a:rPr lang="ru-RU" dirty="0" smtClean="0"/>
              <a:t>(1/2)</a:t>
            </a:r>
            <a:r>
              <a:rPr lang="ru-RU" baseline="30000" dirty="0" smtClean="0"/>
              <a:t>х</a:t>
            </a:r>
            <a:r>
              <a:rPr lang="ru-RU" dirty="0" smtClean="0"/>
              <a:t>=х+1</a:t>
            </a:r>
          </a:p>
          <a:p>
            <a:r>
              <a:rPr lang="ru-RU" dirty="0" smtClean="0"/>
              <a:t>2</a:t>
            </a:r>
            <a:r>
              <a:rPr lang="ru-RU" baseline="30000" dirty="0" smtClean="0"/>
              <a:t>х</a:t>
            </a:r>
            <a:r>
              <a:rPr lang="ru-RU" dirty="0" smtClean="0"/>
              <a:t>=3-х</a:t>
            </a:r>
          </a:p>
          <a:p>
            <a:r>
              <a:rPr lang="ru-RU" dirty="0" smtClean="0"/>
              <a:t>5</a:t>
            </a:r>
            <a:r>
              <a:rPr lang="ru-RU" baseline="30000" dirty="0" smtClean="0"/>
              <a:t>х</a:t>
            </a:r>
            <a:r>
              <a:rPr lang="ru-RU" dirty="0" smtClean="0"/>
              <a:t>=6-х</a:t>
            </a:r>
          </a:p>
          <a:p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15616" y="692696"/>
            <a:ext cx="7571184" cy="4187952"/>
          </a:xfrm>
        </p:spPr>
        <p:txBody>
          <a:bodyPr/>
          <a:lstStyle/>
          <a:p>
            <a:r>
              <a:rPr lang="ru-RU" dirty="0" err="1"/>
              <a:t>а</a:t>
            </a:r>
            <a:r>
              <a:rPr lang="ru-RU" baseline="30000" dirty="0" err="1"/>
              <a:t>х</a:t>
            </a:r>
            <a:r>
              <a:rPr lang="ru-RU" dirty="0" err="1"/>
              <a:t>=-кх+в</a:t>
            </a:r>
            <a:endParaRPr lang="ru-RU" dirty="0"/>
          </a:p>
          <a:p>
            <a:r>
              <a:rPr lang="ru-RU" dirty="0"/>
              <a:t>Подобрать корень и обосновать его единственность</a:t>
            </a:r>
          </a:p>
          <a:p>
            <a:r>
              <a:rPr lang="ru-RU" dirty="0"/>
              <a:t>5</a:t>
            </a:r>
            <a:r>
              <a:rPr lang="ru-RU" baseline="30000" dirty="0"/>
              <a:t>х</a:t>
            </a:r>
            <a:r>
              <a:rPr lang="ru-RU" dirty="0"/>
              <a:t>=6-х,х=1, у=5</a:t>
            </a:r>
            <a:r>
              <a:rPr lang="ru-RU" baseline="30000" dirty="0"/>
              <a:t>х</a:t>
            </a:r>
            <a:r>
              <a:rPr lang="ru-RU" dirty="0"/>
              <a:t>↑,</a:t>
            </a:r>
          </a:p>
          <a:p>
            <a:r>
              <a:rPr lang="ru-RU" dirty="0"/>
              <a:t>У=6-х↓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467544" y="476672"/>
          <a:ext cx="8280920" cy="6027609"/>
        </p:xfrm>
        <a:graphic>
          <a:graphicData uri="http://schemas.openxmlformats.org/drawingml/2006/table">
            <a:tbl>
              <a:tblPr/>
              <a:tblGrid>
                <a:gridCol w="1825192"/>
                <a:gridCol w="2704570"/>
                <a:gridCol w="3751158"/>
              </a:tblGrid>
              <a:tr h="49393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smtClean="0">
                          <a:latin typeface="Calibri"/>
                          <a:ea typeface="Calibri"/>
                          <a:cs typeface="Times New Roman"/>
                        </a:rPr>
                        <a:t>тип </a:t>
                      </a:r>
                      <a:r>
                        <a:rPr lang="ru-RU" sz="1800" b="1" dirty="0">
                          <a:latin typeface="Calibri"/>
                          <a:ea typeface="Calibri"/>
                          <a:cs typeface="Times New Roman"/>
                        </a:rPr>
                        <a:t>уравнения</a:t>
                      </a:r>
                    </a:p>
                  </a:txBody>
                  <a:tcPr marL="44760" marR="447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Calibri"/>
                          <a:ea typeface="Calibri"/>
                          <a:cs typeface="Times New Roman"/>
                        </a:rPr>
                        <a:t>Метод решения</a:t>
                      </a:r>
                    </a:p>
                  </a:txBody>
                  <a:tcPr marL="44760" marR="447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Calibri"/>
                          <a:ea typeface="Calibri"/>
                          <a:cs typeface="Times New Roman"/>
                        </a:rPr>
                        <a:t>образец</a:t>
                      </a:r>
                    </a:p>
                  </a:txBody>
                  <a:tcPr marL="44760" marR="447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030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latin typeface="Calibri"/>
                          <a:ea typeface="Calibri"/>
                          <a:cs typeface="Times New Roman"/>
                        </a:rPr>
                        <a:t>а</a:t>
                      </a:r>
                      <a:r>
                        <a:rPr lang="ru-RU" sz="1800" baseline="30000" dirty="0" err="1">
                          <a:latin typeface="Calibri"/>
                          <a:ea typeface="Calibri"/>
                          <a:cs typeface="Times New Roman"/>
                        </a:rPr>
                        <a:t>х</a:t>
                      </a:r>
                      <a:r>
                        <a:rPr lang="ru-RU" sz="1800" dirty="0" err="1">
                          <a:latin typeface="Calibri"/>
                          <a:ea typeface="Calibri"/>
                          <a:cs typeface="Times New Roman"/>
                        </a:rPr>
                        <a:t>=а</a:t>
                      </a:r>
                      <a:r>
                        <a:rPr lang="ru-RU" sz="1800" baseline="30000" dirty="0" err="1">
                          <a:latin typeface="Calibri"/>
                          <a:ea typeface="Calibri"/>
                          <a:cs typeface="Times New Roman"/>
                        </a:rPr>
                        <a:t>в</a:t>
                      </a:r>
                      <a:r>
                        <a:rPr lang="ru-RU" sz="1800" dirty="0">
                          <a:latin typeface="Calibri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ru-RU" sz="1800" dirty="0" err="1">
                          <a:latin typeface="Calibri"/>
                          <a:ea typeface="Calibri"/>
                          <a:cs typeface="Times New Roman"/>
                        </a:rPr>
                        <a:t>а</a:t>
                      </a:r>
                      <a:r>
                        <a:rPr lang="ru-RU" sz="1800" baseline="30000" dirty="0" err="1">
                          <a:latin typeface="Calibri"/>
                          <a:ea typeface="Calibri"/>
                          <a:cs typeface="Times New Roman"/>
                        </a:rPr>
                        <a:t>х</a:t>
                      </a:r>
                      <a:r>
                        <a:rPr lang="ru-RU" sz="1800" dirty="0" err="1">
                          <a:latin typeface="Calibri"/>
                          <a:ea typeface="Calibri"/>
                          <a:cs typeface="Times New Roman"/>
                        </a:rPr>
                        <a:t>=в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760" marR="447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Calibri"/>
                          <a:ea typeface="Calibri"/>
                          <a:cs typeface="Times New Roman"/>
                        </a:rPr>
                        <a:t>Привести к одинаковым основаниям и приравнять показатели</a:t>
                      </a:r>
                    </a:p>
                  </a:txBody>
                  <a:tcPr marL="44760" marR="447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ru-RU" sz="1800" baseline="30000" dirty="0">
                          <a:latin typeface="Calibri"/>
                          <a:ea typeface="Calibri"/>
                          <a:cs typeface="Times New Roman"/>
                        </a:rPr>
                        <a:t>х</a:t>
                      </a:r>
                      <a:r>
                        <a:rPr lang="ru-RU" sz="1800" dirty="0">
                          <a:latin typeface="Calibri"/>
                          <a:ea typeface="Calibri"/>
                          <a:cs typeface="Times New Roman"/>
                        </a:rPr>
                        <a:t>=16, 2</a:t>
                      </a:r>
                      <a:r>
                        <a:rPr lang="ru-RU" sz="1800" baseline="30000" dirty="0">
                          <a:latin typeface="Calibri"/>
                          <a:ea typeface="Calibri"/>
                          <a:cs typeface="Times New Roman"/>
                        </a:rPr>
                        <a:t>х</a:t>
                      </a:r>
                      <a:r>
                        <a:rPr lang="ru-RU" sz="1800" dirty="0">
                          <a:latin typeface="Calibri"/>
                          <a:ea typeface="Calibri"/>
                          <a:cs typeface="Times New Roman"/>
                        </a:rPr>
                        <a:t>=2</a:t>
                      </a:r>
                      <a:r>
                        <a:rPr lang="ru-RU" sz="1800" baseline="30000" dirty="0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r>
                        <a:rPr lang="ru-RU" sz="1800" dirty="0">
                          <a:latin typeface="Calibri"/>
                          <a:ea typeface="Calibri"/>
                          <a:cs typeface="Times New Roman"/>
                        </a:rPr>
                        <a:t>,х=4</a:t>
                      </a:r>
                      <a:r>
                        <a:rPr lang="ru-RU" sz="1800" dirty="0" smtClean="0">
                          <a:latin typeface="Calibri"/>
                          <a:ea typeface="Calibri"/>
                          <a:cs typeface="Times New Roman"/>
                        </a:rPr>
                        <a:t>,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760" marR="447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78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Calibri"/>
                          <a:ea typeface="Calibri"/>
                          <a:cs typeface="Times New Roman"/>
                        </a:rPr>
                        <a:t>Аа</a:t>
                      </a:r>
                      <a:r>
                        <a:rPr lang="ru-RU" sz="1800" baseline="30000" dirty="0">
                          <a:latin typeface="Calibri"/>
                          <a:ea typeface="Calibri"/>
                          <a:cs typeface="Times New Roman"/>
                        </a:rPr>
                        <a:t>кх+в</a:t>
                      </a:r>
                      <a:r>
                        <a:rPr lang="ru-RU" sz="1800" dirty="0">
                          <a:latin typeface="Calibri"/>
                          <a:ea typeface="Calibri"/>
                          <a:cs typeface="Times New Roman"/>
                        </a:rPr>
                        <a:t>+Ва</a:t>
                      </a:r>
                      <a:r>
                        <a:rPr lang="ru-RU" sz="1800" baseline="30000" dirty="0">
                          <a:latin typeface="Calibri"/>
                          <a:ea typeface="Calibri"/>
                          <a:cs typeface="Times New Roman"/>
                        </a:rPr>
                        <a:t>кх+в1</a:t>
                      </a:r>
                      <a:r>
                        <a:rPr lang="ru-RU" sz="1800" dirty="0">
                          <a:latin typeface="Calibri"/>
                          <a:ea typeface="Calibri"/>
                          <a:cs typeface="Times New Roman"/>
                        </a:rPr>
                        <a:t>+…=С</a:t>
                      </a:r>
                    </a:p>
                  </a:txBody>
                  <a:tcPr marL="44760" marR="447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Calibri"/>
                          <a:ea typeface="Calibri"/>
                          <a:cs typeface="Times New Roman"/>
                        </a:rPr>
                        <a:t>Вынести степень с неизвестным в показателе за скобки </a:t>
                      </a:r>
                    </a:p>
                  </a:txBody>
                  <a:tcPr marL="44760" marR="447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Calibri"/>
                          <a:ea typeface="Calibri"/>
                          <a:cs typeface="Times New Roman"/>
                        </a:rPr>
                        <a:t>7</a:t>
                      </a:r>
                      <a:r>
                        <a:rPr lang="ru-RU" sz="1800" baseline="30000" dirty="0">
                          <a:latin typeface="Calibri"/>
                          <a:ea typeface="Calibri"/>
                          <a:cs typeface="Times New Roman"/>
                        </a:rPr>
                        <a:t>х+2</a:t>
                      </a:r>
                      <a:r>
                        <a:rPr lang="ru-RU" sz="1800" dirty="0">
                          <a:latin typeface="Calibri"/>
                          <a:ea typeface="Calibri"/>
                          <a:cs typeface="Times New Roman"/>
                        </a:rPr>
                        <a:t>-14* 7</a:t>
                      </a:r>
                      <a:r>
                        <a:rPr lang="ru-RU" sz="1800" baseline="30000" dirty="0">
                          <a:latin typeface="Calibri"/>
                          <a:ea typeface="Calibri"/>
                          <a:cs typeface="Times New Roman"/>
                        </a:rPr>
                        <a:t>х</a:t>
                      </a:r>
                      <a:r>
                        <a:rPr lang="ru-RU" sz="1800" dirty="0">
                          <a:latin typeface="Calibri"/>
                          <a:ea typeface="Calibri"/>
                          <a:cs typeface="Times New Roman"/>
                        </a:rPr>
                        <a:t>=5, 7</a:t>
                      </a:r>
                      <a:r>
                        <a:rPr lang="ru-RU" sz="1800" baseline="30000" dirty="0">
                          <a:latin typeface="Calibri"/>
                          <a:ea typeface="Calibri"/>
                          <a:cs typeface="Times New Roman"/>
                        </a:rPr>
                        <a:t>х</a:t>
                      </a:r>
                      <a:r>
                        <a:rPr lang="ru-RU" sz="1800" dirty="0">
                          <a:latin typeface="Calibri"/>
                          <a:ea typeface="Calibri"/>
                          <a:cs typeface="Times New Roman"/>
                        </a:rPr>
                        <a:t>(7</a:t>
                      </a:r>
                      <a:r>
                        <a:rPr lang="ru-RU" sz="1800" baseline="30000" dirty="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ru-RU" sz="1800" dirty="0">
                          <a:latin typeface="Calibri"/>
                          <a:ea typeface="Calibri"/>
                          <a:cs typeface="Times New Roman"/>
                        </a:rPr>
                        <a:t> -14)=5,7</a:t>
                      </a:r>
                      <a:r>
                        <a:rPr lang="ru-RU" sz="1800" baseline="30000" dirty="0">
                          <a:latin typeface="Calibri"/>
                          <a:ea typeface="Calibri"/>
                          <a:cs typeface="Times New Roman"/>
                        </a:rPr>
                        <a:t>х </a:t>
                      </a:r>
                      <a:r>
                        <a:rPr lang="ru-RU" sz="1800" dirty="0">
                          <a:latin typeface="Calibri"/>
                          <a:ea typeface="Calibri"/>
                          <a:cs typeface="Times New Roman"/>
                        </a:rPr>
                        <a:t>35=5, 7</a:t>
                      </a:r>
                      <a:r>
                        <a:rPr lang="ru-RU" sz="1800" baseline="30000" dirty="0">
                          <a:latin typeface="Calibri"/>
                          <a:ea typeface="Calibri"/>
                          <a:cs typeface="Times New Roman"/>
                        </a:rPr>
                        <a:t>х+1</a:t>
                      </a:r>
                      <a:r>
                        <a:rPr lang="ru-RU" sz="1800" dirty="0">
                          <a:latin typeface="Calibri"/>
                          <a:ea typeface="Calibri"/>
                          <a:cs typeface="Times New Roman"/>
                        </a:rPr>
                        <a:t>=1,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Calibri"/>
                          <a:ea typeface="Calibri"/>
                          <a:cs typeface="Times New Roman"/>
                        </a:rPr>
                        <a:t>х=-1</a:t>
                      </a:r>
                    </a:p>
                  </a:txBody>
                  <a:tcPr marL="44760" marR="447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8545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Calibri"/>
                          <a:ea typeface="Calibri"/>
                          <a:cs typeface="Times New Roman"/>
                        </a:rPr>
                        <a:t>Аа</a:t>
                      </a:r>
                      <a:r>
                        <a:rPr lang="ru-RU" sz="1800" baseline="30000" dirty="0">
                          <a:latin typeface="Calibri"/>
                          <a:ea typeface="Calibri"/>
                          <a:cs typeface="Times New Roman"/>
                        </a:rPr>
                        <a:t>2х</a:t>
                      </a:r>
                      <a:r>
                        <a:rPr lang="ru-RU" sz="1800" dirty="0">
                          <a:latin typeface="Calibri"/>
                          <a:ea typeface="Calibri"/>
                          <a:cs typeface="Times New Roman"/>
                        </a:rPr>
                        <a:t>+Ва</a:t>
                      </a:r>
                      <a:r>
                        <a:rPr lang="ru-RU" sz="1800" baseline="30000" dirty="0">
                          <a:latin typeface="Calibri"/>
                          <a:ea typeface="Calibri"/>
                          <a:cs typeface="Times New Roman"/>
                        </a:rPr>
                        <a:t>х</a:t>
                      </a:r>
                      <a:r>
                        <a:rPr lang="ru-RU" sz="1800" dirty="0">
                          <a:latin typeface="Calibri"/>
                          <a:ea typeface="Calibri"/>
                          <a:cs typeface="Times New Roman"/>
                        </a:rPr>
                        <a:t>+С=0</a:t>
                      </a:r>
                    </a:p>
                  </a:txBody>
                  <a:tcPr marL="44760" marR="447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Calibri"/>
                          <a:ea typeface="Calibri"/>
                          <a:cs typeface="Times New Roman"/>
                        </a:rPr>
                        <a:t>Сделать замену переменных </a:t>
                      </a:r>
                      <a:r>
                        <a:rPr lang="ru-RU" sz="1600" dirty="0" err="1">
                          <a:latin typeface="Calibri"/>
                          <a:ea typeface="Calibri"/>
                          <a:cs typeface="Times New Roman"/>
                        </a:rPr>
                        <a:t>а</a:t>
                      </a:r>
                      <a:r>
                        <a:rPr lang="ru-RU" sz="1600" baseline="30000" dirty="0" err="1">
                          <a:latin typeface="Calibri"/>
                          <a:ea typeface="Calibri"/>
                          <a:cs typeface="Times New Roman"/>
                        </a:rPr>
                        <a:t>х</a:t>
                      </a:r>
                      <a:r>
                        <a:rPr lang="ru-RU" sz="1600" dirty="0" err="1">
                          <a:latin typeface="Calibri"/>
                          <a:ea typeface="Calibri"/>
                          <a:cs typeface="Times New Roman"/>
                        </a:rPr>
                        <a:t>=р</a:t>
                      </a:r>
                      <a:r>
                        <a:rPr lang="ru-RU" sz="1600" dirty="0">
                          <a:latin typeface="Calibri"/>
                          <a:ea typeface="Calibri"/>
                          <a:cs typeface="Times New Roman"/>
                        </a:rPr>
                        <a:t>, решить относительно </a:t>
                      </a:r>
                      <a:r>
                        <a:rPr lang="ru-RU" sz="1600" dirty="0" err="1">
                          <a:latin typeface="Calibri"/>
                          <a:ea typeface="Calibri"/>
                          <a:cs typeface="Times New Roman"/>
                        </a:rPr>
                        <a:t>р</a:t>
                      </a:r>
                      <a:r>
                        <a:rPr lang="ru-RU" sz="1600" dirty="0">
                          <a:latin typeface="Calibri"/>
                          <a:ea typeface="Calibri"/>
                          <a:cs typeface="Times New Roman"/>
                        </a:rPr>
                        <a:t> квадратное уравнение</a:t>
                      </a:r>
                    </a:p>
                  </a:txBody>
                  <a:tcPr marL="44760" marR="447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Calibri"/>
                          <a:ea typeface="Calibri"/>
                          <a:cs typeface="Times New Roman"/>
                        </a:rPr>
                        <a:t>9</a:t>
                      </a:r>
                      <a:r>
                        <a:rPr lang="ru-RU" sz="1800" baseline="30000" dirty="0">
                          <a:latin typeface="Calibri"/>
                          <a:ea typeface="Calibri"/>
                          <a:cs typeface="Times New Roman"/>
                        </a:rPr>
                        <a:t>х</a:t>
                      </a:r>
                      <a:r>
                        <a:rPr lang="ru-RU" sz="1800" dirty="0">
                          <a:latin typeface="Calibri"/>
                          <a:ea typeface="Calibri"/>
                          <a:cs typeface="Times New Roman"/>
                        </a:rPr>
                        <a:t>-8*3</a:t>
                      </a:r>
                      <a:r>
                        <a:rPr lang="ru-RU" sz="1800" baseline="30000" dirty="0">
                          <a:latin typeface="Calibri"/>
                          <a:ea typeface="Calibri"/>
                          <a:cs typeface="Times New Roman"/>
                        </a:rPr>
                        <a:t>х</a:t>
                      </a:r>
                      <a:r>
                        <a:rPr lang="ru-RU" sz="1800" dirty="0">
                          <a:latin typeface="Calibri"/>
                          <a:ea typeface="Calibri"/>
                          <a:cs typeface="Times New Roman"/>
                        </a:rPr>
                        <a:t>=9,р=3</a:t>
                      </a:r>
                      <a:r>
                        <a:rPr lang="ru-RU" sz="1800" baseline="30000" dirty="0">
                          <a:latin typeface="Calibri"/>
                          <a:ea typeface="Calibri"/>
                          <a:cs typeface="Times New Roman"/>
                        </a:rPr>
                        <a:t>х</a:t>
                      </a:r>
                      <a:r>
                        <a:rPr lang="ru-RU" sz="1800" dirty="0">
                          <a:latin typeface="Calibri"/>
                          <a:ea typeface="Calibri"/>
                          <a:cs typeface="Times New Roman"/>
                        </a:rPr>
                        <a:t>, р</a:t>
                      </a:r>
                      <a:r>
                        <a:rPr lang="ru-RU" sz="1800" baseline="30000" dirty="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ru-RU" sz="1800" dirty="0">
                          <a:latin typeface="Calibri"/>
                          <a:ea typeface="Calibri"/>
                          <a:cs typeface="Times New Roman"/>
                        </a:rPr>
                        <a:t>-8р-9=0,р=9 </a:t>
                      </a:r>
                      <a:r>
                        <a:rPr lang="ru-RU" sz="1800" dirty="0" smtClean="0">
                          <a:latin typeface="Calibri"/>
                          <a:ea typeface="Calibri"/>
                          <a:cs typeface="Times New Roman"/>
                        </a:rPr>
                        <a:t>или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800" dirty="0">
                          <a:latin typeface="Calibri"/>
                          <a:ea typeface="Calibri"/>
                          <a:cs typeface="Times New Roman"/>
                        </a:rPr>
                        <a:t>р=-1,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r>
                        <a:rPr lang="ru-RU" sz="1800" baseline="30000" dirty="0">
                          <a:latin typeface="Calibri"/>
                          <a:ea typeface="Calibri"/>
                          <a:cs typeface="Times New Roman"/>
                        </a:rPr>
                        <a:t>х</a:t>
                      </a:r>
                      <a:r>
                        <a:rPr lang="ru-RU" sz="1800" dirty="0">
                          <a:latin typeface="Calibri"/>
                          <a:ea typeface="Calibri"/>
                          <a:cs typeface="Times New Roman"/>
                        </a:rPr>
                        <a:t>=9,х=2</a:t>
                      </a:r>
                    </a:p>
                  </a:txBody>
                  <a:tcPr marL="44760" marR="447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3121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Calibri"/>
                          <a:ea typeface="Calibri"/>
                          <a:cs typeface="Times New Roman"/>
                        </a:rPr>
                        <a:t>Аа</a:t>
                      </a:r>
                      <a:r>
                        <a:rPr lang="ru-RU" sz="1800" baseline="30000" dirty="0">
                          <a:latin typeface="Calibri"/>
                          <a:ea typeface="Calibri"/>
                          <a:cs typeface="Times New Roman"/>
                        </a:rPr>
                        <a:t>2х</a:t>
                      </a:r>
                      <a:r>
                        <a:rPr lang="ru-RU" sz="1800" dirty="0">
                          <a:latin typeface="Calibri"/>
                          <a:ea typeface="Calibri"/>
                          <a:cs typeface="Times New Roman"/>
                        </a:rPr>
                        <a:t>+Ва</a:t>
                      </a:r>
                      <a:r>
                        <a:rPr lang="ru-RU" sz="1800" baseline="30000" dirty="0">
                          <a:latin typeface="Calibri"/>
                          <a:ea typeface="Calibri"/>
                          <a:cs typeface="Times New Roman"/>
                        </a:rPr>
                        <a:t>х</a:t>
                      </a:r>
                      <a:r>
                        <a:rPr lang="ru-RU" sz="1800" dirty="0">
                          <a:latin typeface="Calibri"/>
                          <a:ea typeface="Calibri"/>
                          <a:cs typeface="Times New Roman"/>
                        </a:rPr>
                        <a:t>в</a:t>
                      </a:r>
                      <a:r>
                        <a:rPr lang="ru-RU" sz="1800" baseline="30000" dirty="0">
                          <a:latin typeface="Calibri"/>
                          <a:ea typeface="Calibri"/>
                          <a:cs typeface="Times New Roman"/>
                        </a:rPr>
                        <a:t>х</a:t>
                      </a:r>
                      <a:r>
                        <a:rPr lang="ru-RU" sz="1800" dirty="0">
                          <a:latin typeface="Calibri"/>
                          <a:ea typeface="Calibri"/>
                          <a:cs typeface="Times New Roman"/>
                        </a:rPr>
                        <a:t>+Св</a:t>
                      </a:r>
                      <a:r>
                        <a:rPr lang="ru-RU" sz="1800" baseline="30000" dirty="0">
                          <a:latin typeface="Calibri"/>
                          <a:ea typeface="Calibri"/>
                          <a:cs typeface="Times New Roman"/>
                        </a:rPr>
                        <a:t>2х</a:t>
                      </a:r>
                      <a:r>
                        <a:rPr lang="ru-RU" sz="1800" dirty="0">
                          <a:latin typeface="Calibri"/>
                          <a:ea typeface="Calibri"/>
                          <a:cs typeface="Times New Roman"/>
                        </a:rPr>
                        <a:t>=0</a:t>
                      </a:r>
                    </a:p>
                  </a:txBody>
                  <a:tcPr marL="44760" marR="447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Calibri"/>
                          <a:ea typeface="Calibri"/>
                          <a:cs typeface="Times New Roman"/>
                        </a:rPr>
                        <a:t>Однородное показательное уравнение второй степени. Решается делением на в</a:t>
                      </a:r>
                      <a:r>
                        <a:rPr lang="ru-RU" sz="1600" baseline="30000" dirty="0">
                          <a:latin typeface="Calibri"/>
                          <a:ea typeface="Calibri"/>
                          <a:cs typeface="Times New Roman"/>
                        </a:rPr>
                        <a:t>2х</a:t>
                      </a:r>
                      <a:r>
                        <a:rPr lang="ru-RU" sz="1600" dirty="0">
                          <a:latin typeface="Calibri"/>
                          <a:ea typeface="Calibri"/>
                          <a:cs typeface="Times New Roman"/>
                        </a:rPr>
                        <a:t>, далее как квадратное уравнение</a:t>
                      </a:r>
                    </a:p>
                  </a:txBody>
                  <a:tcPr marL="44760" marR="447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r>
                        <a:rPr lang="ru-RU" sz="1800" baseline="30000" dirty="0">
                          <a:latin typeface="Calibri"/>
                          <a:ea typeface="Calibri"/>
                          <a:cs typeface="Times New Roman"/>
                        </a:rPr>
                        <a:t>х</a:t>
                      </a:r>
                      <a:r>
                        <a:rPr lang="ru-RU" sz="1800" dirty="0">
                          <a:latin typeface="Calibri"/>
                          <a:ea typeface="Calibri"/>
                          <a:cs typeface="Times New Roman"/>
                        </a:rPr>
                        <a:t>-6*2</a:t>
                      </a:r>
                      <a:r>
                        <a:rPr lang="ru-RU" sz="1800" baseline="30000" dirty="0">
                          <a:latin typeface="Calibri"/>
                          <a:ea typeface="Calibri"/>
                          <a:cs typeface="Times New Roman"/>
                        </a:rPr>
                        <a:t>х</a:t>
                      </a:r>
                      <a:r>
                        <a:rPr lang="ru-RU" sz="1800" dirty="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r>
                        <a:rPr lang="ru-RU" sz="1800" baseline="30000" dirty="0">
                          <a:latin typeface="Calibri"/>
                          <a:ea typeface="Calibri"/>
                          <a:cs typeface="Times New Roman"/>
                        </a:rPr>
                        <a:t>х</a:t>
                      </a:r>
                      <a:r>
                        <a:rPr lang="ru-RU" sz="1800" dirty="0">
                          <a:latin typeface="Calibri"/>
                          <a:ea typeface="Calibri"/>
                          <a:cs typeface="Times New Roman"/>
                        </a:rPr>
                        <a:t>+5*9</a:t>
                      </a:r>
                      <a:r>
                        <a:rPr lang="ru-RU" sz="1800" baseline="30000" dirty="0">
                          <a:latin typeface="Calibri"/>
                          <a:ea typeface="Calibri"/>
                          <a:cs typeface="Times New Roman"/>
                        </a:rPr>
                        <a:t>х</a:t>
                      </a:r>
                      <a:r>
                        <a:rPr lang="ru-RU" sz="1800" dirty="0">
                          <a:latin typeface="Calibri"/>
                          <a:ea typeface="Calibri"/>
                          <a:cs typeface="Times New Roman"/>
                        </a:rPr>
                        <a:t>=0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Calibri"/>
                          <a:ea typeface="Calibri"/>
                          <a:cs typeface="Times New Roman"/>
                        </a:rPr>
                        <a:t>(2/3</a:t>
                      </a:r>
                      <a:r>
                        <a:rPr lang="ru-RU" sz="1800" dirty="0" smtClean="0">
                          <a:latin typeface="Calibri"/>
                          <a:ea typeface="Times New Roman"/>
                          <a:cs typeface="Times New Roman"/>
                        </a:rPr>
                        <a:t>)</a:t>
                      </a:r>
                      <a:r>
                        <a:rPr lang="ru-RU" sz="1800" baseline="30000" dirty="0" smtClean="0">
                          <a:latin typeface="Calibri"/>
                          <a:ea typeface="Times New Roman"/>
                          <a:cs typeface="Times New Roman"/>
                        </a:rPr>
                        <a:t>2х</a:t>
                      </a:r>
                      <a:r>
                        <a:rPr lang="ru-RU" sz="1800" dirty="0" smtClean="0">
                          <a:latin typeface="Calibri"/>
                          <a:ea typeface="Times New Roman"/>
                          <a:cs typeface="Times New Roman"/>
                        </a:rPr>
                        <a:t>-6*</a:t>
                      </a:r>
                      <a:r>
                        <a:rPr lang="ru-RU" sz="1800" dirty="0" smtClean="0">
                          <a:latin typeface="Calibri"/>
                          <a:ea typeface="Calibri"/>
                          <a:cs typeface="Times New Roman"/>
                        </a:rPr>
                        <a:t>(2/3</a:t>
                      </a:r>
                      <a:r>
                        <a:rPr lang="ru-RU" sz="1800" dirty="0" smtClean="0">
                          <a:latin typeface="Calibri"/>
                          <a:ea typeface="Times New Roman"/>
                          <a:cs typeface="Times New Roman"/>
                        </a:rPr>
                        <a:t>)</a:t>
                      </a:r>
                      <a:r>
                        <a:rPr lang="ru-RU" sz="1800" baseline="30000" dirty="0" smtClean="0"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baseline="30000" dirty="0">
                          <a:latin typeface="Calibri"/>
                          <a:ea typeface="Times New Roman"/>
                          <a:cs typeface="Times New Roman"/>
                        </a:rPr>
                        <a:t>х</a:t>
                      </a:r>
                      <a:r>
                        <a:rPr lang="ru-RU" sz="1800" dirty="0">
                          <a:latin typeface="Calibri"/>
                          <a:ea typeface="Times New Roman"/>
                          <a:cs typeface="Times New Roman"/>
                        </a:rPr>
                        <a:t>+5=0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760" marR="447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78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latin typeface="Calibri"/>
                          <a:ea typeface="Calibri"/>
                          <a:cs typeface="Times New Roman"/>
                        </a:rPr>
                        <a:t>а</a:t>
                      </a:r>
                      <a:r>
                        <a:rPr lang="ru-RU" sz="1800" baseline="30000" dirty="0" err="1">
                          <a:latin typeface="Calibri"/>
                          <a:ea typeface="Calibri"/>
                          <a:cs typeface="Times New Roman"/>
                        </a:rPr>
                        <a:t>х</a:t>
                      </a:r>
                      <a:r>
                        <a:rPr lang="ru-RU" sz="1800" dirty="0" err="1">
                          <a:latin typeface="Calibri"/>
                          <a:ea typeface="Calibri"/>
                          <a:cs typeface="Times New Roman"/>
                        </a:rPr>
                        <a:t>=-кх+в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760" marR="447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Calibri"/>
                          <a:ea typeface="Calibri"/>
                          <a:cs typeface="Times New Roman"/>
                        </a:rPr>
                        <a:t>Подобрать корень и обосновать его единственность</a:t>
                      </a:r>
                    </a:p>
                  </a:txBody>
                  <a:tcPr marL="44760" marR="447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r>
                        <a:rPr lang="ru-RU" sz="1800" baseline="30000" dirty="0">
                          <a:latin typeface="Calibri"/>
                          <a:ea typeface="Calibri"/>
                          <a:cs typeface="Times New Roman"/>
                        </a:rPr>
                        <a:t>х</a:t>
                      </a:r>
                      <a:r>
                        <a:rPr lang="ru-RU" sz="1800" dirty="0">
                          <a:latin typeface="Calibri"/>
                          <a:ea typeface="Calibri"/>
                          <a:cs typeface="Times New Roman"/>
                        </a:rPr>
                        <a:t>=6-х,х=1, у=5</a:t>
                      </a:r>
                      <a:r>
                        <a:rPr lang="ru-RU" sz="1800" baseline="30000" dirty="0">
                          <a:latin typeface="Calibri"/>
                          <a:ea typeface="Calibri"/>
                          <a:cs typeface="Times New Roman"/>
                        </a:rPr>
                        <a:t>х</a:t>
                      </a:r>
                      <a:r>
                        <a:rPr lang="ru-RU" sz="1800" dirty="0">
                          <a:latin typeface="Calibri"/>
                          <a:ea typeface="Calibri"/>
                          <a:cs typeface="Times New Roman"/>
                        </a:rPr>
                        <a:t>↑,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Calibri"/>
                          <a:ea typeface="Calibri"/>
                          <a:cs typeface="Times New Roman"/>
                        </a:rPr>
                        <a:t>У=6-х↓</a:t>
                      </a:r>
                    </a:p>
                  </a:txBody>
                  <a:tcPr marL="44760" marR="447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6327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Типы показательных уравнений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607439087"/>
              </p:ext>
            </p:extLst>
          </p:nvPr>
        </p:nvGraphicFramePr>
        <p:xfrm>
          <a:off x="457200" y="332656"/>
          <a:ext cx="8229600" cy="64693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667744"/>
                <a:gridCol w="2818656"/>
              </a:tblGrid>
              <a:tr h="443886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r>
                        <a:rPr lang="ru-RU" dirty="0" smtClean="0"/>
                        <a:t>Тип уравнения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Метод решения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образец</a:t>
                      </a:r>
                      <a:endParaRPr lang="ru-RU" dirty="0"/>
                    </a:p>
                  </a:txBody>
                  <a:tcPr/>
                </a:tc>
              </a:tr>
              <a:tr h="863827">
                <a:tc>
                  <a:txBody>
                    <a:bodyPr/>
                    <a:lstStyle/>
                    <a:p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а</a:t>
                      </a:r>
                      <a:r>
                        <a:rPr lang="ru-RU" sz="1800" kern="1200" baseline="300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х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=а</a:t>
                      </a:r>
                      <a:r>
                        <a:rPr lang="ru-RU" sz="1800" kern="1200" baseline="300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а</a:t>
                      </a:r>
                      <a:r>
                        <a:rPr lang="ru-RU" sz="1800" kern="1200" baseline="300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х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=в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Привести к одинаковым основаниям и приравнять показатели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ru-RU" sz="1800" kern="1200" baseline="300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х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=16, 2</a:t>
                      </a:r>
                      <a:r>
                        <a:rPr lang="ru-RU" sz="1800" kern="1200" baseline="300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х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=2</a:t>
                      </a:r>
                      <a:r>
                        <a:rPr lang="ru-RU" sz="1800" kern="1200" baseline="300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,х=4,</a:t>
                      </a:r>
                      <a:endParaRPr lang="ru-RU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1094510">
                <a:tc>
                  <a:txBody>
                    <a:bodyPr/>
                    <a:lstStyle/>
                    <a:p>
                      <a:r>
                        <a:rPr lang="ru-RU" sz="1800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Аа</a:t>
                      </a:r>
                      <a:r>
                        <a:rPr lang="ru-RU" sz="1800" kern="1200" baseline="300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кх+в</a:t>
                      </a:r>
                      <a:r>
                        <a:rPr lang="ru-RU" sz="1800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+Ва</a:t>
                      </a:r>
                      <a:r>
                        <a:rPr lang="ru-RU" sz="1800" kern="1200" baseline="300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кх+в1</a:t>
                      </a:r>
                      <a:r>
                        <a:rPr lang="ru-RU" sz="1800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+…=С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Вынести степень с неизвестным в показателе за скобки 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  <a:r>
                        <a:rPr lang="ru-RU" sz="1800" kern="1200" baseline="300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х+2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-14* 7</a:t>
                      </a:r>
                      <a:r>
                        <a:rPr lang="ru-RU" sz="1800" kern="1200" baseline="300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х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=5, 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  <a:r>
                        <a:rPr lang="ru-RU" sz="1800" kern="1200" baseline="300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х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(7</a:t>
                      </a:r>
                      <a:r>
                        <a:rPr lang="ru-RU" sz="1800" kern="1200" baseline="300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-14)=5, 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  <a:r>
                        <a:rPr lang="ru-RU" sz="1800" kern="1200" baseline="300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х 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35=5, 7</a:t>
                      </a:r>
                      <a:r>
                        <a:rPr lang="ru-RU" sz="1800" kern="1200" baseline="300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х+1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=1,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х=-1</a:t>
                      </a:r>
                      <a:endParaRPr lang="ru-RU" dirty="0"/>
                    </a:p>
                  </a:txBody>
                  <a:tcPr/>
                </a:tc>
              </a:tr>
              <a:tr h="1422863">
                <a:tc>
                  <a:txBody>
                    <a:bodyPr/>
                    <a:lstStyle/>
                    <a:p>
                      <a:r>
                        <a:rPr lang="ru-RU" sz="1800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Аа</a:t>
                      </a:r>
                      <a:r>
                        <a:rPr lang="ru-RU" sz="1800" kern="1200" baseline="300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2х</a:t>
                      </a:r>
                      <a:r>
                        <a:rPr lang="ru-RU" sz="1800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+Ва</a:t>
                      </a:r>
                      <a:r>
                        <a:rPr lang="ru-RU" sz="1800" kern="1200" baseline="300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х</a:t>
                      </a:r>
                      <a:r>
                        <a:rPr lang="ru-RU" sz="1800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+С=0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Сделать замену переменных </a:t>
                      </a:r>
                      <a:r>
                        <a:rPr lang="ru-RU" sz="16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</a:t>
                      </a:r>
                      <a:r>
                        <a:rPr lang="ru-RU" sz="1600" kern="1200" baseline="300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х</a:t>
                      </a:r>
                      <a:r>
                        <a:rPr lang="ru-RU" sz="16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=р</a:t>
                      </a: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решить относительно </a:t>
                      </a:r>
                      <a:r>
                        <a:rPr lang="ru-RU" sz="16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</a:t>
                      </a: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квадратное уравнение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  <a:r>
                        <a:rPr lang="ru-RU" sz="1800" kern="1200" baseline="300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х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-8*3</a:t>
                      </a:r>
                      <a:r>
                        <a:rPr lang="ru-RU" sz="1800" kern="1200" baseline="300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х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=9,р=3</a:t>
                      </a:r>
                      <a:r>
                        <a:rPr lang="ru-RU" sz="1800" kern="1200" baseline="300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х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</a:t>
                      </a:r>
                      <a:r>
                        <a:rPr lang="ru-RU" sz="1800" kern="1200" baseline="300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-8р-9=0,р=9 или 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р=-1,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ru-RU" sz="1800" kern="1200" baseline="300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х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=9,х=2</a:t>
                      </a:r>
                      <a:endParaRPr lang="ru-RU" dirty="0"/>
                    </a:p>
                  </a:txBody>
                  <a:tcPr/>
                </a:tc>
              </a:tr>
              <a:tr h="2079569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Аа</a:t>
                      </a:r>
                      <a:r>
                        <a:rPr lang="ru-RU" sz="1800" kern="1200" baseline="300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2х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+Ва</a:t>
                      </a:r>
                      <a:r>
                        <a:rPr lang="ru-RU" sz="1800" kern="1200" baseline="300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х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</a:t>
                      </a:r>
                      <a:r>
                        <a:rPr lang="ru-RU" sz="1800" kern="1200" baseline="300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х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+Св</a:t>
                      </a:r>
                      <a:r>
                        <a:rPr lang="ru-RU" sz="1800" kern="1200" baseline="300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2х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=0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Однородное показательное уравнение второй степени. Решается делением на в</a:t>
                      </a:r>
                      <a:r>
                        <a:rPr lang="ru-RU" sz="1600" kern="1200" baseline="300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2х</a:t>
                      </a: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далее как квадратное уравнение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r>
                        <a:rPr lang="ru-RU" sz="1800" kern="1200" baseline="300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х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-6*2</a:t>
                      </a:r>
                      <a:r>
                        <a:rPr lang="ru-RU" sz="1800" kern="1200" baseline="300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х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ru-RU" sz="1800" kern="1200" baseline="300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х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+5*9</a:t>
                      </a:r>
                      <a:r>
                        <a:rPr lang="ru-RU" sz="1800" kern="1200" baseline="300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х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=0</a:t>
                      </a:r>
                    </a:p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(2/3)</a:t>
                      </a:r>
                      <a:r>
                        <a:rPr lang="ru-RU" sz="1600" kern="1200" baseline="300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2х</a:t>
                      </a: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-6*(2/3)</a:t>
                      </a:r>
                      <a:r>
                        <a:rPr lang="ru-RU" sz="1600" kern="1200" baseline="300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х</a:t>
                      </a: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+5=0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Домашнее задание на индивидуальных </a:t>
            </a:r>
            <a:r>
              <a:rPr lang="ru-RU" dirty="0" smtClean="0"/>
              <a:t>карточках(</a:t>
            </a:r>
            <a:r>
              <a:rPr lang="ru-RU" dirty="0" smtClean="0">
                <a:hlinkClick r:id="rId2" action="ppaction://hlinkfile"/>
              </a:rPr>
              <a:t>приложение №2</a:t>
            </a:r>
            <a:r>
              <a:rPr lang="ru-RU" dirty="0" smtClean="0"/>
              <a:t>)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Цель урока:</a:t>
            </a:r>
          </a:p>
          <a:p>
            <a:r>
              <a:rPr lang="ru-RU" dirty="0" smtClean="0"/>
              <a:t>Создать организационные и содержательные условия для развития у учащихся умений решать показательные уравнения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Задачи:</a:t>
            </a:r>
          </a:p>
          <a:p>
            <a:pPr lvl="0"/>
            <a:r>
              <a:rPr lang="ru-RU" i="1" dirty="0" err="1" smtClean="0"/>
              <a:t>Образовательная</a:t>
            </a:r>
            <a:r>
              <a:rPr lang="ru-RU" dirty="0" err="1" smtClean="0"/>
              <a:t>-способствовать</a:t>
            </a:r>
            <a:r>
              <a:rPr lang="ru-RU" dirty="0" smtClean="0"/>
              <a:t> заинтересованности  учащихся в освоении новых способов решения показательных уравнений для подготовки к ЕГЭ</a:t>
            </a:r>
          </a:p>
          <a:p>
            <a:r>
              <a:rPr lang="ru-RU" i="1" dirty="0" err="1" smtClean="0"/>
              <a:t>Развивающая</a:t>
            </a:r>
            <a:r>
              <a:rPr lang="ru-RU" dirty="0" err="1" smtClean="0"/>
              <a:t>:развитие</a:t>
            </a:r>
            <a:r>
              <a:rPr lang="ru-RU" dirty="0" smtClean="0"/>
              <a:t> умения учиться</a:t>
            </a:r>
          </a:p>
          <a:p>
            <a:pPr lvl="0"/>
            <a:r>
              <a:rPr lang="ru-RU" i="1" dirty="0" err="1" smtClean="0"/>
              <a:t>Воспитательная</a:t>
            </a:r>
            <a:r>
              <a:rPr lang="ru-RU" dirty="0" err="1" smtClean="0"/>
              <a:t>:способствовать</a:t>
            </a:r>
            <a:r>
              <a:rPr lang="ru-RU" dirty="0" smtClean="0"/>
              <a:t> повышению грамотности устной и письменной математической речи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Самостоятельная работа по карточкам (</a:t>
            </a:r>
            <a:r>
              <a:rPr lang="ru-RU" dirty="0" smtClean="0">
                <a:hlinkClick r:id="rId2" action="ppaction://hlinkfile"/>
              </a:rPr>
              <a:t>приложение№1)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25" name="Object 1"/>
          <p:cNvGraphicFramePr>
            <a:graphicFrameLocks noChangeAspect="1"/>
          </p:cNvGraphicFramePr>
          <p:nvPr/>
        </p:nvGraphicFramePr>
        <p:xfrm>
          <a:off x="395536" y="620688"/>
          <a:ext cx="8280920" cy="5400600"/>
        </p:xfrm>
        <a:graphic>
          <a:graphicData uri="http://schemas.openxmlformats.org/presentationml/2006/ole">
            <p:oleObj spid="_x0000_s1026" name="Формула" r:id="rId4" imgW="2171520" imgH="396216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03648" y="1124744"/>
            <a:ext cx="6635080" cy="3881592"/>
          </a:xfrm>
        </p:spPr>
        <p:txBody>
          <a:bodyPr/>
          <a:lstStyle/>
          <a:p>
            <a:r>
              <a:rPr lang="ru-RU" dirty="0" err="1"/>
              <a:t>а</a:t>
            </a:r>
            <a:r>
              <a:rPr lang="ru-RU" baseline="30000" dirty="0" err="1"/>
              <a:t>х</a:t>
            </a:r>
            <a:r>
              <a:rPr lang="ru-RU" dirty="0" err="1"/>
              <a:t>=а</a:t>
            </a:r>
            <a:r>
              <a:rPr lang="ru-RU" baseline="30000" dirty="0" err="1"/>
              <a:t>в</a:t>
            </a:r>
            <a:r>
              <a:rPr lang="ru-RU" dirty="0"/>
              <a:t>, </a:t>
            </a:r>
            <a:r>
              <a:rPr lang="ru-RU" dirty="0" err="1" smtClean="0"/>
              <a:t>а</a:t>
            </a:r>
            <a:r>
              <a:rPr lang="ru-RU" baseline="30000" dirty="0" err="1" smtClean="0"/>
              <a:t>х</a:t>
            </a:r>
            <a:r>
              <a:rPr lang="ru-RU" dirty="0" err="1" smtClean="0"/>
              <a:t>=в</a:t>
            </a:r>
            <a:endParaRPr lang="ru-RU" dirty="0" smtClean="0"/>
          </a:p>
          <a:p>
            <a:r>
              <a:rPr lang="ru-RU" dirty="0"/>
              <a:t>Привести к одинаковым основаниям и приравнять </a:t>
            </a:r>
            <a:r>
              <a:rPr lang="ru-RU" dirty="0" smtClean="0"/>
              <a:t>показатели</a:t>
            </a:r>
          </a:p>
          <a:p>
            <a:r>
              <a:rPr lang="ru-RU" dirty="0"/>
              <a:t>2</a:t>
            </a:r>
            <a:r>
              <a:rPr lang="ru-RU" baseline="30000" dirty="0"/>
              <a:t>х</a:t>
            </a:r>
            <a:r>
              <a:rPr lang="ru-RU" dirty="0"/>
              <a:t>=16, 2</a:t>
            </a:r>
            <a:r>
              <a:rPr lang="ru-RU" baseline="30000" dirty="0"/>
              <a:t>х</a:t>
            </a:r>
            <a:r>
              <a:rPr lang="ru-RU" dirty="0"/>
              <a:t>=2</a:t>
            </a:r>
            <a:r>
              <a:rPr lang="ru-RU" baseline="30000" dirty="0"/>
              <a:t>4</a:t>
            </a:r>
            <a:r>
              <a:rPr lang="ru-RU" dirty="0"/>
              <a:t>,х=4,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31640" y="836712"/>
            <a:ext cx="7211144" cy="4187952"/>
          </a:xfrm>
        </p:spPr>
        <p:txBody>
          <a:bodyPr/>
          <a:lstStyle/>
          <a:p>
            <a:r>
              <a:rPr lang="ru-RU" dirty="0"/>
              <a:t>Аа</a:t>
            </a:r>
            <a:r>
              <a:rPr lang="ru-RU" baseline="30000" dirty="0"/>
              <a:t>кх+в</a:t>
            </a:r>
            <a:r>
              <a:rPr lang="ru-RU" dirty="0"/>
              <a:t>+Ва</a:t>
            </a:r>
            <a:r>
              <a:rPr lang="ru-RU" baseline="30000" dirty="0"/>
              <a:t>кх+в1</a:t>
            </a:r>
            <a:r>
              <a:rPr lang="ru-RU" dirty="0"/>
              <a:t>+…=</a:t>
            </a:r>
            <a:r>
              <a:rPr lang="ru-RU" dirty="0" smtClean="0"/>
              <a:t>С</a:t>
            </a:r>
          </a:p>
          <a:p>
            <a:r>
              <a:rPr lang="ru-RU" dirty="0"/>
              <a:t>Вынести степень с неизвестным в показателе за </a:t>
            </a:r>
            <a:r>
              <a:rPr lang="ru-RU" dirty="0" smtClean="0"/>
              <a:t>скобки</a:t>
            </a:r>
          </a:p>
          <a:p>
            <a:r>
              <a:rPr lang="ru-RU" dirty="0"/>
              <a:t>7</a:t>
            </a:r>
            <a:r>
              <a:rPr lang="ru-RU" baseline="30000" dirty="0"/>
              <a:t>х+2</a:t>
            </a:r>
            <a:r>
              <a:rPr lang="ru-RU" dirty="0"/>
              <a:t>-14* 7</a:t>
            </a:r>
            <a:r>
              <a:rPr lang="ru-RU" baseline="30000" dirty="0"/>
              <a:t>х</a:t>
            </a:r>
            <a:r>
              <a:rPr lang="ru-RU" dirty="0"/>
              <a:t>=5, 7</a:t>
            </a:r>
            <a:r>
              <a:rPr lang="ru-RU" baseline="30000" dirty="0"/>
              <a:t>х</a:t>
            </a:r>
            <a:r>
              <a:rPr lang="ru-RU" dirty="0"/>
              <a:t>(7</a:t>
            </a:r>
            <a:r>
              <a:rPr lang="ru-RU" baseline="30000" dirty="0"/>
              <a:t>2</a:t>
            </a:r>
            <a:r>
              <a:rPr lang="ru-RU" dirty="0"/>
              <a:t> -14)=</a:t>
            </a:r>
            <a:r>
              <a:rPr lang="ru-RU" dirty="0" smtClean="0"/>
              <a:t>5</a:t>
            </a:r>
          </a:p>
          <a:p>
            <a:r>
              <a:rPr lang="ru-RU" dirty="0" smtClean="0"/>
              <a:t>7</a:t>
            </a:r>
            <a:r>
              <a:rPr lang="ru-RU" baseline="30000" dirty="0" smtClean="0"/>
              <a:t>х </a:t>
            </a:r>
            <a:r>
              <a:rPr lang="ru-RU" dirty="0"/>
              <a:t>35=5, 7</a:t>
            </a:r>
            <a:r>
              <a:rPr lang="ru-RU" baseline="30000" dirty="0"/>
              <a:t>х+1</a:t>
            </a:r>
            <a:r>
              <a:rPr lang="ru-RU" dirty="0"/>
              <a:t>=1,</a:t>
            </a:r>
          </a:p>
          <a:p>
            <a:r>
              <a:rPr lang="ru-RU" dirty="0"/>
              <a:t>х=-1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692696"/>
            <a:ext cx="7643192" cy="4187952"/>
          </a:xfrm>
        </p:spPr>
        <p:txBody>
          <a:bodyPr/>
          <a:lstStyle/>
          <a:p>
            <a:r>
              <a:rPr lang="ru-RU" dirty="0" smtClean="0"/>
              <a:t>Аа</a:t>
            </a:r>
            <a:r>
              <a:rPr lang="ru-RU" baseline="30000" dirty="0" smtClean="0"/>
              <a:t>2х</a:t>
            </a:r>
            <a:r>
              <a:rPr lang="ru-RU" dirty="0" smtClean="0"/>
              <a:t>+Ва</a:t>
            </a:r>
            <a:r>
              <a:rPr lang="ru-RU" baseline="30000" dirty="0" smtClean="0"/>
              <a:t>х</a:t>
            </a:r>
            <a:r>
              <a:rPr lang="ru-RU" dirty="0" smtClean="0"/>
              <a:t>+С=0</a:t>
            </a:r>
          </a:p>
          <a:p>
            <a:r>
              <a:rPr lang="ru-RU" dirty="0"/>
              <a:t>Сделать замену переменных </a:t>
            </a:r>
            <a:r>
              <a:rPr lang="ru-RU" dirty="0" err="1"/>
              <a:t>а</a:t>
            </a:r>
            <a:r>
              <a:rPr lang="ru-RU" baseline="30000" dirty="0" err="1"/>
              <a:t>х</a:t>
            </a:r>
            <a:r>
              <a:rPr lang="ru-RU" dirty="0" err="1"/>
              <a:t>=р</a:t>
            </a:r>
            <a:r>
              <a:rPr lang="ru-RU" dirty="0"/>
              <a:t>, решить относительно </a:t>
            </a:r>
            <a:r>
              <a:rPr lang="ru-RU" dirty="0" err="1"/>
              <a:t>р</a:t>
            </a:r>
            <a:r>
              <a:rPr lang="ru-RU" dirty="0"/>
              <a:t> квадратное уравнение</a:t>
            </a:r>
          </a:p>
          <a:p>
            <a:r>
              <a:rPr lang="ru-RU" dirty="0"/>
              <a:t>9</a:t>
            </a:r>
            <a:r>
              <a:rPr lang="ru-RU" baseline="30000" dirty="0"/>
              <a:t>х</a:t>
            </a:r>
            <a:r>
              <a:rPr lang="ru-RU" dirty="0"/>
              <a:t>-8*3</a:t>
            </a:r>
            <a:r>
              <a:rPr lang="ru-RU" baseline="30000" dirty="0"/>
              <a:t>х</a:t>
            </a:r>
            <a:r>
              <a:rPr lang="ru-RU" dirty="0"/>
              <a:t>=9,р=3</a:t>
            </a:r>
            <a:r>
              <a:rPr lang="ru-RU" baseline="30000" dirty="0"/>
              <a:t>х</a:t>
            </a:r>
            <a:r>
              <a:rPr lang="ru-RU" dirty="0"/>
              <a:t>, р</a:t>
            </a:r>
            <a:r>
              <a:rPr lang="ru-RU" baseline="30000" dirty="0"/>
              <a:t>2</a:t>
            </a:r>
            <a:r>
              <a:rPr lang="ru-RU" dirty="0"/>
              <a:t>-8р-9=0,р=9 или р=-1,</a:t>
            </a:r>
          </a:p>
          <a:p>
            <a:r>
              <a:rPr lang="ru-RU" dirty="0"/>
              <a:t>3</a:t>
            </a:r>
            <a:r>
              <a:rPr lang="ru-RU" baseline="30000" dirty="0"/>
              <a:t>х</a:t>
            </a:r>
            <a:r>
              <a:rPr lang="ru-RU" dirty="0"/>
              <a:t>=9,х=2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1124744"/>
            <a:ext cx="8183880" cy="3593560"/>
          </a:xfrm>
        </p:spPr>
        <p:txBody>
          <a:bodyPr/>
          <a:lstStyle/>
          <a:p>
            <a:r>
              <a:rPr lang="ru-RU" dirty="0" smtClean="0"/>
              <a:t>4</a:t>
            </a:r>
            <a:r>
              <a:rPr lang="ru-RU" baseline="30000" dirty="0" smtClean="0"/>
              <a:t>х+1,5</a:t>
            </a:r>
            <a:r>
              <a:rPr lang="ru-RU" dirty="0" smtClean="0"/>
              <a:t>+9</a:t>
            </a:r>
            <a:r>
              <a:rPr lang="ru-RU" baseline="30000" dirty="0" smtClean="0"/>
              <a:t>х</a:t>
            </a:r>
            <a:r>
              <a:rPr lang="ru-RU" dirty="0" smtClean="0"/>
              <a:t>=6</a:t>
            </a:r>
            <a:r>
              <a:rPr lang="ru-RU" baseline="30000" dirty="0" smtClean="0"/>
              <a:t>х+1</a:t>
            </a:r>
          </a:p>
          <a:p>
            <a:r>
              <a:rPr lang="ru-RU" dirty="0" smtClean="0"/>
              <a:t>2</a:t>
            </a:r>
            <a:r>
              <a:rPr lang="ru-RU" baseline="30000" dirty="0" smtClean="0"/>
              <a:t>2х-1</a:t>
            </a:r>
            <a:r>
              <a:rPr lang="ru-RU" dirty="0" smtClean="0"/>
              <a:t>+3</a:t>
            </a:r>
            <a:r>
              <a:rPr lang="ru-RU" baseline="30000" dirty="0" smtClean="0"/>
              <a:t>х+1</a:t>
            </a:r>
            <a:r>
              <a:rPr lang="ru-RU" dirty="0" smtClean="0"/>
              <a:t>*2</a:t>
            </a:r>
            <a:r>
              <a:rPr lang="ru-RU" baseline="30000" dirty="0" smtClean="0"/>
              <a:t>х-1</a:t>
            </a:r>
            <a:r>
              <a:rPr lang="ru-RU" dirty="0" smtClean="0"/>
              <a:t>-2*3</a:t>
            </a:r>
            <a:r>
              <a:rPr lang="ru-RU" baseline="30000" dirty="0" smtClean="0"/>
              <a:t>2х</a:t>
            </a:r>
            <a:r>
              <a:rPr lang="ru-RU" dirty="0" smtClean="0"/>
              <a:t>=0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ea8d72c017419b7e26955c3c456666167f6cce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221</TotalTime>
  <Words>447</Words>
  <Application>Microsoft Office PowerPoint</Application>
  <PresentationFormat>Экран (4:3)</PresentationFormat>
  <Paragraphs>98</Paragraphs>
  <Slides>15</Slides>
  <Notes>7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7" baseType="lpstr">
      <vt:lpstr>Аспект</vt:lpstr>
      <vt:lpstr>Формула</vt:lpstr>
      <vt:lpstr>Обобщение темы  «Решение показательных уравнений»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Обобщение темы»Решение показательных уравнений»</dc:title>
  <dc:creator>мама</dc:creator>
  <cp:lastModifiedBy>мама</cp:lastModifiedBy>
  <cp:revision>25</cp:revision>
  <dcterms:created xsi:type="dcterms:W3CDTF">2014-10-07T18:04:32Z</dcterms:created>
  <dcterms:modified xsi:type="dcterms:W3CDTF">2014-12-01T19:25:20Z</dcterms:modified>
</cp:coreProperties>
</file>