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5299F-6B66-4D99-9F47-0B36CBCB0108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17DFE-8406-47B0-A199-00D66A32B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7DFE-8406-47B0-A199-00D66A32B36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80B-F3C3-4EED-9FAB-B8AFA984EBD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2172-DDF0-42A0-8B65-A0B0A6432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80B-F3C3-4EED-9FAB-B8AFA984EBD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2172-DDF0-42A0-8B65-A0B0A6432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80B-F3C3-4EED-9FAB-B8AFA984EBD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2172-DDF0-42A0-8B65-A0B0A6432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80B-F3C3-4EED-9FAB-B8AFA984EBD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2172-DDF0-42A0-8B65-A0B0A6432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80B-F3C3-4EED-9FAB-B8AFA984EBD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2172-DDF0-42A0-8B65-A0B0A6432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80B-F3C3-4EED-9FAB-B8AFA984EBD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2172-DDF0-42A0-8B65-A0B0A6432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80B-F3C3-4EED-9FAB-B8AFA984EBD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2172-DDF0-42A0-8B65-A0B0A6432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80B-F3C3-4EED-9FAB-B8AFA984EBD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2172-DDF0-42A0-8B65-A0B0A6432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80B-F3C3-4EED-9FAB-B8AFA984EBD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2172-DDF0-42A0-8B65-A0B0A6432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80B-F3C3-4EED-9FAB-B8AFA984EBD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2172-DDF0-42A0-8B65-A0B0A6432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880B-F3C3-4EED-9FAB-B8AFA984EBD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2172-DDF0-42A0-8B65-A0B0A6432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6880B-F3C3-4EED-9FAB-B8AFA984EBD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42172-DDF0-42A0-8B65-A0B0A6432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23ыыы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500174"/>
            <a:ext cx="5286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Законы </a:t>
            </a:r>
          </a:p>
          <a:p>
            <a:r>
              <a:rPr lang="ru-RU" sz="6000" b="1" dirty="0" smtClean="0">
                <a:solidFill>
                  <a:srgbClr val="C00000"/>
                </a:solidFill>
              </a:rPr>
              <a:t>жанров</a:t>
            </a:r>
          </a:p>
          <a:p>
            <a:r>
              <a:rPr lang="ru-RU" sz="6000" b="1" dirty="0" smtClean="0">
                <a:solidFill>
                  <a:srgbClr val="C00000"/>
                </a:solidFill>
              </a:rPr>
              <a:t>журналистики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123ыыы\Рабочий стол\Картинки журн\9469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642918"/>
            <a:ext cx="2730612" cy="3214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4857760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Учебное пособие для занятий творческого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бъединения юных журналистов «Глобус».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Автор- педагог ОДОД Цветкова М.М.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ГБОУ СОШ №306 Санкт-Петербурга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123ыыы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7" y="1142984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материалах художественно-публицистических жанров ведущим </a:t>
            </a:r>
          </a:p>
          <a:p>
            <a:r>
              <a:rPr lang="ru-RU" sz="2000" b="1" dirty="0" smtClean="0"/>
              <a:t>к</a:t>
            </a:r>
            <a:r>
              <a:rPr lang="ru-RU" sz="2000" b="1" dirty="0" smtClean="0"/>
              <a:t>ачеством становится эмоционально-образное обобщение, </a:t>
            </a:r>
          </a:p>
          <a:p>
            <a:r>
              <a:rPr lang="ru-RU" sz="2000" b="1" dirty="0" smtClean="0"/>
              <a:t>х</a:t>
            </a:r>
            <a:r>
              <a:rPr lang="ru-RU" sz="2000" b="1" dirty="0" smtClean="0"/>
              <a:t>удожественная форма описываемых явлений действительности.</a:t>
            </a:r>
          </a:p>
          <a:p>
            <a:r>
              <a:rPr lang="ru-RU" sz="2000" b="1" dirty="0" smtClean="0"/>
              <a:t>Эти материалы способствуют как рациональному познанию</a:t>
            </a:r>
          </a:p>
          <a:p>
            <a:r>
              <a:rPr lang="ru-RU" sz="2000" b="1" dirty="0" smtClean="0"/>
              <a:t>д</a:t>
            </a:r>
            <a:r>
              <a:rPr lang="ru-RU" sz="2000" b="1" dirty="0" smtClean="0"/>
              <a:t>ействительности, так и эмоциональному сопереживанию</a:t>
            </a:r>
          </a:p>
          <a:p>
            <a:r>
              <a:rPr lang="ru-RU" sz="2000" b="1" dirty="0" smtClean="0"/>
              <a:t>о</a:t>
            </a:r>
            <a:r>
              <a:rPr lang="ru-RU" sz="2000" b="1" dirty="0" smtClean="0"/>
              <a:t>тображаемых событий.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929066"/>
            <a:ext cx="7215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художественно-публицистических жанрах наибольшее значение имеют факторы,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называемые в совокупности                                                  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«литературным мастерством».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123ыыы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1071538" y="1071546"/>
            <a:ext cx="7021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Жанр</a:t>
            </a:r>
            <a:r>
              <a:rPr lang="ru-RU" dirty="0" smtClean="0"/>
              <a:t> – </a:t>
            </a:r>
            <a:r>
              <a:rPr lang="ru-RU" b="1" dirty="0" smtClean="0"/>
              <a:t>формально-содержательная категория, разработанная в </a:t>
            </a:r>
          </a:p>
          <a:p>
            <a:r>
              <a:rPr lang="ru-RU" b="1" dirty="0" smtClean="0"/>
              <a:t>литературоведении с целью классификации творческих продуктов  </a:t>
            </a:r>
          </a:p>
          <a:p>
            <a:r>
              <a:rPr lang="ru-RU" b="1" dirty="0" smtClean="0"/>
              <a:t>текстового  характера (произведений) по их типу.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2643182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основе понятия жанра лежит классификация по типологии или</a:t>
            </a:r>
          </a:p>
          <a:p>
            <a:r>
              <a:rPr lang="ru-RU" b="1" dirty="0" smtClean="0"/>
              <a:t>конкретно по диагностическим характеристикам, которая, как и любая  классификация, достаточно условна: так, репортаж может включать интервью и т.п.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4500570"/>
            <a:ext cx="6091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Законы жанра таковы, что оставляют творческой личности</a:t>
            </a:r>
          </a:p>
          <a:p>
            <a:r>
              <a:rPr lang="ru-RU" b="1" dirty="0" smtClean="0"/>
              <a:t>достаточно большой простор для самовыражения. </a:t>
            </a:r>
          </a:p>
          <a:p>
            <a:r>
              <a:rPr lang="ru-RU" b="1" i="1" dirty="0" smtClean="0"/>
              <a:t>Можно экспериментировать!</a:t>
            </a:r>
          </a:p>
          <a:p>
            <a:r>
              <a:rPr lang="ru-RU" b="1" u="sng" dirty="0" smtClean="0"/>
              <a:t>Но</a:t>
            </a:r>
            <a:r>
              <a:rPr lang="ru-RU" b="1" dirty="0" smtClean="0"/>
              <a:t>: основные законы жанра должны быть соблюдены.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23ыыы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214422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Признаки, характерные для всех жанров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357430"/>
            <a:ext cx="72152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Функциональная направленность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Степень обобщенности повествования(глубина анализа в интерпретации фактов и связей данного события с другими)</a:t>
            </a:r>
          </a:p>
          <a:p>
            <a:pPr marL="342900" indent="-342900">
              <a:buAutoNum type="arabicPeriod" startAt="3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события</a:t>
            </a:r>
          </a:p>
          <a:p>
            <a:pPr marL="342900" indent="-342900">
              <a:buAutoNum type="arabicPeriod" startAt="3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 использования тех или иных изобразительно-выразительных средств в различной степени и соотношении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23ыыы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1000108"/>
            <a:ext cx="80022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Каждый жанр предназначен для решения определенной </a:t>
            </a:r>
          </a:p>
          <a:p>
            <a:r>
              <a:rPr lang="ru-RU" sz="2400" i="1" dirty="0" smtClean="0"/>
              <a:t>информационной задачи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Каждому жанру соответствует определенный </a:t>
            </a:r>
            <a:r>
              <a:rPr lang="ru-RU" sz="2400" i="1" dirty="0" smtClean="0"/>
              <a:t>метод </a:t>
            </a:r>
          </a:p>
          <a:p>
            <a:r>
              <a:rPr lang="ru-RU" sz="2400" dirty="0" smtClean="0"/>
              <a:t>работы с информацией.</a:t>
            </a:r>
          </a:p>
          <a:p>
            <a:r>
              <a:rPr lang="ru-RU" sz="2400" dirty="0" smtClean="0"/>
              <a:t>Метод определяет внутреннюю </a:t>
            </a:r>
            <a:r>
              <a:rPr lang="ru-RU" sz="2400" i="1" dirty="0" smtClean="0"/>
              <a:t>форму</a:t>
            </a:r>
            <a:r>
              <a:rPr lang="ru-RU" sz="2400" dirty="0" smtClean="0"/>
              <a:t> произведения.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                        </a:t>
            </a:r>
          </a:p>
          <a:p>
            <a:r>
              <a:rPr lang="ru-RU" sz="2400" i="1" dirty="0" smtClean="0"/>
              <a:t>                        Тема </a:t>
            </a:r>
            <a:r>
              <a:rPr lang="ru-RU" sz="2400" dirty="0" smtClean="0"/>
              <a:t>– это жизненный материал, попавший      </a:t>
            </a:r>
          </a:p>
          <a:p>
            <a:r>
              <a:rPr lang="ru-RU" sz="2400" dirty="0" smtClean="0"/>
              <a:t>                         в поле зрения журналиста. </a:t>
            </a:r>
          </a:p>
          <a:p>
            <a:r>
              <a:rPr lang="ru-RU" sz="2400" dirty="0" smtClean="0"/>
              <a:t>                         </a:t>
            </a:r>
            <a:r>
              <a:rPr lang="ru-RU" sz="2400" u="sng" dirty="0" smtClean="0"/>
              <a:t> </a:t>
            </a:r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Выбор темы – шаг к выбору жанра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                     Для каждого жанра требуется свой материал.</a:t>
            </a:r>
            <a:endParaRPr lang="ru-RU" sz="2400" dirty="0"/>
          </a:p>
        </p:txBody>
      </p:sp>
      <p:pic>
        <p:nvPicPr>
          <p:cNvPr id="4097" name="Picture 1" descr="C:\Documents and Settings\123ыыы\Рабочий стол\Картинки журн\newsletter 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876"/>
            <a:ext cx="1733550" cy="181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23ыыы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095374" y="634999"/>
          <a:ext cx="7119963" cy="5723605"/>
        </p:xfrm>
        <a:graphic>
          <a:graphicData uri="http://schemas.openxmlformats.org/presentationml/2006/ole">
            <p:oleObj spid="_x0000_s3076" name="Document" r:id="rId4" imgW="6952517" imgH="558992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23ыыы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3143248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Главная цель информационных жанров –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оперативное краткое изложение сущности актуальных фактов, событий, явлений.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857232"/>
            <a:ext cx="7333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Информационные жанры нацелены на фиксацию неких внешних, очевидных характеристик явления, на получение кратких сведений о предмете. Быстрота получения таких сведений позволяет современной журналистике оперативно информировать аудиторию о многочисленных актуальных событиях, что очень важно для нее.</a:t>
            </a:r>
            <a:endParaRPr lang="ru-RU" sz="2000" b="1" dirty="0"/>
          </a:p>
        </p:txBody>
      </p:sp>
      <p:pic>
        <p:nvPicPr>
          <p:cNvPr id="22530" name="Picture 2" descr="C:\Documents and Settings\123ыыы\Рабочий стол\Картинки журн\C03-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000372"/>
            <a:ext cx="3233575" cy="301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23ыыы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4954"/>
          </a:xfrm>
          <a:prstGeom prst="rect">
            <a:avLst/>
          </a:prstGeom>
          <a:noFill/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114425" y="488950"/>
          <a:ext cx="6915150" cy="5880100"/>
        </p:xfrm>
        <a:graphic>
          <a:graphicData uri="http://schemas.openxmlformats.org/presentationml/2006/ole">
            <p:oleObj spid="_x0000_s19458" name="Документ" r:id="rId4" imgW="6914362" imgH="588081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123ыыы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357298"/>
            <a:ext cx="7328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Сложность аналитических жанров заключается в том, что журналист,  как правило, имеет дело с большой группой фактов, которые уже на начальной стадии их обработки требуют тщательного отбора и систематизации. Читателю нужно не просто предъявить факты, а проиллюстрировать                                   их в контексте той проблемы, которую журналист пытается рассмотреть.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4286256"/>
            <a:ext cx="7290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Аналитические жанры нацелены в первую очередь на проникновение в суть явлений, на выяснение скрытых взаимосвязей предмета отображения.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23ыыы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714480" y="516878"/>
          <a:ext cx="5715040" cy="5824244"/>
        </p:xfrm>
        <a:graphic>
          <a:graphicData uri="http://schemas.openxmlformats.org/presentationml/2006/ole">
            <p:oleObj spid="_x0000_s21506" name="Document" r:id="rId4" imgW="6907883" imgH="703861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373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Document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23ё</dc:creator>
  <cp:lastModifiedBy>23ё</cp:lastModifiedBy>
  <cp:revision>30</cp:revision>
  <dcterms:created xsi:type="dcterms:W3CDTF">2013-01-04T20:19:21Z</dcterms:created>
  <dcterms:modified xsi:type="dcterms:W3CDTF">2013-01-06T20:05:24Z</dcterms:modified>
</cp:coreProperties>
</file>