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5" r:id="rId2"/>
    <p:sldId id="256" r:id="rId3"/>
    <p:sldId id="257" r:id="rId4"/>
    <p:sldId id="276" r:id="rId5"/>
    <p:sldId id="282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66057-4ECC-4F34-B68C-36E9A7A3D749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146C-2642-4265-80C1-B79D1E146C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0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146C-2642-4265-80C1-B79D1E146CC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103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146C-2642-4265-80C1-B79D1E146CC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103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146C-2642-4265-80C1-B79D1E146CC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59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0F321FF-F478-44CB-893E-B8D2F1CEE9EA}" type="datetimeFigureOut">
              <a:rPr lang="ru-RU" smtClean="0"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606C6C4-CC2F-4DBD-9D15-51C51CEF2B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908720"/>
            <a:ext cx="6172200" cy="1894362"/>
          </a:xfrm>
        </p:spPr>
        <p:txBody>
          <a:bodyPr/>
          <a:lstStyle/>
          <a:p>
            <a:r>
              <a:rPr lang="ru-RU" dirty="0" smtClean="0"/>
              <a:t>Четность и нечетность функции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4653136"/>
            <a:ext cx="4606280" cy="1371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Токарева Инна Александровна</a:t>
            </a:r>
          </a:p>
          <a:p>
            <a:r>
              <a:rPr lang="ru-RU" dirty="0"/>
              <a:t>у</a:t>
            </a:r>
            <a:r>
              <a:rPr lang="ru-RU" dirty="0" smtClean="0"/>
              <a:t>читель математики</a:t>
            </a:r>
          </a:p>
          <a:p>
            <a:r>
              <a:rPr lang="ru-RU" dirty="0" smtClean="0"/>
              <a:t>МБОУ гимназия №1</a:t>
            </a:r>
          </a:p>
          <a:p>
            <a:r>
              <a:rPr lang="ru-RU" dirty="0" smtClean="0"/>
              <a:t>г. Липецка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59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340768"/>
            <a:ext cx="6172200" cy="1894362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Свойства функции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24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259632" y="1484784"/>
            <a:ext cx="7467600" cy="48737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Точки пересечения графика функции с осями координат.</a:t>
            </a:r>
          </a:p>
          <a:p>
            <a:pPr marL="514350" indent="-514350">
              <a:buAutoNum type="arabicPeriod"/>
            </a:pPr>
            <a:r>
              <a:rPr lang="ru-RU" dirty="0" smtClean="0"/>
              <a:t>Монотонность функции (т.е. возрастание или убывание функции).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Ограниченность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Наименьшее и наибольшее значение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Четность и нечетность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Выпуклость графика функции.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Непрерывность функции.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1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6632"/>
            <a:ext cx="5801072" cy="1143000"/>
          </a:xfrm>
        </p:spPr>
        <p:txBody>
          <a:bodyPr/>
          <a:lstStyle/>
          <a:p>
            <a:r>
              <a:rPr lang="ru-RU" dirty="0" smtClean="0"/>
              <a:t>Схема 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835696" y="1556792"/>
            <a:ext cx="6408712" cy="36004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1) область определения функции;</a:t>
            </a:r>
          </a:p>
          <a:p>
            <a:r>
              <a:rPr lang="ru-RU" sz="2800" dirty="0" smtClean="0"/>
              <a:t>2) монотонность;</a:t>
            </a:r>
          </a:p>
          <a:p>
            <a:r>
              <a:rPr lang="ru-RU" sz="2800" dirty="0" smtClean="0"/>
              <a:t>3) ограниченность;</a:t>
            </a:r>
          </a:p>
          <a:p>
            <a:r>
              <a:rPr lang="ru-RU" sz="2800" dirty="0" smtClean="0"/>
              <a:t>4) </a:t>
            </a:r>
            <a:r>
              <a:rPr lang="ru-RU" sz="2800" i="1" dirty="0" err="1" smtClean="0"/>
              <a:t>у</a:t>
            </a:r>
            <a:r>
              <a:rPr lang="ru-RU" sz="2800" baseline="-25000" dirty="0" err="1" smtClean="0"/>
              <a:t>наим</a:t>
            </a:r>
            <a:r>
              <a:rPr lang="ru-RU" sz="2800" dirty="0" smtClean="0"/>
              <a:t>, </a:t>
            </a:r>
            <a:r>
              <a:rPr lang="ru-RU" sz="2800" i="1" dirty="0" err="1" smtClean="0"/>
              <a:t>у</a:t>
            </a:r>
            <a:r>
              <a:rPr lang="ru-RU" sz="2800" baseline="-25000" dirty="0" err="1" smtClean="0"/>
              <a:t>наиб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5) непрерывность;</a:t>
            </a:r>
          </a:p>
          <a:p>
            <a:r>
              <a:rPr lang="ru-RU" sz="2800" dirty="0" smtClean="0"/>
              <a:t>6) область значений;</a:t>
            </a:r>
          </a:p>
          <a:p>
            <a:r>
              <a:rPr lang="ru-RU" sz="2800" dirty="0" smtClean="0"/>
              <a:t>7) выпуклость</a:t>
            </a:r>
            <a:r>
              <a:rPr lang="ru-RU" sz="2800" dirty="0"/>
              <a:t>.</a:t>
            </a:r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907704" y="5663355"/>
            <a:ext cx="2689645" cy="8640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/>
              <a:t>8) четность.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078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Четность и нечетность функции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94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2872" y="116632"/>
            <a:ext cx="6531496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Четность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нечетность функции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475656" y="836712"/>
            <a:ext cx="7128792" cy="1944216"/>
          </a:xfrm>
        </p:spPr>
        <p:txBody>
          <a:bodyPr/>
          <a:lstStyle/>
          <a:p>
            <a:r>
              <a:rPr lang="ru-RU" dirty="0" smtClean="0"/>
              <a:t>Область определения называется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симметричной</a:t>
            </a:r>
            <a:r>
              <a:rPr lang="ru-RU" dirty="0" smtClean="0"/>
              <a:t>, если функция определена и в точке </a:t>
            </a:r>
            <a:r>
              <a:rPr lang="ru-RU" i="1" dirty="0" smtClean="0"/>
              <a:t>х</a:t>
            </a:r>
            <a:r>
              <a:rPr lang="ru-RU" baseline="-25000" dirty="0" smtClean="0"/>
              <a:t>0</a:t>
            </a:r>
            <a:r>
              <a:rPr lang="ru-RU" dirty="0" smtClean="0"/>
              <a:t> и в точке ( - </a:t>
            </a:r>
            <a:r>
              <a:rPr lang="ru-RU" i="1" dirty="0" smtClean="0"/>
              <a:t>х</a:t>
            </a:r>
            <a:r>
              <a:rPr lang="ru-RU" baseline="-25000" dirty="0" smtClean="0"/>
              <a:t>0</a:t>
            </a:r>
            <a:r>
              <a:rPr lang="ru-RU" dirty="0" smtClean="0"/>
              <a:t>) (т.е. в точке симметричной х</a:t>
            </a:r>
            <a:r>
              <a:rPr lang="ru-RU" baseline="-25000" dirty="0" smtClean="0"/>
              <a:t>0</a:t>
            </a:r>
            <a:r>
              <a:rPr lang="ru-RU" dirty="0" smtClean="0"/>
              <a:t> относительно начала числовой оси).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27584" y="2996952"/>
            <a:ext cx="7821346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i="1" dirty="0" smtClean="0"/>
              <a:t>Пример 6. </a:t>
            </a:r>
            <a:r>
              <a:rPr lang="ru-RU" sz="3200" dirty="0" smtClean="0"/>
              <a:t>Найти область определения функции:</a:t>
            </a:r>
          </a:p>
          <a:p>
            <a:pPr algn="l"/>
            <a:endParaRPr lang="ru-RU" sz="3200" dirty="0" smtClean="0"/>
          </a:p>
          <a:p>
            <a:pPr algn="l"/>
            <a:r>
              <a:rPr lang="ru-RU" sz="3200" dirty="0" smtClean="0"/>
              <a:t>а)</a:t>
            </a:r>
          </a:p>
          <a:p>
            <a:pPr algn="l"/>
            <a:endParaRPr lang="ru-RU" sz="3200" dirty="0"/>
          </a:p>
          <a:p>
            <a:pPr algn="l"/>
            <a:endParaRPr lang="ru-RU" sz="3200" dirty="0" smtClean="0"/>
          </a:p>
          <a:p>
            <a:pPr algn="l"/>
            <a:r>
              <a:rPr lang="ru-RU" sz="3200" dirty="0"/>
              <a:t>б</a:t>
            </a:r>
            <a:r>
              <a:rPr lang="ru-RU" sz="3200" dirty="0" smtClean="0"/>
              <a:t>) 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87608"/>
              </p:ext>
            </p:extLst>
          </p:nvPr>
        </p:nvGraphicFramePr>
        <p:xfrm>
          <a:off x="1331640" y="4293096"/>
          <a:ext cx="2594775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Формула" r:id="rId4" imgW="876240" imgH="393480" progId="Equation.3">
                  <p:embed/>
                </p:oleObj>
              </mc:Choice>
              <mc:Fallback>
                <p:oleObj name="Формула" r:id="rId4" imgW="8762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1640" y="4293096"/>
                        <a:ext cx="2594775" cy="936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7619954"/>
              </p:ext>
            </p:extLst>
          </p:nvPr>
        </p:nvGraphicFramePr>
        <p:xfrm>
          <a:off x="1331640" y="5661248"/>
          <a:ext cx="2595563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Формула" r:id="rId6" imgW="876240" imgH="393480" progId="Equation.3">
                  <p:embed/>
                </p:oleObj>
              </mc:Choice>
              <mc:Fallback>
                <p:oleObj name="Формула" r:id="rId6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661248"/>
                        <a:ext cx="2595563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288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2872" y="116632"/>
            <a:ext cx="6531496" cy="49006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Четность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нечетность функции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548680"/>
            <a:ext cx="8064896" cy="864096"/>
          </a:xfrm>
        </p:spPr>
        <p:txBody>
          <a:bodyPr/>
          <a:lstStyle/>
          <a:p>
            <a:r>
              <a:rPr lang="ru-RU" dirty="0" smtClean="0"/>
              <a:t>Понятие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четности</a:t>
            </a:r>
            <a:r>
              <a:rPr lang="ru-RU" dirty="0" smtClean="0"/>
              <a:t> вводится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</a:t>
            </a:r>
            <a:r>
              <a:rPr lang="ru-RU" dirty="0" smtClean="0"/>
              <a:t> для функции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симметричной областью определения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91285" y="1556792"/>
            <a:ext cx="4916819" cy="20882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/>
              <a:t>Опр.8. </a:t>
            </a:r>
            <a:r>
              <a:rPr lang="ru-RU" dirty="0" smtClean="0"/>
              <a:t>Функция называется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четной</a:t>
            </a:r>
            <a:r>
              <a:rPr lang="ru-RU" dirty="0" smtClean="0"/>
              <a:t>, если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изменении знака аргумента значение функции не меняется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т.е. </a:t>
            </a:r>
            <a:r>
              <a:rPr lang="en-US" i="1" dirty="0" smtClean="0"/>
              <a:t>f</a:t>
            </a:r>
            <a:r>
              <a:rPr lang="en-US" dirty="0" smtClean="0"/>
              <a:t>(–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91285" y="3879194"/>
            <a:ext cx="4916819" cy="27901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 smtClean="0"/>
              <a:t>Опр.9. </a:t>
            </a:r>
            <a:r>
              <a:rPr lang="ru-RU" dirty="0" smtClean="0"/>
              <a:t>Функция называется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нечетной</a:t>
            </a:r>
            <a:r>
              <a:rPr lang="ru-RU" dirty="0" smtClean="0"/>
              <a:t>, если </a:t>
            </a:r>
            <a:r>
              <a:rPr lang="ru-RU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изменении знака аргумента значение функции также меняется на противоположное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т.е. </a:t>
            </a:r>
            <a:r>
              <a:rPr lang="en-US" i="1" dirty="0" smtClean="0"/>
              <a:t>f</a:t>
            </a:r>
            <a:r>
              <a:rPr lang="en-US" dirty="0" smtClean="0"/>
              <a:t>(– 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ru-RU" dirty="0" smtClean="0"/>
              <a:t>–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" name="Picture 2" descr="image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70" r="50000"/>
          <a:stretch/>
        </p:blipFill>
        <p:spPr bwMode="auto">
          <a:xfrm>
            <a:off x="5868144" y="1556792"/>
            <a:ext cx="2736304" cy="227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image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8" t="73584" r="742" b="328"/>
          <a:stretch/>
        </p:blipFill>
        <p:spPr bwMode="auto">
          <a:xfrm>
            <a:off x="5838383" y="4189862"/>
            <a:ext cx="2775965" cy="2191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57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 animBg="1"/>
      <p:bldP spid="9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4" r="28266" b="78047"/>
          <a:stretch/>
        </p:blipFill>
        <p:spPr bwMode="auto">
          <a:xfrm>
            <a:off x="2411760" y="1538240"/>
            <a:ext cx="3861442" cy="252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13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10" t="51193" r="30689" b="30015"/>
          <a:stretch/>
        </p:blipFill>
        <p:spPr bwMode="auto">
          <a:xfrm>
            <a:off x="5148064" y="764704"/>
            <a:ext cx="2787447" cy="2204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417121" y="251560"/>
            <a:ext cx="5904656" cy="302433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i="1" dirty="0" smtClean="0"/>
              <a:t>Пример 7. </a:t>
            </a:r>
            <a:r>
              <a:rPr lang="ru-RU" sz="2400" dirty="0" smtClean="0"/>
              <a:t>Выяснить четность  функций:</a:t>
            </a:r>
          </a:p>
          <a:p>
            <a:pPr algn="l"/>
            <a:endParaRPr lang="ru-RU" sz="2400" dirty="0" smtClean="0"/>
          </a:p>
          <a:p>
            <a:pPr algn="l"/>
            <a:r>
              <a:rPr lang="ru-RU" sz="2400" dirty="0" smtClean="0"/>
              <a:t>А) </a:t>
            </a:r>
            <a:r>
              <a:rPr lang="en-US" sz="2400" dirty="0" smtClean="0"/>
              <a:t>f(x) = |x|- x</a:t>
            </a:r>
            <a:r>
              <a:rPr lang="en-US" sz="2400" baseline="30000" dirty="0" smtClean="0"/>
              <a:t>2</a:t>
            </a:r>
            <a:r>
              <a:rPr lang="ru-RU" sz="2400" dirty="0" smtClean="0"/>
              <a:t>;</a:t>
            </a:r>
          </a:p>
          <a:p>
            <a:pPr algn="l"/>
            <a:endParaRPr lang="ru-RU" sz="2400" baseline="30000" dirty="0" smtClean="0"/>
          </a:p>
          <a:p>
            <a:pPr algn="l"/>
            <a:endParaRPr lang="ru-RU" sz="2400" baseline="30000" dirty="0"/>
          </a:p>
          <a:p>
            <a:pPr algn="l"/>
            <a:endParaRPr lang="ru-RU" sz="2400" baseline="30000" dirty="0" smtClean="0"/>
          </a:p>
          <a:p>
            <a:pPr algn="l"/>
            <a:endParaRPr lang="ru-RU" sz="2400" baseline="30000" dirty="0"/>
          </a:p>
          <a:p>
            <a:pPr algn="l"/>
            <a:endParaRPr lang="ru-RU" sz="2400" baseline="30000" dirty="0"/>
          </a:p>
          <a:p>
            <a:pPr algn="l"/>
            <a:endParaRPr lang="ru-RU" sz="2400" baseline="30000" dirty="0" smtClean="0"/>
          </a:p>
          <a:p>
            <a:pPr algn="l"/>
            <a:r>
              <a:rPr lang="ru-RU" sz="2400" dirty="0" smtClean="0"/>
              <a:t>Б)</a:t>
            </a:r>
            <a:r>
              <a:rPr lang="en-US" sz="2400" dirty="0" smtClean="0"/>
              <a:t> f(x) = x – x</a:t>
            </a:r>
            <a:r>
              <a:rPr lang="en-US" sz="2400" baseline="30000" dirty="0" smtClean="0"/>
              <a:t>3</a:t>
            </a:r>
            <a:r>
              <a:rPr lang="ru-RU" sz="2400" dirty="0" smtClean="0"/>
              <a:t>;</a:t>
            </a:r>
          </a:p>
          <a:p>
            <a:pPr algn="l"/>
            <a:endParaRPr lang="ru-RU" sz="2400" dirty="0" smtClean="0"/>
          </a:p>
          <a:p>
            <a:pPr algn="l"/>
            <a:endParaRPr lang="ru-RU" sz="2400" dirty="0"/>
          </a:p>
          <a:p>
            <a:pPr algn="l"/>
            <a:endParaRPr lang="ru-RU" sz="2400" dirty="0" smtClean="0"/>
          </a:p>
          <a:p>
            <a:pPr algn="l"/>
            <a:endParaRPr lang="ru-RU" sz="2400" dirty="0" smtClean="0"/>
          </a:p>
          <a:p>
            <a:pPr algn="l"/>
            <a:r>
              <a:rPr lang="ru-RU" sz="2400" dirty="0" smtClean="0"/>
              <a:t>В)</a:t>
            </a:r>
            <a:r>
              <a:rPr lang="en-US" sz="2400" dirty="0" smtClean="0"/>
              <a:t> f</a:t>
            </a:r>
            <a:r>
              <a:rPr lang="ru-RU" sz="2400" dirty="0" smtClean="0"/>
              <a:t>(х) = х – 2.</a:t>
            </a:r>
          </a:p>
        </p:txBody>
      </p:sp>
      <p:pic>
        <p:nvPicPr>
          <p:cNvPr id="5" name="Picture 2" descr="image9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6" t="81108" r="30983" b="1380"/>
          <a:stretch/>
        </p:blipFill>
        <p:spPr bwMode="auto">
          <a:xfrm>
            <a:off x="5652120" y="2780928"/>
            <a:ext cx="2787447" cy="205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image1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35" t="14518" r="35554" b="64723"/>
          <a:stretch/>
        </p:blipFill>
        <p:spPr bwMode="auto">
          <a:xfrm>
            <a:off x="3961896" y="4293096"/>
            <a:ext cx="2579891" cy="226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24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</TotalTime>
  <Words>262</Words>
  <Application>Microsoft Office PowerPoint</Application>
  <PresentationFormat>Экран (4:3)</PresentationFormat>
  <Paragraphs>55</Paragraphs>
  <Slides>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Эркер</vt:lpstr>
      <vt:lpstr>Формула</vt:lpstr>
      <vt:lpstr>Четность и нечетность функции</vt:lpstr>
      <vt:lpstr>Свойства функции</vt:lpstr>
      <vt:lpstr>Презентация PowerPoint</vt:lpstr>
      <vt:lpstr>Схема исследования</vt:lpstr>
      <vt:lpstr>Четность и нечетность функции</vt:lpstr>
      <vt:lpstr>5. Четность и нечетность функции.</vt:lpstr>
      <vt:lpstr>5. Четность и нечетность функции.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Сергей</dc:creator>
  <cp:lastModifiedBy>Сергей</cp:lastModifiedBy>
  <cp:revision>16</cp:revision>
  <dcterms:created xsi:type="dcterms:W3CDTF">2014-12-01T21:03:10Z</dcterms:created>
  <dcterms:modified xsi:type="dcterms:W3CDTF">2014-12-05T02:18:54Z</dcterms:modified>
</cp:coreProperties>
</file>