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2" r:id="rId10"/>
    <p:sldId id="264" r:id="rId11"/>
    <p:sldId id="265" r:id="rId12"/>
    <p:sldId id="266" r:id="rId13"/>
    <p:sldId id="267" r:id="rId14"/>
    <p:sldId id="269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2CA"/>
    <a:srgbClr val="CC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D9D7-5EB6-4FAF-95DC-E62D40CF02EE}" type="datetimeFigureOut">
              <a:rPr lang="ru-RU" smtClean="0"/>
              <a:t>05.08.2013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DF078-1058-4BC6-B62C-B200A334550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358246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Учебная 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6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286124"/>
            <a:ext cx="1357322" cy="278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Пояснительная записка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7200" y="1071547"/>
            <a:ext cx="8401080" cy="3500462"/>
          </a:xfrm>
          <a:solidFill>
            <a:srgbClr val="CCFF99"/>
          </a:solidFill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Данные авторской программы и учебников, год издания</a:t>
            </a:r>
          </a:p>
          <a:p>
            <a:r>
              <a:rPr lang="ru-RU" sz="2800" dirty="0" smtClean="0"/>
              <a:t>Цели и задачи при обучении предмету</a:t>
            </a:r>
          </a:p>
          <a:p>
            <a:r>
              <a:rPr lang="ru-RU" sz="2800" dirty="0" smtClean="0"/>
              <a:t>Описание структуры  курса и его содержание;</a:t>
            </a:r>
          </a:p>
          <a:p>
            <a:r>
              <a:rPr lang="ru-RU" sz="2800" dirty="0" smtClean="0"/>
              <a:t>Описание места предмета , в какую образовательную область в ходит, указать количество часов в неделю и общее количество часов </a:t>
            </a:r>
          </a:p>
          <a:p>
            <a:r>
              <a:rPr lang="ru-RU" sz="2800" dirty="0" smtClean="0"/>
              <a:t>Обоснование изменения количества часов;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C:\Users\комп№10\Pictures\школа\shkolnye_kartinki_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714884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Учебно-тематический план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000109"/>
            <a:ext cx="8186766" cy="92869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Элемент программы, содержащий наименование темы, общее количество часов . Составляется в виде таблицы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214281" y="2000239"/>
          <a:ext cx="8715436" cy="2000262"/>
        </p:xfrm>
        <a:graphic>
          <a:graphicData uri="http://schemas.openxmlformats.org/drawingml/2006/table">
            <a:tbl>
              <a:tblPr/>
              <a:tblGrid>
                <a:gridCol w="2164447"/>
                <a:gridCol w="994967"/>
                <a:gridCol w="2164447"/>
                <a:gridCol w="678315"/>
                <a:gridCol w="678315"/>
                <a:gridCol w="678315"/>
                <a:gridCol w="678315"/>
                <a:gridCol w="678315"/>
              </a:tblGrid>
              <a:tr h="49273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Разделы, темы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Примерная или авторская программа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Рабочая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программа по классам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5 кл.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6 кл.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7 кл.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8 кл.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9 кл.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7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18" y="4357694"/>
          <a:ext cx="8572561" cy="2071702"/>
        </p:xfrm>
        <a:graphic>
          <a:graphicData uri="http://schemas.openxmlformats.org/drawingml/2006/table">
            <a:tbl>
              <a:tblPr/>
              <a:tblGrid>
                <a:gridCol w="2686922"/>
                <a:gridCol w="895642"/>
                <a:gridCol w="2686922"/>
                <a:gridCol w="2303075"/>
              </a:tblGrid>
              <a:tr h="5299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Разделы, темы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часов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Примерная или авторская программа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Рабочая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программа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1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219" marR="202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868346"/>
          </a:xfrm>
        </p:spPr>
        <p:txBody>
          <a:bodyPr>
            <a:noAutofit/>
          </a:bodyPr>
          <a:lstStyle/>
          <a:p>
            <a:r>
              <a:rPr lang="ru-RU" sz="3200" dirty="0" smtClean="0"/>
              <a:t>4</a:t>
            </a:r>
            <a:r>
              <a:rPr lang="ru-RU" sz="3200" b="1" dirty="0" smtClean="0"/>
              <a:t>. Требования к уровню подготовки учащихся, обучающихся по данной программе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285992"/>
            <a:ext cx="5357850" cy="2828931"/>
          </a:xfrm>
          <a:solidFill>
            <a:srgbClr val="CCECFF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Необходимо указать  основные знания, умения и навыки, которыми должны овладеть учащиеся в процессе изучения </a:t>
            </a:r>
            <a:r>
              <a:rPr lang="ru-RU" dirty="0"/>
              <a:t> </a:t>
            </a:r>
            <a:r>
              <a:rPr lang="ru-RU" dirty="0" smtClean="0"/>
              <a:t>данного курса.</a:t>
            </a:r>
            <a:endParaRPr lang="ru-RU" dirty="0"/>
          </a:p>
        </p:txBody>
      </p:sp>
      <p:pic>
        <p:nvPicPr>
          <p:cNvPr id="23555" name="Picture 3" descr="C:\Users\комп№10\Pictures\школа\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285992"/>
            <a:ext cx="2714644" cy="2887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5.Перечень </a:t>
            </a:r>
            <a:r>
              <a:rPr lang="ru-RU" sz="3600" b="1" dirty="0" smtClean="0"/>
              <a:t>учебно</a:t>
            </a:r>
            <a:r>
              <a:rPr lang="ru-RU" sz="3600" b="1" dirty="0" smtClean="0"/>
              <a:t> - методического обеспечения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3357562"/>
            <a:ext cx="5543560" cy="305435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Элемент учебной программы , который определяет  необходимые для реализации курса методические и учебные пособия, оборудование и приборы, дидактический материал.</a:t>
            </a:r>
            <a:endParaRPr lang="ru-RU" dirty="0"/>
          </a:p>
        </p:txBody>
      </p:sp>
      <p:pic>
        <p:nvPicPr>
          <p:cNvPr id="24578" name="Picture 2" descr="C:\Users\комп№10\Pictures\школа\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357298"/>
            <a:ext cx="314327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/>
              <a:t>6. Список литературы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14554"/>
            <a:ext cx="6257940" cy="3786213"/>
          </a:xfrm>
          <a:solidFill>
            <a:srgbClr val="CAF2CA"/>
          </a:solidFill>
        </p:spPr>
        <p:txBody>
          <a:bodyPr>
            <a:normAutofit/>
          </a:bodyPr>
          <a:lstStyle/>
          <a:p>
            <a:r>
              <a:rPr lang="ru-RU" dirty="0" smtClean="0"/>
              <a:t>Указать перечень использованной литературы. Элементы описания должны приводиться в алфавитном порядке, с указанием города и названия издательства, года выпуска, количества страниц.</a:t>
            </a:r>
          </a:p>
          <a:p>
            <a:r>
              <a:rPr lang="ru-RU" dirty="0" smtClean="0"/>
              <a:t>Можно оформить список литературы по изучаемым  разделам курса.</a:t>
            </a:r>
            <a:endParaRPr lang="ru-RU" dirty="0"/>
          </a:p>
        </p:txBody>
      </p:sp>
      <p:pic>
        <p:nvPicPr>
          <p:cNvPr id="26626" name="Picture 2" descr="C:\Users\комп№10\Pictures\школа\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000108"/>
            <a:ext cx="257176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Оформление рабочей программы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Программа должна быть отпечатана на компьютере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оформляется в  редакторе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WORD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Шрифт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Кегль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Межстрочечный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интервал-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одинарный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Переносы в тексте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ставятся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Выравнивание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ширине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Листы формата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А4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вставляются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текст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58259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Календарно-тематическое планирование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285860"/>
          <a:ext cx="8715435" cy="4572031"/>
        </p:xfrm>
        <a:graphic>
          <a:graphicData uri="http://schemas.openxmlformats.org/drawingml/2006/table">
            <a:tbl>
              <a:tblPr/>
              <a:tblGrid>
                <a:gridCol w="1161020"/>
                <a:gridCol w="1396174"/>
                <a:gridCol w="1742760"/>
                <a:gridCol w="1161020"/>
                <a:gridCol w="812795"/>
                <a:gridCol w="1396174"/>
                <a:gridCol w="1045492"/>
              </a:tblGrid>
              <a:tr h="4269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(разделы, темы)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часов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Даты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Оборудование урока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Основные виды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учебной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0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1750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(УУД)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4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Указать номер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напротив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тем, которые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будут на нем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изучаться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Указать раздел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Указать темы, которые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будут изучаться при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раскрытии данного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раздела, а также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практические и контрольные работы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38455"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Указать общее количество часов .Указать количество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часов, отводимое на изучение данной темы, а также на проведение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практических и контрольных работ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__________час.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Возможно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указывать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неделю,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когда будет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изучаться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данная тема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Конкретная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урока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Указать печатные пособия, экранно-звуковые пособия, технические средства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обучения, цифровые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 ресурсы,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учебно-практическое и учебно-лабораторное оборудование,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демонстрационные пособия и др. оборудование, используемое для обучения на данном уроке.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97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___к/р,     л/р,        пр/р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виды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(на уровне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учебных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действий)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3249" marR="232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КТП</a:t>
            </a:r>
            <a:endParaRPr lang="ru-RU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3" y="785794"/>
            <a:ext cx="4357717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Утверждение рабочей программы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Рабочая программа утверждается директором ежегодно в начале учебного года </a:t>
            </a:r>
            <a:r>
              <a:rPr lang="ru-RU" b="1" dirty="0" smtClean="0"/>
              <a:t>до 1 сентября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Обсуждение и принятие программы на заседании МО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Согласование с зам директора по УВР.</a:t>
            </a:r>
          </a:p>
          <a:p>
            <a:pPr marL="514350" indent="-514350">
              <a:buAutoNum type="arabicPeriod"/>
            </a:pPr>
            <a:r>
              <a:rPr lang="ru-RU" dirty="0" smtClean="0"/>
              <a:t>Утверждение на педагогическом совете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72518" cy="535784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Рабочая программа </a:t>
            </a:r>
            <a:r>
              <a:rPr lang="ru-RU" dirty="0" smtClean="0"/>
              <a:t>является средством фиксации содержания образования, планируемых  результатов , системы оценки на уровне учебных предметов , предусмотренных учебным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 планом образовательного</a:t>
            </a:r>
          </a:p>
          <a:p>
            <a:pPr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smtClean="0"/>
              <a:t>учреждения.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комп№10\Pictures\MP9004393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500306"/>
            <a:ext cx="1708146" cy="2558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Рабочая программа педагога разрабатывается на основе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00052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1.Примерной образовательной программы  по учебному предмету</a:t>
            </a:r>
          </a:p>
          <a:p>
            <a:pPr>
              <a:buNone/>
            </a:pPr>
            <a:r>
              <a:rPr lang="ru-RU" dirty="0" smtClean="0"/>
              <a:t>2. Учебно-методического комплекса(УМК)</a:t>
            </a:r>
          </a:p>
          <a:p>
            <a:pPr>
              <a:buNone/>
            </a:pPr>
            <a:r>
              <a:rPr lang="ru-RU" dirty="0" smtClean="0"/>
              <a:t>3.Основной образовательной программы школы</a:t>
            </a:r>
          </a:p>
          <a:p>
            <a:pPr>
              <a:buNone/>
            </a:pPr>
            <a:r>
              <a:rPr lang="ru-RU" dirty="0" smtClean="0"/>
              <a:t>4. Требований ФГОС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Рабочая программа педагога выполняет следующие функции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1.Является обязательной нормой выполнения учебного плана в полном объеме</a:t>
            </a:r>
          </a:p>
          <a:p>
            <a:pPr>
              <a:buNone/>
            </a:pPr>
            <a:r>
              <a:rPr lang="ru-RU" dirty="0" smtClean="0"/>
              <a:t>2. Определяет содержание образования по учебному предмету на базовом и повышенном уровне</a:t>
            </a:r>
          </a:p>
          <a:p>
            <a:pPr>
              <a:buNone/>
            </a:pPr>
            <a:r>
              <a:rPr lang="ru-RU" dirty="0" smtClean="0"/>
              <a:t>3. Обеспечивает преемственность содержания образования по учебному предмету.</a:t>
            </a:r>
          </a:p>
          <a:p>
            <a:pPr>
              <a:buNone/>
            </a:pPr>
            <a:r>
              <a:rPr lang="ru-RU" dirty="0" smtClean="0"/>
              <a:t>4. Реализует принцип интегративного подхода в образовании.</a:t>
            </a:r>
          </a:p>
          <a:p>
            <a:pPr>
              <a:buNone/>
            </a:pPr>
            <a:r>
              <a:rPr lang="ru-RU" dirty="0" smtClean="0"/>
              <a:t>5. Включает модули регионального содержания</a:t>
            </a:r>
          </a:p>
          <a:p>
            <a:pPr>
              <a:buNone/>
            </a:pPr>
            <a:r>
              <a:rPr lang="ru-RU" dirty="0" smtClean="0"/>
              <a:t>6. Обеспечивает достижение планируемых результатов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40435"/>
          </a:xfrm>
        </p:spPr>
        <p:txBody>
          <a:bodyPr/>
          <a:lstStyle/>
          <a:p>
            <a:r>
              <a:rPr lang="ru-RU" b="1" dirty="0" smtClean="0"/>
              <a:t>Рабочая программа </a:t>
            </a:r>
            <a:r>
              <a:rPr lang="ru-RU" dirty="0" smtClean="0"/>
              <a:t>составляется на учебный год  или на ступень обучения( начальное, основное общее, среднее полное образование).</a:t>
            </a:r>
          </a:p>
          <a:p>
            <a:r>
              <a:rPr lang="ru-RU" b="1" dirty="0" smtClean="0"/>
              <a:t>Рабочая программа </a:t>
            </a:r>
            <a:r>
              <a:rPr lang="ru-RU" dirty="0" smtClean="0"/>
              <a:t>разрабатывается группой учителей или учителем индивидуально в соответствии с требованиями.</a:t>
            </a:r>
          </a:p>
          <a:p>
            <a:r>
              <a:rPr lang="ru-RU" b="1" dirty="0" smtClean="0"/>
              <a:t>Рабочии</a:t>
            </a:r>
            <a:r>
              <a:rPr lang="ru-RU" b="1" dirty="0" smtClean="0"/>
              <a:t> программы </a:t>
            </a:r>
            <a:r>
              <a:rPr lang="ru-RU" dirty="0" smtClean="0"/>
              <a:t>оформляются соответственно разработанному положению общеобразовательного учреждения.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рабочих программ: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572031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ru-RU" b="1" dirty="0" smtClean="0"/>
              <a:t>Рабочая программа 1 вида- </a:t>
            </a:r>
            <a:r>
              <a:rPr lang="ru-RU" dirty="0" smtClean="0"/>
              <a:t>составляется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если примерная или авторская программа по предмету в полном объеме является рабочей программой;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- если в примерной учебной программе не указано распределение часов по темам или годам изучения учебного курса, а имеется лишь количество часов по разделам на несколько лет обучения</a:t>
            </a:r>
            <a:endParaRPr lang="ru-RU" dirty="0"/>
          </a:p>
        </p:txBody>
      </p:sp>
      <p:pic>
        <p:nvPicPr>
          <p:cNvPr id="4" name="Рисунок 3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786322"/>
            <a:ext cx="1416370" cy="1428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рабочих программ: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429287"/>
          </a:xfrm>
          <a:solidFill>
            <a:srgbClr val="FFC000"/>
          </a:solidFill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Рабочая программа 2 вида- </a:t>
            </a:r>
            <a:r>
              <a:rPr lang="ru-RU" dirty="0" smtClean="0"/>
              <a:t>составляется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- Если количество часов в учебном плане образовательного учреждения не совпадает с количеством часов в примерной учебной программе( более на 6 ч </a:t>
            </a:r>
            <a:r>
              <a:rPr lang="ru-RU" dirty="0" smtClean="0"/>
              <a:t>вгод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- Производится корректировка авторской программы  в плане изменения числа тем, последовательности их изложения, перераспределения часов.</a:t>
            </a:r>
          </a:p>
          <a:p>
            <a:pPr>
              <a:buNone/>
            </a:pPr>
            <a:r>
              <a:rPr lang="ru-RU" dirty="0" smtClean="0"/>
              <a:t>-При разработке интегрированного курса, включающих в себя два и более предметов</a:t>
            </a:r>
          </a:p>
          <a:p>
            <a:pPr>
              <a:buNone/>
            </a:pPr>
            <a:r>
              <a:rPr lang="ru-RU" dirty="0" smtClean="0"/>
              <a:t>-Программы по элективным, факультативным и дополнительным образовательным курсам  составлены  на основе учебной литературы при отсутствии авторской программы или УМК</a:t>
            </a:r>
            <a:endParaRPr lang="ru-RU" dirty="0"/>
          </a:p>
        </p:txBody>
      </p:sp>
      <p:pic>
        <p:nvPicPr>
          <p:cNvPr id="4" name="Рисунок 3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5357826"/>
            <a:ext cx="1344932" cy="121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СТРУКТУРА </a:t>
            </a:r>
          </a:p>
          <a:p>
            <a:pPr>
              <a:buNone/>
            </a:pPr>
            <a:r>
              <a:rPr lang="ru-RU" sz="6000" b="1" dirty="0" smtClean="0"/>
              <a:t>          РАБОЧЕЙ </a:t>
            </a:r>
          </a:p>
          <a:p>
            <a:pPr>
              <a:buNone/>
            </a:pPr>
            <a:r>
              <a:rPr lang="ru-RU" sz="6000" b="1" dirty="0" smtClean="0"/>
              <a:t>                  ПРОГРАММЫ</a:t>
            </a:r>
            <a:endParaRPr lang="ru-RU" sz="6000" b="1" dirty="0"/>
          </a:p>
        </p:txBody>
      </p:sp>
      <p:pic>
        <p:nvPicPr>
          <p:cNvPr id="25602" name="Picture 2" descr="C:\Users\комп№10\Pictures\школа\shkolnye_kartinki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643314"/>
            <a:ext cx="2228850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727058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/>
              <a:t/>
            </a:r>
            <a:br>
              <a:rPr lang="ru-RU" sz="3200" u="sng" dirty="0"/>
            </a:br>
            <a:r>
              <a:rPr lang="ru-RU" sz="3600" dirty="0" smtClean="0"/>
              <a:t>1. Титульный лист .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4186238" cy="5500726"/>
          </a:xfrm>
        </p:spPr>
        <p:txBody>
          <a:bodyPr>
            <a:normAutofit fontScale="92500"/>
          </a:bodyPr>
          <a:lstStyle/>
          <a:p>
            <a:pPr marL="342900" indent="-342900"/>
            <a:r>
              <a:rPr lang="ru-RU" sz="2400" dirty="0" smtClean="0"/>
              <a:t>Титульный лист включает:</a:t>
            </a:r>
          </a:p>
          <a:p>
            <a:pPr marL="342900" indent="-342900"/>
            <a:r>
              <a:rPr lang="ru-RU" sz="2400" dirty="0" smtClean="0"/>
              <a:t>   - Полное наименование учебного учреждения</a:t>
            </a:r>
          </a:p>
          <a:p>
            <a:pPr marL="342900" indent="-342900"/>
            <a:r>
              <a:rPr lang="ru-RU" sz="2400" dirty="0" smtClean="0"/>
              <a:t>   - Грифы рассмотрения МО, согласования с зам по УВР , утверждения приказом  директора школы</a:t>
            </a:r>
          </a:p>
          <a:p>
            <a:pPr marL="342900" indent="-342900"/>
            <a:r>
              <a:rPr lang="ru-RU" sz="2400" dirty="0" smtClean="0"/>
              <a:t>   - Название учебного курса.</a:t>
            </a:r>
          </a:p>
          <a:p>
            <a:pPr marL="342900" indent="-342900"/>
            <a:r>
              <a:rPr lang="ru-RU" sz="2400" dirty="0"/>
              <a:t>  </a:t>
            </a:r>
            <a:r>
              <a:rPr lang="ru-RU" sz="2400" dirty="0" smtClean="0"/>
              <a:t> -   Указание класса.</a:t>
            </a:r>
          </a:p>
          <a:p>
            <a:pPr marL="342900" indent="-342900"/>
            <a:r>
              <a:rPr lang="ru-RU" sz="2400" dirty="0"/>
              <a:t> </a:t>
            </a:r>
            <a:r>
              <a:rPr lang="ru-RU" sz="2400" dirty="0" smtClean="0"/>
              <a:t>  -  ФИО учителя.</a:t>
            </a:r>
          </a:p>
          <a:p>
            <a:pPr marL="342900" indent="-342900"/>
            <a:r>
              <a:rPr lang="ru-RU" sz="2400" dirty="0"/>
              <a:t> </a:t>
            </a:r>
            <a:r>
              <a:rPr lang="ru-RU" sz="2400" dirty="0" smtClean="0"/>
              <a:t>  - Название населенного пункта.</a:t>
            </a:r>
          </a:p>
          <a:p>
            <a:pPr marL="342900" indent="-342900"/>
            <a:r>
              <a:rPr lang="ru-RU" sz="2400" dirty="0"/>
              <a:t> </a:t>
            </a:r>
            <a:r>
              <a:rPr lang="ru-RU" sz="2400" dirty="0" smtClean="0"/>
              <a:t>  -  Год разработки программы.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994512"/>
            <a:ext cx="3786214" cy="529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294" y="1500174"/>
            <a:ext cx="892570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791</Words>
  <Application>Microsoft Office PowerPoint</Application>
  <PresentationFormat>Экран (4:3)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Учебная  программа  педагога</vt:lpstr>
      <vt:lpstr>Слайд 2</vt:lpstr>
      <vt:lpstr>Рабочая программа педагога разрабатывается на основе:</vt:lpstr>
      <vt:lpstr>Рабочая программа педагога выполняет следующие функции:</vt:lpstr>
      <vt:lpstr>Слайд 5</vt:lpstr>
      <vt:lpstr>Виды рабочих программ:</vt:lpstr>
      <vt:lpstr>Виды рабочих программ:</vt:lpstr>
      <vt:lpstr>Слайд 8</vt:lpstr>
      <vt:lpstr> 1. Титульный лист .</vt:lpstr>
      <vt:lpstr>2. Пояснительная записка</vt:lpstr>
      <vt:lpstr>3. Учебно-тематический план</vt:lpstr>
      <vt:lpstr>4. Требования к уровню подготовки учащихся, обучающихся по данной программе</vt:lpstr>
      <vt:lpstr>5.Перечень учебно - методического обеспечения</vt:lpstr>
      <vt:lpstr>6. Список литературы </vt:lpstr>
      <vt:lpstr>Оформление рабочей программы </vt:lpstr>
      <vt:lpstr>Календарно-тематическое планирование.</vt:lpstr>
      <vt:lpstr>КТП</vt:lpstr>
      <vt:lpstr>Утверждение рабочей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программа педагога</dc:title>
  <dc:creator>комп№10</dc:creator>
  <cp:lastModifiedBy>комп№10</cp:lastModifiedBy>
  <cp:revision>35</cp:revision>
  <dcterms:created xsi:type="dcterms:W3CDTF">2013-08-05T06:43:24Z</dcterms:created>
  <dcterms:modified xsi:type="dcterms:W3CDTF">2013-08-05T14:04:49Z</dcterms:modified>
</cp:coreProperties>
</file>