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</p:sldMasterIdLst>
  <p:sldIdLst>
    <p:sldId id="256" r:id="rId8"/>
    <p:sldId id="258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"/>
    <p:penClr>
      <a:srgbClr val="FF0000"/>
    </p:penClr>
  </p:showPr>
  <p:clrMru>
    <a:srgbClr val="4C7856"/>
    <a:srgbClr val="6A8159"/>
    <a:srgbClr val="888888"/>
    <a:srgbClr val="4B0DBB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4FAF-CCF0-46D9-9EE0-E1F52ADB8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A107-C61A-4F65-B9F0-5F5CFDCCD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43C4-1FD0-46F6-9E59-13492B26C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E47F0-43E7-4C95-B281-29F3A89F0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EE38-692E-4FE0-A12C-9329FED95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3E7D-B52F-485D-9629-62710F24C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331A-FB5E-43B2-8394-35F036215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1A79-2C52-41E1-A79B-83F51BAD5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9BDD-A31B-4A70-AA20-8FD7D5C46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474D-6504-4D84-BDE8-699BD07FE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C49D-D9A1-480E-A717-93B20378F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3B02E-F406-41EC-A6CF-004064B7F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D983-B56C-4604-8EF6-58D580B35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D0D7-60CD-48D2-933A-15E784BE9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91E6-F383-47BA-B905-BF2D13429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C65E-D95C-4E16-B526-95D1D179D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0C05-618B-42CF-8725-671ABC53A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7D45-89DD-4660-9B99-6E64D59ED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2F33-28C9-47F8-8A13-2021AD0FA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564B8-B05D-4F00-A31D-E47C04784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F8D7-425D-4110-BF59-97DB5EC0C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315B-EB28-4A05-8C63-67563266D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FB34-7090-4C98-8ECF-49C169268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847E-90FD-4F74-A9B0-AA6F48DC5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CE5EA-7979-4DD0-B29C-B421492E5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FE31-05B9-4BEE-AFA4-24CBAD707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48D9-3B90-4343-B441-901CED10D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FC57-96C1-445F-88E2-CE1DA59BC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F79B-E06E-4AA1-B7B2-7E03C7DFC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FC0F-84D6-4FC9-B2E3-9F0FCF262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0AFC-8E00-4E63-8B43-C39DB32C1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B99C-F6F0-45B2-8D5C-071735A1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6336-76FB-475E-AB6E-66149C854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6543-AF2F-4175-88CF-25746E68A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40AA0-D56B-4DCC-9AB5-13A4EAA0F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D92C-CB23-44CE-AB82-827DAA149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C43E-87ED-4A2D-88AE-4341F1F6C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425F-A60C-455C-94A7-BA57CD70A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06A95-8112-416A-BFBD-43E575CAD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2CC6-F791-4C44-B2E7-F92A17762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5F6A-6933-48C0-8603-84CAD4BD3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FDE8-8D16-4876-9019-3DBD9E8E2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95080-ED18-4727-B0A6-2D122F574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0B96-916A-4FAB-8880-D3C470F3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FC11D-B270-417C-B836-A064D737E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4E74-09D6-479E-AED4-FF20D1C62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5F86-2CB5-4AA1-B450-A87D8CCAD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9437-69CA-43E7-B679-C61EC41A3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6807-D749-4A47-9306-62008F6B4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6A43-7101-4E91-98D5-2C8E0724C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6565-5ADB-44AF-B0F9-979DBEFE7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2C9B-0EF4-41DE-88E1-EA43D3B9A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6BF1-25D4-4473-891F-E4B191103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933E-5EDF-4A72-825F-2FE2885AA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0B00B-4410-46E5-A7AA-ABFCCD93A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F7CC-4111-43ED-BEBA-45D11BC4E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2683-5296-4106-A0EE-0CFB02F55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8C19-68D1-4551-81AE-9503BD213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056A-1607-4641-9C7B-EED09A3BE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C113-781E-410F-84F8-BEF0D8C73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0DA2-EF6B-46FC-9C9E-304D49623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93D6-377B-44E2-8CDC-902AB48CB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D3F8C-D159-4FF9-829B-FE71F8708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559A-E744-46F4-9286-7C80F0439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ABD59-403E-4359-BC3E-1D40CC635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0BA8-4CAD-423C-80AE-3D8BF7324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D0EB-2BAC-429B-A0DD-344772200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1B46-E96A-4530-BA25-63724EE6D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60FC-48CD-4F91-A69D-49CF5B7F9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E318-A5C5-47D9-9630-6DA5EBC5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FB9C-00B2-4EE3-8198-0CE91603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82DE-DFAB-4FFA-ADD2-9130E61AD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7E89-9C38-44DF-B3AD-17EE47CEF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901F-3CE7-4B47-8EAB-441228042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4837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E0642-49A1-4220-99DE-D039B24F1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70007-ADED-426A-B9AE-BB6574753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908D-A774-4949-B7AC-23EE62879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7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8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A445F57-CD8C-464E-AF61-76CD754F9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59CA4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B3ACC8-3F7A-4BB5-844D-4EF95D28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59CA4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0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1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" name="Дата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F803824-B12F-410E-92C8-B973A8F3D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59CA4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E80C1FE-2486-44CE-BA5D-8F0FE2C3C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59CA4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" name="Дата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8D1C260-431C-477C-A159-A01710EC6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59CA4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CE54EF-5670-4EAA-A103-24FAADF63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59CA4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Блок-схема: процес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5" name="Заголовок 4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6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Дата 4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2C1A6E-9E6C-43E9-B8D6-D545922D2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>
          <a:solidFill>
            <a:schemeClr val="tx1"/>
          </a:solidFill>
          <a:latin typeface="+mn-lt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>
          <a:solidFill>
            <a:schemeClr val="tx1"/>
          </a:solidFill>
          <a:latin typeface="+mn-lt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E59CA4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7541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113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6685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125788" indent="-1825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1285875" y="357188"/>
            <a:ext cx="7172325" cy="49440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Занимательная математика </a:t>
            </a:r>
            <a:b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«Своя игра»</a:t>
            </a:r>
            <a:b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12 вопросов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subTitle" idx="1"/>
          </p:nvPr>
        </p:nvSpPr>
        <p:spPr>
          <a:xfrm>
            <a:off x="1476375" y="6092825"/>
            <a:ext cx="6400800" cy="481013"/>
          </a:xfrm>
        </p:spPr>
        <p:txBody>
          <a:bodyPr/>
          <a:lstStyle/>
          <a:p>
            <a:pPr marL="82550" eaLnBrk="1" hangingPunct="1">
              <a:lnSpc>
                <a:spcPct val="90000"/>
              </a:lnSpc>
            </a:pPr>
            <a:r>
              <a:rPr lang="ru-RU" sz="1400" smtClean="0"/>
              <a:t>Выполнила Лонская Т.А., учитель математики МБОУ СОШ № 1 имени 50-летия «Красноярскгэсстрой»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Категория «Геометрия»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684213" y="1447800"/>
            <a:ext cx="3816350" cy="14049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На клетчатой бумаге с размером клетки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/>
              <a:t>1 см </a:t>
            </a:r>
            <a:r>
              <a:rPr lang="ru-RU" dirty="0" err="1" smtClean="0"/>
              <a:t>х</a:t>
            </a:r>
            <a:r>
              <a:rPr lang="ru-RU" dirty="0" smtClean="0"/>
              <a:t> 1 см (</a:t>
            </a:r>
            <a:r>
              <a:rPr lang="ru-RU" dirty="0" err="1" smtClean="0"/>
              <a:t>см</a:t>
            </a:r>
            <a:r>
              <a:rPr lang="ru-RU" dirty="0" smtClean="0"/>
              <a:t>. рис.) </a:t>
            </a:r>
            <a:r>
              <a:rPr lang="ru-RU" kern="1200" dirty="0" smtClean="0"/>
              <a:t>Найдите </a:t>
            </a:r>
            <a:r>
              <a:rPr lang="ru-RU" kern="1200" dirty="0"/>
              <a:t>площадь </a:t>
            </a:r>
            <a:r>
              <a:rPr lang="ru-RU" kern="1200" dirty="0" smtClean="0"/>
              <a:t>четырехугольника</a:t>
            </a:r>
            <a:endParaRPr lang="ru-RU" kern="1200" dirty="0"/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357313" y="5143500"/>
            <a:ext cx="20177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40965" name="Rectangle 5"/>
          <p:cNvSpPr>
            <a:spLocks/>
          </p:cNvSpPr>
          <p:nvPr/>
        </p:nvSpPr>
        <p:spPr bwMode="auto">
          <a:xfrm>
            <a:off x="1285875" y="5786438"/>
            <a:ext cx="35687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21 см кв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7812088" y="260350"/>
            <a:ext cx="1152525" cy="935038"/>
          </a:xfrm>
          <a:prstGeom prst="bevel">
            <a:avLst>
              <a:gd name="adj" fmla="val 12500"/>
            </a:avLst>
          </a:prstGeom>
          <a:solidFill>
            <a:srgbClr val="FF5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40</a:t>
            </a:r>
            <a:endParaRPr lang="ru-RU"/>
          </a:p>
        </p:txBody>
      </p:sp>
      <p:sp>
        <p:nvSpPr>
          <p:cNvPr id="174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571625"/>
            <a:ext cx="39290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043608" y="0"/>
            <a:ext cx="6552728" cy="1143000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 w="12700">
                  <a:solidFill>
                    <a:srgbClr val="4C7856"/>
                  </a:solidFill>
                </a:ln>
                <a:solidFill>
                  <a:srgbClr val="6A815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Категория </a:t>
            </a:r>
            <a:r>
              <a:rPr lang="ru-RU" sz="4000" b="1" dirty="0" smtClean="0">
                <a:ln w="12700">
                  <a:solidFill>
                    <a:srgbClr val="4C7856"/>
                  </a:solidFill>
                </a:ln>
                <a:solidFill>
                  <a:srgbClr val="6A815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«Смекай. Отгадывай»</a:t>
            </a:r>
            <a:endParaRPr lang="ru-RU" sz="4000" b="1" dirty="0" smtClean="0">
              <a:ln w="12700">
                <a:solidFill>
                  <a:srgbClr val="4C7856"/>
                </a:solidFill>
              </a:ln>
              <a:solidFill>
                <a:srgbClr val="6A815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280275" cy="757238"/>
          </a:xfrm>
        </p:spPr>
        <p:txBody>
          <a:bodyPr/>
          <a:lstStyle/>
          <a:p>
            <a:pPr eaLnBrk="1" hangingPunct="1"/>
            <a:r>
              <a:rPr lang="ru-RU" dirty="0" smtClean="0"/>
              <a:t>У Царя </a:t>
            </a:r>
            <a:r>
              <a:rPr lang="ru-RU" dirty="0" err="1" smtClean="0"/>
              <a:t>Гвидона</a:t>
            </a:r>
            <a:r>
              <a:rPr lang="ru-RU" dirty="0" smtClean="0"/>
              <a:t> было три сына, и у каждого из этих сыновей сестёр было столько же, сколько и братьев. Сколько всего детей у Царя </a:t>
            </a:r>
            <a:r>
              <a:rPr lang="ru-RU" dirty="0" err="1" smtClean="0"/>
              <a:t>Гвидона</a:t>
            </a:r>
            <a:r>
              <a:rPr lang="ru-RU" dirty="0" smtClean="0"/>
              <a:t>?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1258888" y="3284538"/>
            <a:ext cx="20177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1258888" y="4005263"/>
            <a:ext cx="524192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600">
                <a:latin typeface="Corbel" pitchFamily="34" charset="0"/>
              </a:rPr>
              <a:t>5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2000" i="1"/>
              <a:t>У любого из сыновей Царя Гвидона два брата, значит, и две сестры. Следовательно, у Царя Гвидона пятеро детей: три сына и две дочери.</a:t>
            </a:r>
            <a:endParaRPr lang="ru-RU" sz="2000">
              <a:latin typeface="Corbel" pitchFamily="34" charset="0"/>
            </a:endParaRP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ru-RU" sz="3200">
              <a:latin typeface="Corbel" pitchFamily="34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7812088" y="188913"/>
            <a:ext cx="1152525" cy="935037"/>
          </a:xfrm>
          <a:prstGeom prst="bevel">
            <a:avLst>
              <a:gd name="adj" fmla="val 12500"/>
            </a:avLst>
          </a:prstGeom>
          <a:solidFill>
            <a:srgbClr val="56C943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10</a:t>
            </a:r>
            <a:endParaRPr lang="ru-RU"/>
          </a:p>
        </p:txBody>
      </p:sp>
      <p:sp>
        <p:nvSpPr>
          <p:cNvPr id="1843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1071563" y="1447800"/>
            <a:ext cx="7715250" cy="757238"/>
          </a:xfrm>
        </p:spPr>
        <p:txBody>
          <a:bodyPr/>
          <a:lstStyle/>
          <a:p>
            <a:pPr eaLnBrk="1" hangingPunct="1"/>
            <a:r>
              <a:rPr lang="ru-RU" dirty="0" smtClean="0"/>
              <a:t>Лошадь съедает охапку сена за 3 дня, а жеребёнок такую же охапку сена съедает за 6 дней. За сколько дней съедят охапку сена лошадь и жеребёнок вместе?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1643063" y="4500563"/>
            <a:ext cx="20177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1500188" y="5214938"/>
            <a:ext cx="35687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2 дня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7812088" y="188913"/>
            <a:ext cx="1152525" cy="935037"/>
          </a:xfrm>
          <a:prstGeom prst="bevel">
            <a:avLst>
              <a:gd name="adj" fmla="val 12500"/>
            </a:avLst>
          </a:prstGeom>
          <a:solidFill>
            <a:srgbClr val="56C943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  <a:endParaRPr lang="ru-RU"/>
          </a:p>
        </p:txBody>
      </p:sp>
      <p:sp>
        <p:nvSpPr>
          <p:cNvPr id="1946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64" name="Picture 9" descr="DataLife Engine &amp;Vcy;&amp;iecy;&amp;rcy;&amp;scy;&amp;icy;&amp;yacy; &amp;dcy;&amp;lcy;&amp;yacy; &amp;pcy;&amp;iecy;&amp;chcy;&amp;acy;&amp;tcy;&amp;icy; &amp;Gcy;&amp;rcy;&amp;acy;&amp;fcy;&amp;fcy;&amp;icy;&amp;tcy;&amp;icy; &amp;vcy;&amp;kcy;&amp;ocy;&amp;ncy;&amp;tcy;&amp;acy;&amp;kcy;&amp;tcy;&amp;iecy; &amp;lcy;&amp;ocy;&amp;shcy;&amp;acy;&amp;dcy;&amp;i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714750"/>
            <a:ext cx="28543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/>
          </p:cNvSpPr>
          <p:nvPr/>
        </p:nvSpPr>
        <p:spPr bwMode="auto">
          <a:xfrm>
            <a:off x="1043608" y="0"/>
            <a:ext cx="655272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4C7856"/>
                  </a:solidFill>
                </a:ln>
                <a:solidFill>
                  <a:srgbClr val="6A815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Категория «Смекай. Отгадывай»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928688" y="928688"/>
            <a:ext cx="7429500" cy="990600"/>
          </a:xfrm>
        </p:spPr>
        <p:txBody>
          <a:bodyPr/>
          <a:lstStyle/>
          <a:p>
            <a:pPr eaLnBrk="1" hangingPunct="1"/>
            <a:r>
              <a:rPr lang="ru-RU" smtClean="0"/>
              <a:t>Никита купил интересную книжку. Он отдал за книжку половину своих денег и ещё 25 рублей. После этого у Никиты осталось 25 рублей. Сколько стоила книжка?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1571625" y="4357688"/>
            <a:ext cx="201771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1500188" y="5143500"/>
            <a:ext cx="35687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75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7740650" y="188913"/>
            <a:ext cx="1152525" cy="935037"/>
          </a:xfrm>
          <a:prstGeom prst="bevel">
            <a:avLst>
              <a:gd name="adj" fmla="val 12500"/>
            </a:avLst>
          </a:prstGeom>
          <a:solidFill>
            <a:srgbClr val="56C943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30</a:t>
            </a:r>
            <a:endParaRPr lang="ru-RU"/>
          </a:p>
        </p:txBody>
      </p:sp>
      <p:sp>
        <p:nvSpPr>
          <p:cNvPr id="2048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488" name="Picture 11" descr="&amp;Acy;&amp;ucy;&amp;dcy;&amp;icy;&amp;ocy;&amp;kcy;&amp;ncy;&amp;icy;&amp;gcy;&amp;icy; &amp;icy;&amp;icy;&amp;ncy;&amp;tcy;&amp;iecy;&amp;rcy;&amp;iecy;&amp;scy;&amp;ncy;&amp;ycy;&amp;iecy; &amp;scy;&amp;kcy;&amp;acy;&amp;chcy;&amp;acy;&amp;tcy;&amp;softcy; &amp;acy;&amp;rcy;&amp;khcy;&amp;icy;&amp;vcy; &amp;ncy;&amp;acy; ecycle.ru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3714750"/>
            <a:ext cx="466725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80920" cy="634082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 w="12700">
                  <a:solidFill>
                    <a:srgbClr val="4C7856"/>
                  </a:solidFill>
                </a:ln>
                <a:solidFill>
                  <a:srgbClr val="6A815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Категория </a:t>
            </a:r>
            <a:r>
              <a:rPr lang="ru-RU" sz="4000" b="1" dirty="0" smtClean="0">
                <a:ln w="12700">
                  <a:solidFill>
                    <a:srgbClr val="4C7856"/>
                  </a:solidFill>
                </a:ln>
                <a:solidFill>
                  <a:srgbClr val="6A815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«Смекай. Отгадывай»</a:t>
            </a:r>
            <a:endParaRPr lang="ru-RU" sz="4000" b="1" dirty="0" smtClean="0">
              <a:ln w="12700">
                <a:solidFill>
                  <a:srgbClr val="4C7856"/>
                </a:solidFill>
              </a:ln>
              <a:solidFill>
                <a:srgbClr val="6A815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000125" y="785813"/>
            <a:ext cx="8143875" cy="4357687"/>
          </a:xfrm>
        </p:spPr>
        <p:txBody>
          <a:bodyPr/>
          <a:lstStyle/>
          <a:p>
            <a:pPr eaLnBrk="1" hangingPunct="1"/>
            <a:r>
              <a:rPr lang="ru-RU" dirty="0" smtClean="0"/>
              <a:t>Друзья из Солнечного города решили взвеситься парами. Получилось, что Синеглазка и Кнопочка вместе весят 40 кг, Кнопочка и Незнайка – 50 кг, </a:t>
            </a:r>
          </a:p>
          <a:p>
            <a:pPr eaLnBrk="1" hangingPunct="1"/>
            <a:r>
              <a:rPr lang="ru-RU" dirty="0" smtClean="0"/>
              <a:t>Незнайка и Пончик – 90 кг, </a:t>
            </a:r>
          </a:p>
          <a:p>
            <a:pPr eaLnBrk="1" hangingPunct="1"/>
            <a:r>
              <a:rPr lang="ru-RU" dirty="0" smtClean="0"/>
              <a:t>Пончик и </a:t>
            </a:r>
            <a:r>
              <a:rPr lang="ru-RU" dirty="0" err="1" smtClean="0"/>
              <a:t>Пилюлькин</a:t>
            </a:r>
            <a:r>
              <a:rPr lang="ru-RU" dirty="0" smtClean="0"/>
              <a:t> – 100 кг,</a:t>
            </a:r>
          </a:p>
          <a:p>
            <a:pPr eaLnBrk="1" hangingPunct="1"/>
            <a:r>
              <a:rPr lang="ru-RU" dirty="0" smtClean="0"/>
              <a:t> </a:t>
            </a:r>
            <a:r>
              <a:rPr lang="ru-RU" dirty="0" err="1" smtClean="0"/>
              <a:t>Пилюлькин</a:t>
            </a:r>
            <a:r>
              <a:rPr lang="ru-RU" dirty="0" smtClean="0"/>
              <a:t> и Синеглазка – 60 кг. </a:t>
            </a:r>
          </a:p>
          <a:p>
            <a:pPr eaLnBrk="1" hangingPunct="1"/>
            <a:r>
              <a:rPr lang="ru-RU" dirty="0" smtClean="0"/>
              <a:t>Сколько весит Синеглазка?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285750" y="5214938"/>
            <a:ext cx="2017713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2000250" y="5286375"/>
            <a:ext cx="542925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>
                <a:latin typeface="Corbel" pitchFamily="34" charset="0"/>
              </a:rPr>
              <a:t>20 кг.   </a:t>
            </a:r>
            <a:r>
              <a:rPr lang="ru-RU" sz="2000" i="1"/>
              <a:t>40 + 50 + 90 + 100 + 60 = 340 (кг) – удвоенный общий вес друзей.</a:t>
            </a:r>
            <a:endParaRPr lang="ru-RU" sz="2000"/>
          </a:p>
          <a:p>
            <a:r>
              <a:rPr lang="ru-RU" sz="2000" i="1"/>
              <a:t>340 : 2 = 170 (кг) –общий вес друзей.</a:t>
            </a:r>
            <a:endParaRPr lang="ru-RU" sz="2000"/>
          </a:p>
          <a:p>
            <a:r>
              <a:rPr lang="ru-RU" sz="2000" i="1"/>
              <a:t>170 – 100 – 50 = 20 (кг) – вес Синеглазки</a:t>
            </a:r>
            <a:endParaRPr lang="ru-RU" sz="2000">
              <a:latin typeface="Corbel" pitchFamily="34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7812088" y="188913"/>
            <a:ext cx="1152525" cy="935037"/>
          </a:xfrm>
          <a:prstGeom prst="bevel">
            <a:avLst>
              <a:gd name="adj" fmla="val 12500"/>
            </a:avLst>
          </a:prstGeom>
          <a:solidFill>
            <a:srgbClr val="56C943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40</a:t>
            </a:r>
            <a:endParaRPr lang="ru-RU"/>
          </a:p>
        </p:txBody>
      </p:sp>
      <p:sp>
        <p:nvSpPr>
          <p:cNvPr id="2151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2" name="Picture 9" descr="&amp;Pcy;&amp;rcy;&amp;icy;&amp;kcy;&amp;lcy;&amp;yucy;&amp;chcy;&amp;iecy;&amp;ncy;&amp;icy;&amp;yacy; &amp;Ncy;&amp;iecy;&amp;zcy;&amp;ncy;&amp;acy;&amp;jcy;&amp;kcy;&amp;icy; &amp;icy; &amp;iecy;&amp;gcy;&amp;ocy; &amp;dcy;&amp;rcy;&amp;ucy;&amp;zcy;&amp;iecy;&amp;jcy;: &amp;Gcy;&amp;lcy;&amp;acy;&amp;vcy;&amp;acy; &amp;chcy;&amp;iecy;&amp;tcy;&amp;ycy;&amp;rcy;&amp;ncy;&amp;acy;&amp;dcy;&amp;tscy;&amp;acy;&amp;tcy;&amp;acy;&amp;yacy;. &amp;Pcy;&amp;ucy;&amp;tcy;&amp;iecy;&amp;shcy;&amp;iecy;&amp;scy;&amp;tcy;&amp;vcy;&amp;icy;&amp;iecy; &amp;pcy;&amp;ocy; &amp;gcy;&amp;ocy;&amp;rcy;&amp;ocy;&amp;dcy;&amp;u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428875"/>
            <a:ext cx="21431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934450" cy="511175"/>
          </a:xfrm>
          <a:noFill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ru-RU" sz="4000" b="1" dirty="0" smtClean="0">
                <a:ln w="12700">
                  <a:solidFill>
                    <a:srgbClr val="4C7856"/>
                  </a:solidFill>
                </a:ln>
                <a:solidFill>
                  <a:srgbClr val="6A815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Категория </a:t>
            </a:r>
            <a:r>
              <a:rPr lang="ru-RU" sz="4000" b="1" dirty="0" smtClean="0">
                <a:ln w="12700">
                  <a:solidFill>
                    <a:srgbClr val="4C7856"/>
                  </a:solidFill>
                </a:ln>
                <a:solidFill>
                  <a:srgbClr val="6A815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«Смекай. Отгадывай»</a:t>
            </a:r>
            <a:endParaRPr lang="ru-RU" sz="4000" b="1" dirty="0" smtClean="0">
              <a:ln w="12700">
                <a:solidFill>
                  <a:srgbClr val="4C7856"/>
                </a:solidFill>
              </a:ln>
              <a:solidFill>
                <a:srgbClr val="6A815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4075" y="692150"/>
            <a:ext cx="6418263" cy="711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«Своя игра»</a:t>
            </a:r>
          </a:p>
        </p:txBody>
      </p:sp>
      <p:sp>
        <p:nvSpPr>
          <p:cNvPr id="40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059113" y="1628800"/>
            <a:ext cx="1152525" cy="1079475"/>
          </a:xfrm>
          <a:prstGeom prst="bevel">
            <a:avLst>
              <a:gd name="adj" fmla="val 12500"/>
            </a:avLst>
          </a:pr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10</a:t>
            </a:r>
          </a:p>
        </p:txBody>
      </p:sp>
      <p:sp>
        <p:nvSpPr>
          <p:cNvPr id="41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11638" y="1628800"/>
            <a:ext cx="1152525" cy="1079475"/>
          </a:xfrm>
          <a:prstGeom prst="bevel">
            <a:avLst>
              <a:gd name="adj" fmla="val 12500"/>
            </a:avLst>
          </a:pr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410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5600" y="1628800"/>
            <a:ext cx="1152525" cy="1079475"/>
          </a:xfrm>
          <a:prstGeom prst="bevel">
            <a:avLst>
              <a:gd name="adj" fmla="val 12500"/>
            </a:avLst>
          </a:pr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30</a:t>
            </a:r>
          </a:p>
        </p:txBody>
      </p:sp>
      <p:sp>
        <p:nvSpPr>
          <p:cNvPr id="4102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59113" y="2781300"/>
            <a:ext cx="1152525" cy="935038"/>
          </a:xfrm>
          <a:prstGeom prst="bevel">
            <a:avLst>
              <a:gd name="adj" fmla="val 12500"/>
            </a:avLst>
          </a:prstGeom>
          <a:solidFill>
            <a:srgbClr val="FF5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10</a:t>
            </a:r>
          </a:p>
        </p:txBody>
      </p:sp>
      <p:sp>
        <p:nvSpPr>
          <p:cNvPr id="4103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659563" y="1628800"/>
            <a:ext cx="1152525" cy="1079475"/>
          </a:xfrm>
          <a:prstGeom prst="bevel">
            <a:avLst>
              <a:gd name="adj" fmla="val 12500"/>
            </a:avLst>
          </a:pr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40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827088" y="1628775"/>
            <a:ext cx="2160587" cy="1079500"/>
          </a:xfrm>
          <a:prstGeom prst="bevel">
            <a:avLst>
              <a:gd name="adj" fmla="val 12500"/>
            </a:avLst>
          </a:prstGeom>
          <a:solidFill>
            <a:srgbClr val="00B0F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Основы</a:t>
            </a:r>
          </a:p>
          <a:p>
            <a:pPr algn="ctr"/>
            <a:r>
              <a:rPr lang="ru-RU" sz="2400" b="1"/>
              <a:t> математики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827088" y="2781300"/>
            <a:ext cx="2160587" cy="935038"/>
          </a:xfrm>
          <a:prstGeom prst="bevel">
            <a:avLst>
              <a:gd name="adj" fmla="val 12500"/>
            </a:avLst>
          </a:prstGeom>
          <a:solidFill>
            <a:srgbClr val="FF000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/>
              <a:t>Геометрия</a:t>
            </a:r>
            <a:endParaRPr lang="ru-RU" sz="2800" b="1" dirty="0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827088" y="3789363"/>
            <a:ext cx="2160587" cy="1079500"/>
          </a:xfrm>
          <a:prstGeom prst="bevel">
            <a:avLst>
              <a:gd name="adj" fmla="val 12500"/>
            </a:avLst>
          </a:prstGeom>
          <a:solidFill>
            <a:srgbClr val="56C943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Смекай, </a:t>
            </a:r>
          </a:p>
          <a:p>
            <a:pPr algn="ctr"/>
            <a:r>
              <a:rPr lang="ru-RU" sz="2000" b="1"/>
              <a:t>отгадывай</a:t>
            </a:r>
          </a:p>
        </p:txBody>
      </p:sp>
      <p:sp>
        <p:nvSpPr>
          <p:cNvPr id="4107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211638" y="2781300"/>
            <a:ext cx="1152525" cy="935038"/>
          </a:xfrm>
          <a:prstGeom prst="bevel">
            <a:avLst>
              <a:gd name="adj" fmla="val 12500"/>
            </a:avLst>
          </a:prstGeom>
          <a:solidFill>
            <a:srgbClr val="FF5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4108" name="AutoShape 1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435600" y="2781300"/>
            <a:ext cx="1152525" cy="935038"/>
          </a:xfrm>
          <a:prstGeom prst="bevel">
            <a:avLst>
              <a:gd name="adj" fmla="val 12500"/>
            </a:avLst>
          </a:prstGeom>
          <a:solidFill>
            <a:srgbClr val="FF5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4109" name="AutoShape 1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659563" y="2781300"/>
            <a:ext cx="1152525" cy="935038"/>
          </a:xfrm>
          <a:prstGeom prst="bevel">
            <a:avLst>
              <a:gd name="adj" fmla="val 12500"/>
            </a:avLst>
          </a:prstGeom>
          <a:solidFill>
            <a:srgbClr val="FF5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40</a:t>
            </a:r>
          </a:p>
        </p:txBody>
      </p:sp>
      <p:sp>
        <p:nvSpPr>
          <p:cNvPr id="4110" name="AutoShape 1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059113" y="3789363"/>
            <a:ext cx="1152525" cy="1079797"/>
          </a:xfrm>
          <a:prstGeom prst="bevel">
            <a:avLst>
              <a:gd name="adj" fmla="val 12500"/>
            </a:avLst>
          </a:prstGeom>
          <a:solidFill>
            <a:srgbClr val="56C943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10</a:t>
            </a:r>
          </a:p>
        </p:txBody>
      </p:sp>
      <p:sp>
        <p:nvSpPr>
          <p:cNvPr id="4111" name="AutoShape 1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11638" y="3789363"/>
            <a:ext cx="1152525" cy="1079797"/>
          </a:xfrm>
          <a:prstGeom prst="bevel">
            <a:avLst>
              <a:gd name="adj" fmla="val 12500"/>
            </a:avLst>
          </a:prstGeom>
          <a:solidFill>
            <a:srgbClr val="56C943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</a:p>
        </p:txBody>
      </p:sp>
      <p:sp>
        <p:nvSpPr>
          <p:cNvPr id="4112" name="AutoShape 1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659563" y="3789363"/>
            <a:ext cx="1152525" cy="1079797"/>
          </a:xfrm>
          <a:prstGeom prst="bevel">
            <a:avLst>
              <a:gd name="adj" fmla="val 12500"/>
            </a:avLst>
          </a:prstGeom>
          <a:solidFill>
            <a:srgbClr val="56C943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40</a:t>
            </a:r>
          </a:p>
        </p:txBody>
      </p:sp>
      <p:sp>
        <p:nvSpPr>
          <p:cNvPr id="4113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435600" y="3789363"/>
            <a:ext cx="1152525" cy="1079797"/>
          </a:xfrm>
          <a:prstGeom prst="bevel">
            <a:avLst>
              <a:gd name="adj" fmla="val 12500"/>
            </a:avLst>
          </a:prstGeom>
          <a:solidFill>
            <a:srgbClr val="56C943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30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95288" y="5445125"/>
            <a:ext cx="828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chemeClr val="accent1"/>
                </a:solidFill>
              </a:rPr>
              <a:t>Выберите категорию, </a:t>
            </a:r>
            <a:br>
              <a:rPr lang="ru-RU" sz="2800" dirty="0">
                <a:solidFill>
                  <a:schemeClr val="accent1"/>
                </a:solidFill>
              </a:rPr>
            </a:br>
            <a:r>
              <a:rPr lang="ru-RU" sz="2800" dirty="0">
                <a:solidFill>
                  <a:schemeClr val="accent1"/>
                </a:solidFill>
              </a:rPr>
              <a:t>вопрос по степени сложности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0D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0D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0D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0DB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1071563" y="404813"/>
            <a:ext cx="666908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Категория «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Основы  математики»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6708775" cy="1195388"/>
          </a:xfrm>
        </p:spPr>
        <p:txBody>
          <a:bodyPr/>
          <a:lstStyle/>
          <a:p>
            <a:pPr eaLnBrk="1" hangingPunct="1"/>
            <a:r>
              <a:rPr lang="ru-RU" smtClean="0"/>
              <a:t>Вычислите:</a:t>
            </a:r>
          </a:p>
          <a:p>
            <a:pPr eaLnBrk="1" hangingPunct="1"/>
            <a:r>
              <a:rPr lang="ru-RU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(25:(56:7 - 3) + 64:16) - 75:3:5</a:t>
            </a: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1258888" y="3284538"/>
            <a:ext cx="20177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3077" name="Rectangle 5"/>
          <p:cNvSpPr>
            <a:spLocks/>
          </p:cNvSpPr>
          <p:nvPr/>
        </p:nvSpPr>
        <p:spPr bwMode="auto">
          <a:xfrm>
            <a:off x="1258888" y="4005263"/>
            <a:ext cx="35687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4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7596188" y="260350"/>
            <a:ext cx="1152525" cy="935038"/>
          </a:xfrm>
          <a:prstGeom prst="bevel">
            <a:avLst>
              <a:gd name="adj" fmla="val 12500"/>
            </a:avLst>
          </a:pr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10</a:t>
            </a:r>
            <a:endParaRPr lang="ru-RU"/>
          </a:p>
        </p:txBody>
      </p:sp>
      <p:sp>
        <p:nvSpPr>
          <p:cNvPr id="1024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Учимся описывать картинку на английском языке - The Waves of Engl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071813"/>
            <a:ext cx="25717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5945188" cy="757238"/>
          </a:xfrm>
        </p:spPr>
        <p:txBody>
          <a:bodyPr/>
          <a:lstStyle/>
          <a:p>
            <a:pPr eaLnBrk="1" hangingPunct="1"/>
            <a:r>
              <a:rPr lang="ru-RU" smtClean="0"/>
              <a:t>Отец старше сына на 28 лет, а сын младше отца в 3 раза. Сколько лет отцу?</a:t>
            </a:r>
          </a:p>
        </p:txBody>
      </p:sp>
      <p:sp>
        <p:nvSpPr>
          <p:cNvPr id="11267" name="Rectangle 4"/>
          <p:cNvSpPr>
            <a:spLocks/>
          </p:cNvSpPr>
          <p:nvPr/>
        </p:nvSpPr>
        <p:spPr bwMode="auto">
          <a:xfrm>
            <a:off x="1258888" y="3284538"/>
            <a:ext cx="20177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1258888" y="4005263"/>
            <a:ext cx="5257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200" i="1">
                <a:latin typeface="Bookman Old Style" pitchFamily="18" charset="0"/>
              </a:rPr>
              <a:t>Сын -х лет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3200" i="1">
                <a:latin typeface="Bookman Old Style" pitchFamily="18" charset="0"/>
              </a:rPr>
              <a:t>Отец - 3х лет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 i="1">
                <a:latin typeface="Bookman Old Style" pitchFamily="18" charset="0"/>
              </a:rPr>
              <a:t>3х-х =28, х = 14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 i="1">
                <a:latin typeface="Bookman Old Style" pitchFamily="18" charset="0"/>
              </a:rPr>
              <a:t>Отцу 14+28=42 года</a:t>
            </a:r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7740650" y="260350"/>
            <a:ext cx="1152525" cy="935038"/>
          </a:xfrm>
          <a:prstGeom prst="bevel">
            <a:avLst>
              <a:gd name="adj" fmla="val 12500"/>
            </a:avLst>
          </a:pr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  <a:endParaRPr lang="ru-RU"/>
          </a:p>
        </p:txBody>
      </p:sp>
      <p:sp>
        <p:nvSpPr>
          <p:cNvPr id="1127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Категория «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Основы  математики»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72" name="Picture 8" descr="Сайт школы 1874 - Итоги интеллектуального мараф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071813"/>
            <a:ext cx="2428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6994525" cy="757238"/>
          </a:xfrm>
        </p:spPr>
        <p:txBody>
          <a:bodyPr/>
          <a:lstStyle/>
          <a:p>
            <a:pPr eaLnBrk="1" hangingPunct="1"/>
            <a:r>
              <a:rPr lang="ru-RU" smtClean="0"/>
              <a:t>Незнайка перемножил три целых числа и получил 333. Известно, что все числа больше 1. Найди большее из этих чисел.</a:t>
            </a:r>
          </a:p>
        </p:txBody>
      </p:sp>
      <p:sp>
        <p:nvSpPr>
          <p:cNvPr id="12291" name="Rectangle 4"/>
          <p:cNvSpPr>
            <a:spLocks/>
          </p:cNvSpPr>
          <p:nvPr/>
        </p:nvSpPr>
        <p:spPr bwMode="auto">
          <a:xfrm>
            <a:off x="2928938" y="4286250"/>
            <a:ext cx="20177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35845" name="Rectangle 5"/>
          <p:cNvSpPr>
            <a:spLocks/>
          </p:cNvSpPr>
          <p:nvPr/>
        </p:nvSpPr>
        <p:spPr bwMode="auto">
          <a:xfrm>
            <a:off x="1357313" y="4929188"/>
            <a:ext cx="59293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37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 i="1"/>
              <a:t>Единственный возможный вариант: 37 * 3 * 3 = 333</a:t>
            </a:r>
            <a:endParaRPr lang="ru-RU" sz="3200">
              <a:latin typeface="Corbel" pitchFamily="34" charset="0"/>
            </a:endParaRP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7740650" y="260350"/>
            <a:ext cx="1152525" cy="935038"/>
          </a:xfrm>
          <a:prstGeom prst="bevel">
            <a:avLst>
              <a:gd name="adj" fmla="val 12500"/>
            </a:avLst>
          </a:pr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30</a:t>
            </a:r>
            <a:endParaRPr lang="ru-RU"/>
          </a:p>
        </p:txBody>
      </p:sp>
      <p:sp>
        <p:nvSpPr>
          <p:cNvPr id="1229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Категория «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Основы  математики»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6" name="Picture 8" descr="ГОУ города Москвы детский сад 1297 - Объяв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071813"/>
            <a:ext cx="14287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&amp;Kcy;&amp;acy;&amp;rcy;&amp;tcy;&amp;icy;&amp;ncy;&amp;kcy;&amp;acy; &amp;ncy;&amp;acy; &amp;pcy;&amp;ocy;&amp;scy;&amp;lcy;&amp;iecy;&amp;dcy;&amp;ncy;&amp;yucy;&amp;yucy; &amp;bcy;&amp;ucy;&amp;kcy;&amp;vcy;&amp;ucy; - &amp;Scy;&amp;tcy;&amp;rcy;&amp;acy;&amp;ncy;&amp;icy;&amp;tscy;&amp;acy; 6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388" y="3214688"/>
            <a:ext cx="16002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23150" cy="757238"/>
          </a:xfrm>
        </p:spPr>
        <p:txBody>
          <a:bodyPr/>
          <a:lstStyle/>
          <a:p>
            <a:pPr eaLnBrk="1" hangingPunct="1"/>
            <a:r>
              <a:rPr lang="ru-RU" smtClean="0"/>
              <a:t>Масса ящика с лимонами равна 40 кг. Когда продали половину всех лимонов, ящик снова поставили на весы. Весы показали 24 кг. Найдите массу пустого ящика.</a:t>
            </a:r>
          </a:p>
        </p:txBody>
      </p:sp>
      <p:sp>
        <p:nvSpPr>
          <p:cNvPr id="13315" name="Rectangle 4"/>
          <p:cNvSpPr>
            <a:spLocks/>
          </p:cNvSpPr>
          <p:nvPr/>
        </p:nvSpPr>
        <p:spPr bwMode="auto">
          <a:xfrm>
            <a:off x="1785938" y="5143500"/>
            <a:ext cx="20177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1785938" y="5857875"/>
            <a:ext cx="35687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8 кг</a:t>
            </a: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7812088" y="260350"/>
            <a:ext cx="1152525" cy="935038"/>
          </a:xfrm>
          <a:prstGeom prst="bevel">
            <a:avLst>
              <a:gd name="adj" fmla="val 12500"/>
            </a:avLst>
          </a:prstGeom>
          <a:solidFill>
            <a:srgbClr val="99CCFF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40</a:t>
            </a:r>
            <a:endParaRPr lang="ru-RU"/>
          </a:p>
        </p:txBody>
      </p:sp>
      <p:sp>
        <p:nvSpPr>
          <p:cNvPr id="1331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Категория «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Основы  математики»</a:t>
            </a:r>
            <a:b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20" name="Picture 8" descr="Лимоны кислосладкие CMS Турция 10к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786188"/>
            <a:ext cx="181451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Категория «Геометрия»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971550" y="1447800"/>
            <a:ext cx="4032250" cy="757238"/>
          </a:xfrm>
        </p:spPr>
        <p:txBody>
          <a:bodyPr/>
          <a:lstStyle/>
          <a:p>
            <a:pPr eaLnBrk="1" hangingPunct="1"/>
            <a:r>
              <a:rPr lang="ru-RU" smtClean="0"/>
              <a:t>Найдите объем прямоугольного параллелепипеда с измерениями 25см,36см,40см.</a:t>
            </a: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1476375" y="4581525"/>
            <a:ext cx="201771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1547813" y="5516563"/>
            <a:ext cx="45243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25*40*36=1000*36</a:t>
            </a:r>
          </a:p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=36000 см куб.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7667625" y="188913"/>
            <a:ext cx="1152525" cy="935037"/>
          </a:xfrm>
          <a:prstGeom prst="bevel">
            <a:avLst>
              <a:gd name="adj" fmla="val 12500"/>
            </a:avLst>
          </a:prstGeom>
          <a:solidFill>
            <a:srgbClr val="FF5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10</a:t>
            </a:r>
            <a:endParaRPr lang="ru-RU"/>
          </a:p>
        </p:txBody>
      </p:sp>
      <p:sp>
        <p:nvSpPr>
          <p:cNvPr id="1434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2500313"/>
            <a:ext cx="3429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Категория «Геометрия»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4065588" cy="757238"/>
          </a:xfrm>
        </p:spPr>
        <p:txBody>
          <a:bodyPr/>
          <a:lstStyle/>
          <a:p>
            <a:pPr eaLnBrk="1" hangingPunct="1"/>
            <a:r>
              <a:rPr lang="ru-RU" smtClean="0"/>
              <a:t>Посчитай, сколько отрезков изображено на рисунке.</a:t>
            </a: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1357313" y="4143375"/>
            <a:ext cx="20177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500188" y="4857750"/>
            <a:ext cx="35687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16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7740650" y="188913"/>
            <a:ext cx="1152525" cy="935037"/>
          </a:xfrm>
          <a:prstGeom prst="bevel">
            <a:avLst>
              <a:gd name="adj" fmla="val 12500"/>
            </a:avLst>
          </a:prstGeom>
          <a:solidFill>
            <a:srgbClr val="FF5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20</a:t>
            </a:r>
            <a:endParaRPr lang="ru-RU"/>
          </a:p>
        </p:txBody>
      </p:sp>
      <p:sp>
        <p:nvSpPr>
          <p:cNvPr id="1536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8" name="Рисунок 17"/>
          <p:cNvPicPr>
            <a:picLocks noChangeAspect="1" noChangeArrowheads="1"/>
          </p:cNvPicPr>
          <p:nvPr/>
        </p:nvPicPr>
        <p:blipFill>
          <a:blip r:embed="rId3" cstate="print"/>
          <a:srcRect l="63950" t="69942" r="26660" b="12473"/>
          <a:stretch>
            <a:fillRect/>
          </a:stretch>
        </p:blipFill>
        <p:spPr bwMode="auto">
          <a:xfrm>
            <a:off x="5286375" y="1500188"/>
            <a:ext cx="3500438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Категория «Геометрия»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1042988" y="1447800"/>
            <a:ext cx="3529012" cy="30607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На клетчатой бумаге с размером клетки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1 см </a:t>
            </a:r>
            <a:r>
              <a:rPr lang="ru-RU" sz="2800" dirty="0" err="1" smtClean="0"/>
              <a:t>х</a:t>
            </a:r>
            <a:r>
              <a:rPr lang="ru-RU" sz="2800" dirty="0" smtClean="0"/>
              <a:t> 1 см (</a:t>
            </a:r>
            <a:r>
              <a:rPr lang="ru-RU" sz="2800" dirty="0" err="1" smtClean="0"/>
              <a:t>см</a:t>
            </a:r>
            <a:r>
              <a:rPr lang="ru-RU" sz="2800" dirty="0" smtClean="0"/>
              <a:t>. рис.) изображен ромб.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Найдите его площадь (в квадратных сантиметрах).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1331913" y="5589588"/>
            <a:ext cx="201771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Ответ: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1403350" y="6100763"/>
            <a:ext cx="35687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ru-RU" sz="3200">
                <a:latin typeface="Corbel" pitchFamily="34" charset="0"/>
              </a:rPr>
              <a:t>12 см кв.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7812088" y="260350"/>
            <a:ext cx="1152525" cy="935038"/>
          </a:xfrm>
          <a:prstGeom prst="bevel">
            <a:avLst>
              <a:gd name="adj" fmla="val 12500"/>
            </a:avLst>
          </a:prstGeom>
          <a:solidFill>
            <a:srgbClr val="FF5050">
              <a:alpha val="8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30</a:t>
            </a:r>
            <a:endParaRPr lang="ru-RU"/>
          </a:p>
        </p:txBody>
      </p:sp>
      <p:sp>
        <p:nvSpPr>
          <p:cNvPr id="1639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5589588"/>
            <a:ext cx="936625" cy="863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428750"/>
            <a:ext cx="314325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theme/theme1.xml><?xml version="1.0" encoding="utf-8"?>
<a:theme xmlns:a="http://schemas.openxmlformats.org/drawingml/2006/main" name="1_Солнцестояние">
  <a:themeElements>
    <a:clrScheme name="1_Солнцестояние 1">
      <a:dk1>
        <a:srgbClr val="000000"/>
      </a:dk1>
      <a:lt1>
        <a:srgbClr val="FFFFFF"/>
      </a:lt1>
      <a:dk2>
        <a:srgbClr val="323232"/>
      </a:dk2>
      <a:lt2>
        <a:srgbClr val="5F7450"/>
      </a:lt2>
      <a:accent1>
        <a:srgbClr val="C00000"/>
      </a:accent1>
      <a:accent2>
        <a:srgbClr val="9F2936"/>
      </a:accent2>
      <a:accent3>
        <a:srgbClr val="FFFFFF"/>
      </a:accent3>
      <a:accent4>
        <a:srgbClr val="000000"/>
      </a:accent4>
      <a:accent5>
        <a:srgbClr val="DCAAAA"/>
      </a:accent5>
      <a:accent6>
        <a:srgbClr val="902430"/>
      </a:accent6>
      <a:hlink>
        <a:srgbClr val="6B9F25"/>
      </a:hlink>
      <a:folHlink>
        <a:srgbClr val="B26B02"/>
      </a:folHlink>
    </a:clrScheme>
    <a:fontScheme name="1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5F7450"/>
        </a:lt2>
        <a:accent1>
          <a:srgbClr val="C00000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 1">
      <a:dk1>
        <a:srgbClr val="000000"/>
      </a:dk1>
      <a:lt1>
        <a:srgbClr val="FFFFFF"/>
      </a:lt1>
      <a:dk2>
        <a:srgbClr val="323232"/>
      </a:dk2>
      <a:lt2>
        <a:srgbClr val="5F7450"/>
      </a:lt2>
      <a:accent1>
        <a:srgbClr val="C00000"/>
      </a:accent1>
      <a:accent2>
        <a:srgbClr val="9F2936"/>
      </a:accent2>
      <a:accent3>
        <a:srgbClr val="FFFFFF"/>
      </a:accent3>
      <a:accent4>
        <a:srgbClr val="000000"/>
      </a:accent4>
      <a:accent5>
        <a:srgbClr val="DCAAAA"/>
      </a:accent5>
      <a:accent6>
        <a:srgbClr val="902430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5F7450"/>
        </a:lt2>
        <a:accent1>
          <a:srgbClr val="C00000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олнцестояние">
  <a:themeElements>
    <a:clrScheme name="2_Солнцестояние 1">
      <a:dk1>
        <a:srgbClr val="000000"/>
      </a:dk1>
      <a:lt1>
        <a:srgbClr val="FFFFFF"/>
      </a:lt1>
      <a:dk2>
        <a:srgbClr val="323232"/>
      </a:dk2>
      <a:lt2>
        <a:srgbClr val="5F7450"/>
      </a:lt2>
      <a:accent1>
        <a:srgbClr val="C00000"/>
      </a:accent1>
      <a:accent2>
        <a:srgbClr val="9F2936"/>
      </a:accent2>
      <a:accent3>
        <a:srgbClr val="FFFFFF"/>
      </a:accent3>
      <a:accent4>
        <a:srgbClr val="000000"/>
      </a:accent4>
      <a:accent5>
        <a:srgbClr val="DCAAAA"/>
      </a:accent5>
      <a:accent6>
        <a:srgbClr val="902430"/>
      </a:accent6>
      <a:hlink>
        <a:srgbClr val="6B9F25"/>
      </a:hlink>
      <a:folHlink>
        <a:srgbClr val="B26B02"/>
      </a:folHlink>
    </a:clrScheme>
    <a:fontScheme name="2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5F7450"/>
        </a:lt2>
        <a:accent1>
          <a:srgbClr val="C00000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Солнцестояние">
  <a:themeElements>
    <a:clrScheme name="3_Солнцестояние 1">
      <a:dk1>
        <a:srgbClr val="000000"/>
      </a:dk1>
      <a:lt1>
        <a:srgbClr val="FFFFFF"/>
      </a:lt1>
      <a:dk2>
        <a:srgbClr val="323232"/>
      </a:dk2>
      <a:lt2>
        <a:srgbClr val="5F7450"/>
      </a:lt2>
      <a:accent1>
        <a:srgbClr val="C00000"/>
      </a:accent1>
      <a:accent2>
        <a:srgbClr val="9F2936"/>
      </a:accent2>
      <a:accent3>
        <a:srgbClr val="FFFFFF"/>
      </a:accent3>
      <a:accent4>
        <a:srgbClr val="000000"/>
      </a:accent4>
      <a:accent5>
        <a:srgbClr val="DCAAAA"/>
      </a:accent5>
      <a:accent6>
        <a:srgbClr val="902430"/>
      </a:accent6>
      <a:hlink>
        <a:srgbClr val="6B9F25"/>
      </a:hlink>
      <a:folHlink>
        <a:srgbClr val="B26B02"/>
      </a:folHlink>
    </a:clrScheme>
    <a:fontScheme name="3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5F7450"/>
        </a:lt2>
        <a:accent1>
          <a:srgbClr val="C00000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Солнцестояние">
  <a:themeElements>
    <a:clrScheme name="4_Солнцестояние 1">
      <a:dk1>
        <a:srgbClr val="000000"/>
      </a:dk1>
      <a:lt1>
        <a:srgbClr val="FFFFFF"/>
      </a:lt1>
      <a:dk2>
        <a:srgbClr val="323232"/>
      </a:dk2>
      <a:lt2>
        <a:srgbClr val="5F7450"/>
      </a:lt2>
      <a:accent1>
        <a:srgbClr val="C00000"/>
      </a:accent1>
      <a:accent2>
        <a:srgbClr val="9F2936"/>
      </a:accent2>
      <a:accent3>
        <a:srgbClr val="FFFFFF"/>
      </a:accent3>
      <a:accent4>
        <a:srgbClr val="000000"/>
      </a:accent4>
      <a:accent5>
        <a:srgbClr val="DCAAAA"/>
      </a:accent5>
      <a:accent6>
        <a:srgbClr val="902430"/>
      </a:accent6>
      <a:hlink>
        <a:srgbClr val="6B9F25"/>
      </a:hlink>
      <a:folHlink>
        <a:srgbClr val="B26B02"/>
      </a:folHlink>
    </a:clrScheme>
    <a:fontScheme name="4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5F7450"/>
        </a:lt2>
        <a:accent1>
          <a:srgbClr val="C00000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Солнцестояние">
  <a:themeElements>
    <a:clrScheme name="5_Солнцестояние 1">
      <a:dk1>
        <a:srgbClr val="000000"/>
      </a:dk1>
      <a:lt1>
        <a:srgbClr val="FFFFFF"/>
      </a:lt1>
      <a:dk2>
        <a:srgbClr val="323232"/>
      </a:dk2>
      <a:lt2>
        <a:srgbClr val="5F7450"/>
      </a:lt2>
      <a:accent1>
        <a:srgbClr val="C00000"/>
      </a:accent1>
      <a:accent2>
        <a:srgbClr val="9F2936"/>
      </a:accent2>
      <a:accent3>
        <a:srgbClr val="FFFFFF"/>
      </a:accent3>
      <a:accent4>
        <a:srgbClr val="000000"/>
      </a:accent4>
      <a:accent5>
        <a:srgbClr val="DCAAAA"/>
      </a:accent5>
      <a:accent6>
        <a:srgbClr val="902430"/>
      </a:accent6>
      <a:hlink>
        <a:srgbClr val="6B9F25"/>
      </a:hlink>
      <a:folHlink>
        <a:srgbClr val="B26B02"/>
      </a:folHlink>
    </a:clrScheme>
    <a:fontScheme name="5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5F7450"/>
        </a:lt2>
        <a:accent1>
          <a:srgbClr val="C00000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Солнцестояние">
  <a:themeElements>
    <a:clrScheme name="6_Солнцестояние 1">
      <a:dk1>
        <a:srgbClr val="000000"/>
      </a:dk1>
      <a:lt1>
        <a:srgbClr val="FFFFFF"/>
      </a:lt1>
      <a:dk2>
        <a:srgbClr val="323232"/>
      </a:dk2>
      <a:lt2>
        <a:srgbClr val="5F7450"/>
      </a:lt2>
      <a:accent1>
        <a:srgbClr val="C00000"/>
      </a:accent1>
      <a:accent2>
        <a:srgbClr val="9F2936"/>
      </a:accent2>
      <a:accent3>
        <a:srgbClr val="FFFFFF"/>
      </a:accent3>
      <a:accent4>
        <a:srgbClr val="000000"/>
      </a:accent4>
      <a:accent5>
        <a:srgbClr val="DCAAAA"/>
      </a:accent5>
      <a:accent6>
        <a:srgbClr val="902430"/>
      </a:accent6>
      <a:hlink>
        <a:srgbClr val="6B9F25"/>
      </a:hlink>
      <a:folHlink>
        <a:srgbClr val="B26B02"/>
      </a:folHlink>
    </a:clrScheme>
    <a:fontScheme name="6_Солнцестояние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Солнцестояние 1">
        <a:dk1>
          <a:srgbClr val="000000"/>
        </a:dk1>
        <a:lt1>
          <a:srgbClr val="FFFFFF"/>
        </a:lt1>
        <a:dk2>
          <a:srgbClr val="323232"/>
        </a:dk2>
        <a:lt2>
          <a:srgbClr val="5F7450"/>
        </a:lt2>
        <a:accent1>
          <a:srgbClr val="C00000"/>
        </a:accent1>
        <a:accent2>
          <a:srgbClr val="9F2936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902430"/>
        </a:accent6>
        <a:hlink>
          <a:srgbClr val="6B9F25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GIA 9kl algebra bank B</Template>
  <TotalTime>109</TotalTime>
  <Words>557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1_Солнцестояние</vt:lpstr>
      <vt:lpstr>Солнцестояние</vt:lpstr>
      <vt:lpstr>2_Солнцестояние</vt:lpstr>
      <vt:lpstr>3_Солнцестояние</vt:lpstr>
      <vt:lpstr>4_Солнцестояние</vt:lpstr>
      <vt:lpstr>5_Солнцестояние</vt:lpstr>
      <vt:lpstr>6_Солнцестояние</vt:lpstr>
      <vt:lpstr>Занимательная математика    «Своя игра»  12 вопросов</vt:lpstr>
      <vt:lpstr> «Своя игра»</vt:lpstr>
      <vt:lpstr>Категория «Основы  математики» </vt:lpstr>
      <vt:lpstr>Категория «Основы  математики» </vt:lpstr>
      <vt:lpstr>Категория «Основы  математики» </vt:lpstr>
      <vt:lpstr>Категория «Основы  математики» </vt:lpstr>
      <vt:lpstr>Категория «Геометрия»</vt:lpstr>
      <vt:lpstr>Категория «Геометрия»</vt:lpstr>
      <vt:lpstr>Категория «Геометрия»</vt:lpstr>
      <vt:lpstr>Категория «Геометрия»</vt:lpstr>
      <vt:lpstr>Категория «Смекай. Отгадывай»</vt:lpstr>
      <vt:lpstr>Слайд 12</vt:lpstr>
      <vt:lpstr>Категория «Смекай. Отгадывай»</vt:lpstr>
      <vt:lpstr>Категория «Смекай. Отгадывай»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serega</dc:creator>
  <cp:lastModifiedBy>PC_35</cp:lastModifiedBy>
  <cp:revision>19</cp:revision>
  <dcterms:created xsi:type="dcterms:W3CDTF">2012-04-04T17:35:50Z</dcterms:created>
  <dcterms:modified xsi:type="dcterms:W3CDTF">2014-12-30T03:48:17Z</dcterms:modified>
</cp:coreProperties>
</file>