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8" r:id="rId3"/>
    <p:sldId id="259" r:id="rId4"/>
    <p:sldId id="260" r:id="rId5"/>
    <p:sldId id="264" r:id="rId6"/>
    <p:sldId id="261" r:id="rId7"/>
    <p:sldId id="262" r:id="rId8"/>
    <p:sldId id="263" r:id="rId9"/>
    <p:sldId id="268" r:id="rId10"/>
    <p:sldId id="265" r:id="rId11"/>
    <p:sldId id="266" r:id="rId12"/>
    <p:sldId id="267" r:id="rId13"/>
    <p:sldId id="275" r:id="rId14"/>
    <p:sldId id="269" r:id="rId15"/>
    <p:sldId id="270" r:id="rId16"/>
    <p:sldId id="271" r:id="rId17"/>
    <p:sldId id="272" r:id="rId18"/>
    <p:sldId id="273" r:id="rId19"/>
    <p:sldId id="274" r:id="rId20"/>
    <p:sldId id="276" r:id="rId21"/>
    <p:sldId id="277" r:id="rId22"/>
    <p:sldId id="278" r:id="rId23"/>
    <p:sldId id="279" r:id="rId24"/>
    <p:sldId id="280" r:id="rId25"/>
    <p:sldId id="284"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BF9C339-2F16-4810-8EE4-9A39A811B2CF}" type="datetimeFigureOut">
              <a:rPr lang="ru-RU" smtClean="0"/>
              <a:t>08.12.2013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8929F07-B358-46E6-A20E-A4F9CE0808B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F9C339-2F16-4810-8EE4-9A39A811B2CF}"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BF9C339-2F16-4810-8EE4-9A39A811B2CF}"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BF9C339-2F16-4810-8EE4-9A39A811B2CF}" type="datetimeFigureOut">
              <a:rPr lang="ru-RU" smtClean="0"/>
              <a:t>08.12.2013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8929F07-B358-46E6-A20E-A4F9CE0808B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BF9C339-2F16-4810-8EE4-9A39A811B2CF}" type="datetimeFigureOut">
              <a:rPr lang="ru-RU" smtClean="0"/>
              <a:t>08.12.2013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8929F07-B358-46E6-A20E-A4F9CE0808B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BF9C339-2F16-4810-8EE4-9A39A811B2CF}" type="datetimeFigureOut">
              <a:rPr lang="ru-RU" smtClean="0"/>
              <a:t>08.12.2013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BF9C339-2F16-4810-8EE4-9A39A811B2CF}" type="datetimeFigureOut">
              <a:rPr lang="ru-RU" smtClean="0"/>
              <a:t>08.12.2013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8929F07-B358-46E6-A20E-A4F9CE0808B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BF9C339-2F16-4810-8EE4-9A39A811B2CF}" type="datetimeFigureOut">
              <a:rPr lang="ru-RU" smtClean="0"/>
              <a:t>08.12.2013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BF9C339-2F16-4810-8EE4-9A39A811B2CF}" type="datetimeFigureOut">
              <a:rPr lang="ru-RU" smtClean="0"/>
              <a:t>08.12.2013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BF9C339-2F16-4810-8EE4-9A39A811B2CF}" type="datetimeFigureOut">
              <a:rPr lang="ru-RU" smtClean="0"/>
              <a:t>08.12.2013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8929F07-B358-46E6-A20E-A4F9CE0808B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BF9C339-2F16-4810-8EE4-9A39A811B2CF}"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8929F07-B358-46E6-A20E-A4F9CE0808B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F9C339-2F16-4810-8EE4-9A39A811B2CF}" type="datetimeFigureOut">
              <a:rPr lang="ru-RU" smtClean="0"/>
              <a:t>08.12.2013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8929F07-B358-46E6-A20E-A4F9CE0808B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rmAutofit fontScale="90000"/>
          </a:bodyPr>
          <a:lstStyle/>
          <a:p>
            <a:r>
              <a:rPr lang="ru-RU" b="1" dirty="0" smtClean="0"/>
              <a:t>Задача про нумерацию страниц</a:t>
            </a:r>
            <a:br>
              <a:rPr lang="ru-RU" b="1" dirty="0" smtClean="0"/>
            </a:br>
            <a:endParaRPr lang="ru-RU" b="1" dirty="0"/>
          </a:p>
        </p:txBody>
      </p:sp>
      <p:sp>
        <p:nvSpPr>
          <p:cNvPr id="3" name="Объект 2"/>
          <p:cNvSpPr>
            <a:spLocks noGrp="1"/>
          </p:cNvSpPr>
          <p:nvPr>
            <p:ph idx="1"/>
          </p:nvPr>
        </p:nvSpPr>
        <p:spPr>
          <a:xfrm>
            <a:off x="539552" y="1844824"/>
            <a:ext cx="8229600" cy="3417243"/>
          </a:xfrm>
        </p:spPr>
        <p:txBody>
          <a:bodyPr/>
          <a:lstStyle/>
          <a:p>
            <a:pPr marL="0" indent="0">
              <a:buNone/>
            </a:pPr>
            <a:r>
              <a:rPr lang="ru-RU" dirty="0" smtClean="0"/>
              <a:t>В книге пронумеровывали страницы (со второй страницы и до последней).</a:t>
            </a:r>
          </a:p>
          <a:p>
            <a:pPr marL="0" indent="0">
              <a:buNone/>
            </a:pPr>
            <a:r>
              <a:rPr lang="ru-RU" dirty="0" smtClean="0"/>
              <a:t>На это потребовалось ровно 100 цифр. Сколько страниц в этой книге?</a:t>
            </a:r>
          </a:p>
          <a:p>
            <a:endParaRPr lang="ru-RU" dirty="0"/>
          </a:p>
        </p:txBody>
      </p:sp>
    </p:spTree>
    <p:extLst>
      <p:ext uri="{BB962C8B-B14F-4D97-AF65-F5344CB8AC3E}">
        <p14:creationId xmlns:p14="http://schemas.microsoft.com/office/powerpoint/2010/main" val="1260915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 2,5 раза</a:t>
            </a:r>
            <a:endParaRPr lang="ru-RU" b="1" dirty="0"/>
          </a:p>
        </p:txBody>
      </p:sp>
      <p:sp>
        <p:nvSpPr>
          <p:cNvPr id="3" name="Объект 2"/>
          <p:cNvSpPr>
            <a:spLocks noGrp="1"/>
          </p:cNvSpPr>
          <p:nvPr>
            <p:ph idx="1"/>
          </p:nvPr>
        </p:nvSpPr>
        <p:spPr/>
        <p:txBody>
          <a:bodyPr/>
          <a:lstStyle/>
          <a:p>
            <a:pPr marL="0" indent="0">
              <a:buNone/>
            </a:pPr>
            <a:r>
              <a:rPr lang="ru-RU" dirty="0" smtClean="0"/>
              <a:t>с 1 до 6 =10 пролетов, </a:t>
            </a:r>
          </a:p>
          <a:p>
            <a:pPr marL="0" indent="0">
              <a:buNone/>
            </a:pPr>
            <a:r>
              <a:rPr lang="ru-RU" dirty="0" smtClean="0"/>
              <a:t>с 1 до 3=4 пролета, </a:t>
            </a:r>
          </a:p>
          <a:p>
            <a:pPr marL="0" indent="0">
              <a:buNone/>
            </a:pPr>
            <a:r>
              <a:rPr lang="ru-RU" dirty="0" smtClean="0"/>
              <a:t>10:4=2,5 раза</a:t>
            </a:r>
            <a:endParaRPr lang="ru-RU" dirty="0"/>
          </a:p>
        </p:txBody>
      </p:sp>
    </p:spTree>
    <p:extLst>
      <p:ext uri="{BB962C8B-B14F-4D97-AF65-F5344CB8AC3E}">
        <p14:creationId xmlns:p14="http://schemas.microsoft.com/office/powerpoint/2010/main" val="127970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052736"/>
            <a:ext cx="6563072" cy="432048"/>
          </a:xfrm>
        </p:spPr>
        <p:txBody>
          <a:bodyPr>
            <a:normAutofit fontScale="90000"/>
          </a:bodyPr>
          <a:lstStyle/>
          <a:p>
            <a:r>
              <a:rPr lang="ru-RU" b="1" dirty="0" smtClean="0"/>
              <a:t>Необычное предложение</a:t>
            </a:r>
            <a:r>
              <a:rPr lang="ru-RU" dirty="0" smtClean="0"/>
              <a:t/>
            </a:r>
            <a:br>
              <a:rPr lang="ru-RU" dirty="0" smtClean="0"/>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961534233"/>
              </p:ext>
            </p:extLst>
          </p:nvPr>
        </p:nvGraphicFramePr>
        <p:xfrm>
          <a:off x="457200" y="1124744"/>
          <a:ext cx="7859216" cy="3281795"/>
        </p:xfrm>
        <a:graphic>
          <a:graphicData uri="http://schemas.openxmlformats.org/drawingml/2006/table">
            <a:tbl>
              <a:tblPr/>
              <a:tblGrid>
                <a:gridCol w="7859216"/>
              </a:tblGrid>
              <a:tr h="1178675">
                <a:tc>
                  <a:txBody>
                    <a:bodyPr/>
                    <a:lstStyle/>
                    <a:p>
                      <a:pPr algn="ctr"/>
                      <a:endParaRPr lang="ru-RU" dirty="0"/>
                    </a:p>
                  </a:txBody>
                  <a:tcPr anchor="ctr">
                    <a:lnL>
                      <a:noFill/>
                    </a:lnL>
                    <a:lnR>
                      <a:noFill/>
                    </a:lnR>
                    <a:lnT>
                      <a:noFill/>
                    </a:lnT>
                    <a:lnB>
                      <a:noFill/>
                    </a:lnB>
                  </a:tcPr>
                </a:tc>
              </a:tr>
              <a:tr h="2062682">
                <a:tc>
                  <a:txBody>
                    <a:bodyPr/>
                    <a:lstStyle/>
                    <a:p>
                      <a:pPr algn="ctr"/>
                      <a:r>
                        <a:rPr lang="ru-RU" sz="3200" dirty="0"/>
                        <a:t>   Что необычного в предложении </a:t>
                      </a:r>
                      <a:r>
                        <a:rPr lang="ru-RU" sz="3200" b="1" dirty="0"/>
                        <a:t>"</a:t>
                      </a:r>
                      <a:r>
                        <a:rPr lang="ru-RU" sz="3200" b="1" dirty="0" err="1"/>
                        <a:t>The</a:t>
                      </a:r>
                      <a:r>
                        <a:rPr lang="ru-RU" sz="3200" b="1" dirty="0"/>
                        <a:t> </a:t>
                      </a:r>
                      <a:r>
                        <a:rPr lang="ru-RU" sz="3200" b="1" dirty="0" err="1"/>
                        <a:t>quick</a:t>
                      </a:r>
                      <a:r>
                        <a:rPr lang="ru-RU" sz="3200" b="1" dirty="0"/>
                        <a:t> </a:t>
                      </a:r>
                      <a:r>
                        <a:rPr lang="ru-RU" sz="3200" b="1" dirty="0" err="1"/>
                        <a:t>brown</a:t>
                      </a:r>
                      <a:r>
                        <a:rPr lang="ru-RU" sz="3200" b="1" dirty="0"/>
                        <a:t> </a:t>
                      </a:r>
                      <a:r>
                        <a:rPr lang="ru-RU" sz="3200" b="1" dirty="0" err="1"/>
                        <a:t>fox</a:t>
                      </a:r>
                      <a:r>
                        <a:rPr lang="ru-RU" sz="3200" b="1" dirty="0"/>
                        <a:t> </a:t>
                      </a:r>
                      <a:r>
                        <a:rPr lang="ru-RU" sz="3200" b="1" dirty="0" err="1"/>
                        <a:t>jumps</a:t>
                      </a:r>
                      <a:r>
                        <a:rPr lang="ru-RU" sz="3200" b="1" dirty="0"/>
                        <a:t> </a:t>
                      </a:r>
                      <a:r>
                        <a:rPr lang="ru-RU" sz="3200" b="1" dirty="0" err="1"/>
                        <a:t>over</a:t>
                      </a:r>
                      <a:r>
                        <a:rPr lang="ru-RU" sz="3200" b="1" dirty="0"/>
                        <a:t> </a:t>
                      </a:r>
                      <a:r>
                        <a:rPr lang="ru-RU" sz="3200" b="1" dirty="0" err="1"/>
                        <a:t>the</a:t>
                      </a:r>
                      <a:r>
                        <a:rPr lang="ru-RU" sz="3200" b="1" dirty="0"/>
                        <a:t> </a:t>
                      </a:r>
                      <a:r>
                        <a:rPr lang="ru-RU" sz="3200" b="1" dirty="0" err="1"/>
                        <a:t>lazy</a:t>
                      </a:r>
                      <a:r>
                        <a:rPr lang="ru-RU" sz="3200" b="1" dirty="0"/>
                        <a:t> </a:t>
                      </a:r>
                      <a:r>
                        <a:rPr lang="ru-RU" sz="3200" b="1" dirty="0" err="1"/>
                        <a:t>dog</a:t>
                      </a:r>
                      <a:r>
                        <a:rPr lang="ru-RU" sz="3200" b="1" dirty="0"/>
                        <a:t>"</a:t>
                      </a:r>
                      <a:r>
                        <a:rPr lang="ru-RU" sz="3200" dirty="0"/>
                        <a:t>? (Перевод: быстрая коричневая лиса перепрыгнула через ленивую собаку</a:t>
                      </a:r>
                      <a:r>
                        <a:rPr lang="ru-RU" sz="3600" dirty="0"/>
                        <a:t>). </a:t>
                      </a:r>
                    </a:p>
                  </a:txBody>
                  <a:tcPr anchor="ctr">
                    <a:lnL>
                      <a:noFill/>
                    </a:lnL>
                    <a:lnR>
                      <a:noFill/>
                    </a:lnR>
                    <a:lnT>
                      <a:noFill/>
                    </a:lnT>
                    <a:lnB>
                      <a:noFill/>
                    </a:lnB>
                  </a:tcPr>
                </a:tc>
              </a:tr>
            </a:tbl>
          </a:graphicData>
        </a:graphic>
      </p:graphicFrame>
      <p:sp>
        <p:nvSpPr>
          <p:cNvPr id="7" name="Rectangle 2"/>
          <p:cNvSpPr>
            <a:spLocks noChangeArrowheads="1"/>
          </p:cNvSpPr>
          <p:nvPr/>
        </p:nvSpPr>
        <p:spPr bwMode="auto">
          <a:xfrm>
            <a:off x="457200" y="3360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424544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96143841"/>
              </p:ext>
            </p:extLst>
          </p:nvPr>
        </p:nvGraphicFramePr>
        <p:xfrm>
          <a:off x="457200" y="3223101"/>
          <a:ext cx="8229600" cy="1188720"/>
        </p:xfrm>
        <a:graphic>
          <a:graphicData uri="http://schemas.openxmlformats.org/drawingml/2006/table">
            <a:tbl>
              <a:tblPr/>
              <a:tblGrid>
                <a:gridCol w="8229600"/>
              </a:tblGrid>
              <a:tr h="0">
                <a:tc>
                  <a:txBody>
                    <a:bodyPr/>
                    <a:lstStyle/>
                    <a:p>
                      <a:pPr algn="ctr"/>
                      <a:endParaRPr lang="ru-RU" dirty="0"/>
                    </a:p>
                  </a:txBody>
                  <a:tcPr anchor="ctr">
                    <a:lnL>
                      <a:noFill/>
                    </a:lnL>
                    <a:lnR>
                      <a:noFill/>
                    </a:lnR>
                    <a:lnT>
                      <a:noFill/>
                    </a:lnT>
                    <a:lnB>
                      <a:noFill/>
                    </a:lnB>
                  </a:tcPr>
                </a:tc>
              </a:tr>
              <a:tr h="0">
                <a:tc>
                  <a:txBody>
                    <a:bodyPr/>
                    <a:lstStyle/>
                    <a:p>
                      <a:pPr algn="ctr"/>
                      <a:r>
                        <a:rPr lang="ru-RU" dirty="0" smtClean="0"/>
                        <a:t> </a:t>
                      </a:r>
                      <a:r>
                        <a:rPr lang="ru-RU" sz="2400" b="1" dirty="0">
                          <a:effectLst/>
                        </a:rPr>
                        <a:t>Это предложение содержит все буквы английского алфавита.</a:t>
                      </a: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572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312119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20688"/>
            <a:ext cx="7931224" cy="796950"/>
          </a:xfrm>
        </p:spPr>
        <p:txBody>
          <a:bodyPr>
            <a:normAutofit fontScale="90000"/>
          </a:bodyPr>
          <a:lstStyle/>
          <a:p>
            <a:r>
              <a:rPr lang="ru-RU" b="1" dirty="0" smtClean="0"/>
              <a:t>Переправа через реку</a:t>
            </a:r>
            <a:r>
              <a:rPr lang="ru-RU" dirty="0" smtClean="0"/>
              <a:t/>
            </a:r>
            <a:br>
              <a:rPr lang="ru-RU" dirty="0" smtClean="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1848799"/>
              </p:ext>
            </p:extLst>
          </p:nvPr>
        </p:nvGraphicFramePr>
        <p:xfrm>
          <a:off x="683568" y="1196752"/>
          <a:ext cx="7776864" cy="2590800"/>
        </p:xfrm>
        <a:graphic>
          <a:graphicData uri="http://schemas.openxmlformats.org/drawingml/2006/table">
            <a:tbl>
              <a:tblPr/>
              <a:tblGrid>
                <a:gridCol w="7776864"/>
              </a:tblGrid>
              <a:tr h="0">
                <a:tc>
                  <a:txBody>
                    <a:bodyPr/>
                    <a:lstStyle/>
                    <a:p>
                      <a:pPr algn="ctr"/>
                      <a:endParaRPr lang="ru-RU" dirty="0"/>
                    </a:p>
                  </a:txBody>
                  <a:tcPr anchor="ctr">
                    <a:lnL>
                      <a:noFill/>
                    </a:lnL>
                    <a:lnR>
                      <a:noFill/>
                    </a:lnR>
                    <a:lnT>
                      <a:noFill/>
                    </a:lnT>
                    <a:lnB>
                      <a:noFill/>
                    </a:lnB>
                  </a:tcPr>
                </a:tc>
              </a:tr>
              <a:tr h="0">
                <a:tc>
                  <a:txBody>
                    <a:bodyPr/>
                    <a:lstStyle/>
                    <a:p>
                      <a:pPr algn="ctr"/>
                      <a:r>
                        <a:rPr lang="ru-RU" dirty="0"/>
                        <a:t>   </a:t>
                      </a:r>
                      <a:r>
                        <a:rPr lang="ru-RU" sz="2800" dirty="0"/>
                        <a:t>Отец с двумя сыновьями отправился в поход. На их пути встретилась река, у берега которой находился плот. Он выдерживает на воде или отца, или двух сыновей. Как переправиться на другой берег отцу и сыновьям? </a:t>
                      </a:r>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57200" y="3222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166372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a:t>
            </a:r>
            <a:endParaRPr lang="ru-RU" b="1" dirty="0"/>
          </a:p>
        </p:txBody>
      </p:sp>
      <p:sp>
        <p:nvSpPr>
          <p:cNvPr id="3" name="Объект 2"/>
          <p:cNvSpPr>
            <a:spLocks noGrp="1"/>
          </p:cNvSpPr>
          <p:nvPr>
            <p:ph idx="1"/>
          </p:nvPr>
        </p:nvSpPr>
        <p:spPr>
          <a:xfrm>
            <a:off x="755576" y="1196752"/>
            <a:ext cx="7931224" cy="4929411"/>
          </a:xfrm>
        </p:spPr>
        <p:txBody>
          <a:bodyPr>
            <a:normAutofit/>
          </a:bodyPr>
          <a:lstStyle/>
          <a:p>
            <a:pPr marL="0" indent="0">
              <a:buNone/>
            </a:pPr>
            <a:r>
              <a:rPr lang="ru-RU" dirty="0" smtClean="0"/>
              <a:t>Вначале переправляются оба сына.</a:t>
            </a:r>
          </a:p>
          <a:p>
            <a:pPr marL="0" indent="0">
              <a:buNone/>
            </a:pPr>
            <a:r>
              <a:rPr lang="ru-RU" dirty="0" smtClean="0"/>
              <a:t>Один из сыновей возвращается обратно к отцу.</a:t>
            </a:r>
          </a:p>
          <a:p>
            <a:pPr marL="0" indent="0">
              <a:buNone/>
            </a:pPr>
            <a:r>
              <a:rPr lang="ru-RU" dirty="0" smtClean="0"/>
              <a:t>Отец перебирается на противоположный берег к сыну. </a:t>
            </a:r>
          </a:p>
          <a:p>
            <a:pPr marL="0" indent="0">
              <a:buNone/>
            </a:pPr>
            <a:r>
              <a:rPr lang="ru-RU" dirty="0" smtClean="0"/>
              <a:t>Отец остается на берегу, а сын переправляется на исходный берег за братом, после чего они оба переправляются к отцу.</a:t>
            </a:r>
          </a:p>
          <a:p>
            <a:endParaRPr lang="ru-RU" dirty="0"/>
          </a:p>
        </p:txBody>
      </p:sp>
    </p:spTree>
    <p:extLst>
      <p:ext uri="{BB962C8B-B14F-4D97-AF65-F5344CB8AC3E}">
        <p14:creationId xmlns:p14="http://schemas.microsoft.com/office/powerpoint/2010/main" val="2697277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764704"/>
            <a:ext cx="7787208" cy="652934"/>
          </a:xfrm>
        </p:spPr>
        <p:txBody>
          <a:bodyPr>
            <a:normAutofit fontScale="90000"/>
          </a:bodyPr>
          <a:lstStyle/>
          <a:p>
            <a:r>
              <a:rPr lang="ru-RU" b="1" dirty="0" smtClean="0"/>
              <a:t>Кто изображен на портрете?</a:t>
            </a:r>
            <a:br>
              <a:rPr lang="ru-RU" b="1" dirty="0" smtClean="0"/>
            </a:br>
            <a:endParaRPr lang="ru-RU" b="1" dirty="0"/>
          </a:p>
        </p:txBody>
      </p:sp>
      <p:sp>
        <p:nvSpPr>
          <p:cNvPr id="3" name="Объект 2"/>
          <p:cNvSpPr>
            <a:spLocks noGrp="1"/>
          </p:cNvSpPr>
          <p:nvPr>
            <p:ph idx="1"/>
          </p:nvPr>
        </p:nvSpPr>
        <p:spPr/>
        <p:txBody>
          <a:bodyPr/>
          <a:lstStyle/>
          <a:p>
            <a:pPr marL="0" indent="0">
              <a:buNone/>
            </a:pPr>
            <a:r>
              <a:rPr lang="ru-RU" dirty="0" smtClean="0"/>
              <a:t>Один джентльмен, показывая своему другу портрет, нарисованный по его заказу одним художником, сказал:</a:t>
            </a:r>
          </a:p>
          <a:p>
            <a:pPr marL="0" indent="0">
              <a:buNone/>
            </a:pPr>
            <a:r>
              <a:rPr lang="ru-RU" dirty="0" smtClean="0"/>
              <a:t> "У меня нет ни сестер, ни братьев, но отец этого человека был сыном моего отца".</a:t>
            </a:r>
            <a:endParaRPr lang="ru-RU" dirty="0"/>
          </a:p>
        </p:txBody>
      </p:sp>
    </p:spTree>
    <p:extLst>
      <p:ext uri="{BB962C8B-B14F-4D97-AF65-F5344CB8AC3E}">
        <p14:creationId xmlns:p14="http://schemas.microsoft.com/office/powerpoint/2010/main" val="2797822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a:t>
            </a:r>
            <a:endParaRPr lang="ru-RU" b="1" dirty="0"/>
          </a:p>
        </p:txBody>
      </p:sp>
      <p:sp>
        <p:nvSpPr>
          <p:cNvPr id="3" name="Объект 2"/>
          <p:cNvSpPr>
            <a:spLocks noGrp="1"/>
          </p:cNvSpPr>
          <p:nvPr>
            <p:ph idx="1"/>
          </p:nvPr>
        </p:nvSpPr>
        <p:spPr/>
        <p:txBody>
          <a:bodyPr/>
          <a:lstStyle/>
          <a:p>
            <a:pPr marL="0" indent="0" algn="ctr">
              <a:buNone/>
            </a:pPr>
            <a:r>
              <a:rPr lang="ru-RU" dirty="0" smtClean="0"/>
              <a:t>На портрете изображен сын этого джентльмена.</a:t>
            </a:r>
          </a:p>
          <a:p>
            <a:endParaRPr lang="ru-RU" dirty="0"/>
          </a:p>
        </p:txBody>
      </p:sp>
    </p:spTree>
    <p:extLst>
      <p:ext uri="{BB962C8B-B14F-4D97-AF65-F5344CB8AC3E}">
        <p14:creationId xmlns:p14="http://schemas.microsoft.com/office/powerpoint/2010/main" val="2487754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Находчивый таможенник</a:t>
            </a:r>
            <a:br>
              <a:rPr lang="ru-RU" b="1" dirty="0" smtClean="0"/>
            </a:br>
            <a:endParaRPr lang="ru-RU" b="1" dirty="0"/>
          </a:p>
        </p:txBody>
      </p:sp>
      <p:sp>
        <p:nvSpPr>
          <p:cNvPr id="3" name="Объект 2"/>
          <p:cNvSpPr>
            <a:spLocks noGrp="1"/>
          </p:cNvSpPr>
          <p:nvPr>
            <p:ph idx="1"/>
          </p:nvPr>
        </p:nvSpPr>
        <p:spPr/>
        <p:txBody>
          <a:bodyPr>
            <a:normAutofit fontScale="77500" lnSpcReduction="20000"/>
          </a:bodyPr>
          <a:lstStyle/>
          <a:p>
            <a:r>
              <a:rPr lang="ru-RU" dirty="0" smtClean="0"/>
              <a:t>Служащему таможни, где производился контроль от-</a:t>
            </a:r>
            <a:r>
              <a:rPr lang="ru-RU" dirty="0" err="1" smtClean="0"/>
              <a:t>правляемых</a:t>
            </a:r>
            <a:r>
              <a:rPr lang="ru-RU" dirty="0" smtClean="0"/>
              <a:t> за границу товаров, показались </a:t>
            </a:r>
            <a:r>
              <a:rPr lang="ru-RU" dirty="0" err="1" smtClean="0"/>
              <a:t>подозри</a:t>
            </a:r>
            <a:r>
              <a:rPr lang="ru-RU" dirty="0" smtClean="0"/>
              <a:t>-тельными пластмассовые кегельные шары одной из фирм. Они весили столько же, сколько деревянные того же размера. Шары не были массивными, но стенки были повсюду одинаково тверды. Служащий подумал, что внутри каждого шара имеется полость, где можно спрятать контрабандные товары. И, действительно, при помощи очень простого опыта без применения особой аппаратуры таможенник установил, что в одном из 12 шаров спрятана контрабанда. Когда шар вскрыли, там оказалось брильянтовое украшение. Как удалось обнаружить этот шар? </a:t>
            </a:r>
            <a:endParaRPr lang="ru-RU" dirty="0"/>
          </a:p>
        </p:txBody>
      </p:sp>
    </p:spTree>
    <p:extLst>
      <p:ext uri="{BB962C8B-B14F-4D97-AF65-F5344CB8AC3E}">
        <p14:creationId xmlns:p14="http://schemas.microsoft.com/office/powerpoint/2010/main" val="541755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a:t>
            </a:r>
            <a:endParaRPr lang="ru-RU" b="1" dirty="0"/>
          </a:p>
        </p:txBody>
      </p:sp>
      <p:sp>
        <p:nvSpPr>
          <p:cNvPr id="3" name="Объект 2"/>
          <p:cNvSpPr>
            <a:spLocks noGrp="1"/>
          </p:cNvSpPr>
          <p:nvPr>
            <p:ph idx="1"/>
          </p:nvPr>
        </p:nvSpPr>
        <p:spPr/>
        <p:txBody>
          <a:bodyPr>
            <a:normAutofit/>
          </a:bodyPr>
          <a:lstStyle/>
          <a:p>
            <a:pPr marL="0" indent="0">
              <a:buNone/>
            </a:pPr>
            <a:r>
              <a:rPr lang="ru-RU" dirty="0" smtClean="0"/>
              <a:t>Таможенник опустил шары в ведро с водой. Один из шаров неустойчиво покачивался на поверхности - центр тяжести его находился не в центре шара. Именно в этом шаре были спрятаны драгоценности.</a:t>
            </a:r>
          </a:p>
          <a:p>
            <a:endParaRPr lang="ru-RU" dirty="0"/>
          </a:p>
        </p:txBody>
      </p:sp>
    </p:spTree>
    <p:extLst>
      <p:ext uri="{BB962C8B-B14F-4D97-AF65-F5344CB8AC3E}">
        <p14:creationId xmlns:p14="http://schemas.microsoft.com/office/powerpoint/2010/main" val="3676742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Ключи и замки</a:t>
            </a:r>
            <a:br>
              <a:rPr lang="ru-RU" b="1" dirty="0" smtClean="0"/>
            </a:br>
            <a:endParaRPr lang="ru-RU" b="1" dirty="0"/>
          </a:p>
        </p:txBody>
      </p:sp>
      <p:sp>
        <p:nvSpPr>
          <p:cNvPr id="3" name="Объект 2"/>
          <p:cNvSpPr>
            <a:spLocks noGrp="1"/>
          </p:cNvSpPr>
          <p:nvPr>
            <p:ph idx="1"/>
          </p:nvPr>
        </p:nvSpPr>
        <p:spPr/>
        <p:txBody>
          <a:bodyPr/>
          <a:lstStyle/>
          <a:p>
            <a:pPr marL="0" indent="0">
              <a:buNone/>
            </a:pPr>
            <a:r>
              <a:rPr lang="ru-RU" dirty="0" smtClean="0"/>
              <a:t>Имеется три ключа от трех чемоданов с различными замками. Каждый ключ подходит только к одному чемодану. Достаточно ли трех проб, чтобы подобрать ключи к каждому из них? </a:t>
            </a:r>
            <a:endParaRPr lang="ru-RU" dirty="0"/>
          </a:p>
        </p:txBody>
      </p:sp>
    </p:spTree>
    <p:extLst>
      <p:ext uri="{BB962C8B-B14F-4D97-AF65-F5344CB8AC3E}">
        <p14:creationId xmlns:p14="http://schemas.microsoft.com/office/powerpoint/2010/main" val="229388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 55</a:t>
            </a:r>
            <a:endParaRPr lang="ru-RU" b="1" dirty="0"/>
          </a:p>
        </p:txBody>
      </p:sp>
      <p:sp>
        <p:nvSpPr>
          <p:cNvPr id="3" name="Объект 2"/>
          <p:cNvSpPr>
            <a:spLocks noGrp="1"/>
          </p:cNvSpPr>
          <p:nvPr>
            <p:ph idx="1"/>
          </p:nvPr>
        </p:nvSpPr>
        <p:spPr>
          <a:xfrm>
            <a:off x="539552" y="980728"/>
            <a:ext cx="8147248" cy="5145435"/>
          </a:xfrm>
        </p:spPr>
        <p:txBody>
          <a:bodyPr/>
          <a:lstStyle/>
          <a:p>
            <a:pPr marL="0" indent="0">
              <a:buNone/>
            </a:pPr>
            <a:endParaRPr lang="ru-RU" dirty="0" smtClean="0"/>
          </a:p>
          <a:p>
            <a:pPr marL="0" indent="0">
              <a:buNone/>
            </a:pPr>
            <a:r>
              <a:rPr lang="ru-RU" dirty="0" smtClean="0"/>
              <a:t>Первая страница без номера</a:t>
            </a:r>
            <a:endParaRPr lang="ru-RU" dirty="0"/>
          </a:p>
          <a:p>
            <a:pPr marL="0" indent="0">
              <a:buNone/>
            </a:pPr>
            <a:r>
              <a:rPr lang="ru-RU" dirty="0" smtClean="0"/>
              <a:t>Со 2 по 9 станицы - 8 цифр </a:t>
            </a:r>
          </a:p>
          <a:p>
            <a:pPr marL="0" indent="0">
              <a:buNone/>
            </a:pPr>
            <a:r>
              <a:rPr lang="ru-RU" dirty="0" smtClean="0"/>
              <a:t>Остальные 92 цифры потребовались на двузначные номера.</a:t>
            </a:r>
            <a:br>
              <a:rPr lang="ru-RU" dirty="0" smtClean="0"/>
            </a:br>
            <a:r>
              <a:rPr lang="ru-RU" dirty="0" smtClean="0"/>
              <a:t>Т.е. 92 делим на 2 и получаем 46 страниц.</a:t>
            </a:r>
            <a:br>
              <a:rPr lang="ru-RU" dirty="0" smtClean="0"/>
            </a:br>
            <a:r>
              <a:rPr lang="ru-RU" dirty="0" smtClean="0"/>
              <a:t>Значит в книге 1+ 8 +46=55 страниц.</a:t>
            </a:r>
            <a:endParaRPr lang="ru-RU" dirty="0"/>
          </a:p>
        </p:txBody>
      </p:sp>
    </p:spTree>
    <p:extLst>
      <p:ext uri="{BB962C8B-B14F-4D97-AF65-F5344CB8AC3E}">
        <p14:creationId xmlns:p14="http://schemas.microsoft.com/office/powerpoint/2010/main" val="158740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88640"/>
            <a:ext cx="7416824" cy="648072"/>
          </a:xfrm>
        </p:spPr>
        <p:txBody>
          <a:bodyPr>
            <a:noAutofit/>
          </a:bodyPr>
          <a:lstStyle/>
          <a:p>
            <a:r>
              <a:rPr lang="ru-RU" sz="2800" b="1" dirty="0" smtClean="0"/>
              <a:t>Ответ: достаточно.</a:t>
            </a:r>
            <a:r>
              <a:rPr lang="ru-RU" sz="2800" b="1" dirty="0" smtClean="0"/>
              <a:t/>
            </a:r>
            <a:br>
              <a:rPr lang="ru-RU" sz="2800" b="1" dirty="0" smtClean="0"/>
            </a:br>
            <a:endParaRPr lang="ru-RU" sz="2800" b="1" dirty="0"/>
          </a:p>
        </p:txBody>
      </p:sp>
      <p:sp>
        <p:nvSpPr>
          <p:cNvPr id="3" name="Объект 2"/>
          <p:cNvSpPr>
            <a:spLocks noGrp="1"/>
          </p:cNvSpPr>
          <p:nvPr>
            <p:ph idx="1"/>
          </p:nvPr>
        </p:nvSpPr>
        <p:spPr>
          <a:xfrm>
            <a:off x="395536" y="764704"/>
            <a:ext cx="8568952" cy="5616624"/>
          </a:xfrm>
        </p:spPr>
        <p:txBody>
          <a:bodyPr>
            <a:noAutofit/>
          </a:bodyPr>
          <a:lstStyle/>
          <a:p>
            <a:pPr marL="0" indent="0">
              <a:buNone/>
            </a:pPr>
            <a:r>
              <a:rPr lang="ru-RU" sz="2400" dirty="0" smtClean="0"/>
              <a:t>Обозначим </a:t>
            </a:r>
            <a:r>
              <a:rPr lang="ru-RU" sz="2400" b="1" dirty="0" smtClean="0"/>
              <a:t>ключи </a:t>
            </a:r>
            <a:r>
              <a:rPr lang="ru-RU" sz="2400" dirty="0" smtClean="0"/>
              <a:t>буквами </a:t>
            </a:r>
            <a:r>
              <a:rPr lang="ru-RU" sz="2400" b="1" dirty="0" smtClean="0"/>
              <a:t>А, В, С,</a:t>
            </a:r>
            <a:r>
              <a:rPr lang="ru-RU" sz="2400" dirty="0" smtClean="0"/>
              <a:t> а </a:t>
            </a:r>
            <a:r>
              <a:rPr lang="ru-RU" sz="2400" b="1" dirty="0" smtClean="0"/>
              <a:t>замки ①,②,③.</a:t>
            </a:r>
            <a:r>
              <a:rPr lang="ru-RU" sz="2400" dirty="0" smtClean="0"/>
              <a:t> </a:t>
            </a:r>
          </a:p>
          <a:p>
            <a:pPr marL="0" indent="0">
              <a:buNone/>
            </a:pPr>
            <a:r>
              <a:rPr lang="ru-RU" sz="2400" dirty="0" smtClean="0"/>
              <a:t>Тогда </a:t>
            </a:r>
            <a:r>
              <a:rPr lang="ru-RU" sz="2400" b="1" dirty="0" smtClean="0"/>
              <a:t>первая проба </a:t>
            </a:r>
            <a:r>
              <a:rPr lang="ru-RU" sz="2400" dirty="0" smtClean="0"/>
              <a:t>может дать, например, такой результат: ключ </a:t>
            </a:r>
            <a:r>
              <a:rPr lang="ru-RU" sz="2400" b="1" dirty="0" smtClean="0"/>
              <a:t>А </a:t>
            </a:r>
            <a:r>
              <a:rPr lang="ru-RU" sz="2400" dirty="0" smtClean="0"/>
              <a:t>не подходит к замку </a:t>
            </a:r>
            <a:r>
              <a:rPr lang="ru-RU" sz="2400" b="1" dirty="0" smtClean="0"/>
              <a:t>①</a:t>
            </a:r>
            <a:r>
              <a:rPr lang="ru-RU" sz="2400" b="1" dirty="0" smtClean="0"/>
              <a:t>.</a:t>
            </a:r>
            <a:r>
              <a:rPr lang="ru-RU" sz="2400" dirty="0" smtClean="0"/>
              <a:t> Это означает, что он подходит к замку </a:t>
            </a:r>
            <a:r>
              <a:rPr lang="ru-RU" sz="2400" b="1" dirty="0" smtClean="0"/>
              <a:t>②</a:t>
            </a:r>
            <a:r>
              <a:rPr lang="ru-RU" sz="2400" b="1" dirty="0" smtClean="0"/>
              <a:t> </a:t>
            </a:r>
            <a:r>
              <a:rPr lang="ru-RU" sz="2400" dirty="0" smtClean="0"/>
              <a:t>или к замку</a:t>
            </a:r>
            <a:r>
              <a:rPr lang="ru-RU" sz="2400" dirty="0" smtClean="0"/>
              <a:t> </a:t>
            </a:r>
            <a:r>
              <a:rPr lang="ru-RU" sz="2400" b="1" dirty="0" smtClean="0"/>
              <a:t>③</a:t>
            </a:r>
            <a:r>
              <a:rPr lang="ru-RU" sz="2400" b="1" dirty="0" smtClean="0"/>
              <a:t> .</a:t>
            </a:r>
            <a:r>
              <a:rPr lang="ru-RU" sz="2400" dirty="0" smtClean="0"/>
              <a:t> </a:t>
            </a:r>
          </a:p>
          <a:p>
            <a:pPr marL="0" indent="0">
              <a:buNone/>
            </a:pPr>
            <a:r>
              <a:rPr lang="ru-RU" sz="2400" b="1" dirty="0" smtClean="0"/>
              <a:t>Вторая проба</a:t>
            </a:r>
            <a:r>
              <a:rPr lang="ru-RU" sz="2400" dirty="0" smtClean="0"/>
              <a:t>: ключ </a:t>
            </a:r>
            <a:r>
              <a:rPr lang="ru-RU" sz="2400" b="1" dirty="0" smtClean="0"/>
              <a:t>В</a:t>
            </a:r>
            <a:r>
              <a:rPr lang="ru-RU" sz="2400" dirty="0" smtClean="0"/>
              <a:t> не подходит к замку</a:t>
            </a:r>
            <a:r>
              <a:rPr lang="ru-RU" sz="2400" dirty="0" smtClean="0"/>
              <a:t> </a:t>
            </a:r>
            <a:r>
              <a:rPr lang="ru-RU" sz="2400" b="1" dirty="0" smtClean="0"/>
              <a:t>①</a:t>
            </a:r>
            <a:r>
              <a:rPr lang="ru-RU" sz="2400" b="1" dirty="0" smtClean="0"/>
              <a:t> .</a:t>
            </a:r>
            <a:r>
              <a:rPr lang="ru-RU" sz="2400" dirty="0" smtClean="0"/>
              <a:t> </a:t>
            </a:r>
          </a:p>
          <a:p>
            <a:pPr marL="0" indent="0">
              <a:buNone/>
            </a:pPr>
            <a:r>
              <a:rPr lang="ru-RU" sz="2400" dirty="0" smtClean="0"/>
              <a:t>Тогда ясно, что: а) ключ </a:t>
            </a:r>
            <a:r>
              <a:rPr lang="ru-RU" sz="2400" b="1" dirty="0" smtClean="0"/>
              <a:t>В</a:t>
            </a:r>
            <a:r>
              <a:rPr lang="ru-RU" sz="2400" dirty="0" smtClean="0"/>
              <a:t> подходит к замку </a:t>
            </a:r>
            <a:r>
              <a:rPr lang="ru-RU" sz="2400" b="1" dirty="0" smtClean="0"/>
              <a:t>②</a:t>
            </a:r>
            <a:r>
              <a:rPr lang="ru-RU" sz="2400" dirty="0" smtClean="0"/>
              <a:t> или к замку </a:t>
            </a:r>
            <a:r>
              <a:rPr lang="ru-RU" sz="2400" b="1" dirty="0" smtClean="0"/>
              <a:t>③</a:t>
            </a:r>
            <a:r>
              <a:rPr lang="ru-RU" sz="2400" b="1" dirty="0" smtClean="0"/>
              <a:t>;</a:t>
            </a:r>
            <a:r>
              <a:rPr lang="ru-RU" sz="2400" dirty="0" smtClean="0"/>
              <a:t> б) к замку </a:t>
            </a:r>
            <a:r>
              <a:rPr lang="ru-RU" sz="2400" b="1" dirty="0" smtClean="0"/>
              <a:t>①</a:t>
            </a:r>
            <a:r>
              <a:rPr lang="ru-RU" sz="2400" dirty="0" smtClean="0"/>
              <a:t> </a:t>
            </a:r>
            <a:r>
              <a:rPr lang="ru-RU" sz="2400" dirty="0" smtClean="0"/>
              <a:t>подходит ключ </a:t>
            </a:r>
            <a:r>
              <a:rPr lang="ru-RU" sz="2400" b="1" dirty="0" smtClean="0"/>
              <a:t>С. </a:t>
            </a:r>
          </a:p>
          <a:p>
            <a:pPr marL="0" indent="0">
              <a:buNone/>
            </a:pPr>
            <a:r>
              <a:rPr lang="ru-RU" sz="2400" b="1" dirty="0" smtClean="0"/>
              <a:t>Третья проба </a:t>
            </a:r>
            <a:r>
              <a:rPr lang="ru-RU" sz="2400" dirty="0" smtClean="0"/>
              <a:t>ставит все на свои места: если к замку</a:t>
            </a:r>
            <a:r>
              <a:rPr lang="ru-RU" sz="2400" dirty="0" smtClean="0"/>
              <a:t> </a:t>
            </a:r>
            <a:r>
              <a:rPr lang="ru-RU" sz="2400" b="1" dirty="0" smtClean="0"/>
              <a:t>②</a:t>
            </a:r>
            <a:r>
              <a:rPr lang="ru-RU" sz="2400" dirty="0" smtClean="0"/>
              <a:t> не подходит ключ </a:t>
            </a:r>
            <a:r>
              <a:rPr lang="ru-RU" sz="2400" b="1" dirty="0" smtClean="0"/>
              <a:t>А</a:t>
            </a:r>
            <a:r>
              <a:rPr lang="ru-RU" sz="2400" dirty="0" smtClean="0"/>
              <a:t>, то к нему подходит ключ </a:t>
            </a:r>
            <a:r>
              <a:rPr lang="ru-RU" sz="2400" b="1" dirty="0" smtClean="0"/>
              <a:t>В</a:t>
            </a:r>
            <a:r>
              <a:rPr lang="ru-RU" sz="2400" dirty="0" smtClean="0"/>
              <a:t>, а ключ А подходит к замку</a:t>
            </a:r>
            <a:r>
              <a:rPr lang="ru-RU" sz="2400" dirty="0" smtClean="0"/>
              <a:t> </a:t>
            </a:r>
            <a:r>
              <a:rPr lang="ru-RU" sz="2400" b="1" dirty="0" smtClean="0"/>
              <a:t>③</a:t>
            </a:r>
            <a:r>
              <a:rPr lang="ru-RU" sz="2400" b="1" dirty="0" smtClean="0"/>
              <a:t> . </a:t>
            </a:r>
          </a:p>
          <a:p>
            <a:pPr marL="0" indent="0">
              <a:buNone/>
            </a:pPr>
            <a:r>
              <a:rPr lang="ru-RU" sz="2400" dirty="0" smtClean="0"/>
              <a:t>Если же первая проба дает результат такой, что ключ </a:t>
            </a:r>
            <a:r>
              <a:rPr lang="ru-RU" sz="2400" b="1" dirty="0" smtClean="0"/>
              <a:t>А </a:t>
            </a:r>
            <a:r>
              <a:rPr lang="ru-RU" sz="2400" dirty="0" smtClean="0"/>
              <a:t>подходит к замку</a:t>
            </a:r>
            <a:r>
              <a:rPr lang="ru-RU" sz="2400" dirty="0" smtClean="0"/>
              <a:t> </a:t>
            </a:r>
            <a:r>
              <a:rPr lang="ru-RU" sz="2400" b="1" dirty="0" smtClean="0"/>
              <a:t>①</a:t>
            </a:r>
            <a:r>
              <a:rPr lang="ru-RU" sz="2400" b="1" dirty="0" smtClean="0"/>
              <a:t> ,</a:t>
            </a:r>
            <a:r>
              <a:rPr lang="ru-RU" sz="2400" dirty="0" smtClean="0"/>
              <a:t> то тогда достаточно второй пробы, чтобы установить, какой из оставшихся ключей к какому замку подходит.</a:t>
            </a:r>
          </a:p>
          <a:p>
            <a:endParaRPr lang="ru-RU" sz="2800" dirty="0"/>
          </a:p>
        </p:txBody>
      </p:sp>
    </p:spTree>
    <p:extLst>
      <p:ext uri="{BB962C8B-B14F-4D97-AF65-F5344CB8AC3E}">
        <p14:creationId xmlns:p14="http://schemas.microsoft.com/office/powerpoint/2010/main" val="145385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Может ли такое быть?</a:t>
            </a:r>
            <a:br>
              <a:rPr lang="ru-RU" dirty="0" smtClean="0"/>
            </a:br>
            <a:endParaRPr lang="ru-RU" dirty="0"/>
          </a:p>
        </p:txBody>
      </p:sp>
      <p:sp>
        <p:nvSpPr>
          <p:cNvPr id="3" name="Объект 2"/>
          <p:cNvSpPr>
            <a:spLocks noGrp="1"/>
          </p:cNvSpPr>
          <p:nvPr>
            <p:ph idx="1"/>
          </p:nvPr>
        </p:nvSpPr>
        <p:spPr/>
        <p:txBody>
          <a:bodyPr/>
          <a:lstStyle/>
          <a:p>
            <a:pPr marL="0" indent="0">
              <a:buNone/>
            </a:pPr>
            <a:r>
              <a:rPr lang="ru-RU" dirty="0" smtClean="0"/>
              <a:t>Одного человека спросили:</a:t>
            </a:r>
          </a:p>
          <a:p>
            <a:pPr marL="0" indent="0">
              <a:buNone/>
            </a:pPr>
            <a:r>
              <a:rPr lang="ru-RU" dirty="0" smtClean="0"/>
              <a:t>- Сколько вам лет?</a:t>
            </a:r>
          </a:p>
          <a:p>
            <a:pPr marL="0" indent="0">
              <a:buNone/>
            </a:pPr>
            <a:r>
              <a:rPr lang="ru-RU" dirty="0" smtClean="0"/>
              <a:t>- Порядочно, - ответил он.</a:t>
            </a:r>
          </a:p>
          <a:p>
            <a:pPr marL="0" indent="0">
              <a:buNone/>
            </a:pPr>
            <a:r>
              <a:rPr lang="ru-RU" dirty="0" smtClean="0"/>
              <a:t> Я старше некоторых своих родственников почти шестьсот раз. Может ли такое быть? </a:t>
            </a:r>
            <a:endParaRPr lang="ru-RU" dirty="0"/>
          </a:p>
        </p:txBody>
      </p:sp>
    </p:spTree>
    <p:extLst>
      <p:ext uri="{BB962C8B-B14F-4D97-AF65-F5344CB8AC3E}">
        <p14:creationId xmlns:p14="http://schemas.microsoft.com/office/powerpoint/2010/main" val="1679275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 да</a:t>
            </a:r>
            <a:endParaRPr lang="ru-RU" dirty="0"/>
          </a:p>
        </p:txBody>
      </p:sp>
      <p:sp>
        <p:nvSpPr>
          <p:cNvPr id="3" name="Объект 2"/>
          <p:cNvSpPr>
            <a:spLocks noGrp="1"/>
          </p:cNvSpPr>
          <p:nvPr>
            <p:ph idx="1"/>
          </p:nvPr>
        </p:nvSpPr>
        <p:spPr/>
        <p:txBody>
          <a:bodyPr/>
          <a:lstStyle/>
          <a:p>
            <a:pPr marL="0" indent="0">
              <a:buNone/>
            </a:pPr>
            <a:endParaRPr lang="ru-RU" dirty="0" smtClean="0"/>
          </a:p>
          <a:p>
            <a:pPr marL="0" indent="0" algn="ctr">
              <a:buNone/>
            </a:pPr>
            <a:r>
              <a:rPr lang="ru-RU" dirty="0" smtClean="0"/>
              <a:t>Может, например если человеку 50 лет, </a:t>
            </a:r>
          </a:p>
          <a:p>
            <a:pPr marL="0" indent="0" algn="ctr">
              <a:buNone/>
            </a:pPr>
            <a:r>
              <a:rPr lang="ru-RU" dirty="0" smtClean="0"/>
              <a:t>а его внуку или внучке 1 месяц.</a:t>
            </a:r>
          </a:p>
          <a:p>
            <a:pPr marL="0" indent="0" algn="ctr">
              <a:buNone/>
            </a:pPr>
            <a:endParaRPr lang="ru-RU" dirty="0"/>
          </a:p>
          <a:p>
            <a:pPr marL="0" indent="0" algn="ctr">
              <a:buNone/>
            </a:pPr>
            <a:r>
              <a:rPr lang="ru-RU" dirty="0" smtClean="0"/>
              <a:t>1 год = 12 месяцев</a:t>
            </a:r>
          </a:p>
          <a:p>
            <a:pPr marL="0" indent="0" algn="ctr">
              <a:buNone/>
            </a:pPr>
            <a:r>
              <a:rPr lang="ru-RU" dirty="0" smtClean="0"/>
              <a:t>50 лет = 600 месяцев</a:t>
            </a:r>
          </a:p>
          <a:p>
            <a:pPr algn="ctr"/>
            <a:endParaRPr lang="ru-RU" dirty="0"/>
          </a:p>
        </p:txBody>
      </p:sp>
    </p:spTree>
    <p:extLst>
      <p:ext uri="{BB962C8B-B14F-4D97-AF65-F5344CB8AC3E}">
        <p14:creationId xmlns:p14="http://schemas.microsoft.com/office/powerpoint/2010/main" val="3264022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Полуночный дождь</a:t>
            </a:r>
            <a:br>
              <a:rPr lang="ru-RU" b="1" dirty="0" smtClean="0"/>
            </a:br>
            <a:endParaRPr lang="ru-RU" b="1" dirty="0"/>
          </a:p>
        </p:txBody>
      </p:sp>
      <p:sp>
        <p:nvSpPr>
          <p:cNvPr id="3" name="Объект 2"/>
          <p:cNvSpPr>
            <a:spLocks noGrp="1"/>
          </p:cNvSpPr>
          <p:nvPr>
            <p:ph idx="1"/>
          </p:nvPr>
        </p:nvSpPr>
        <p:spPr/>
        <p:txBody>
          <a:bodyPr/>
          <a:lstStyle/>
          <a:p>
            <a:pPr marL="0" indent="0">
              <a:buNone/>
            </a:pPr>
            <a:r>
              <a:rPr lang="ru-RU" dirty="0" smtClean="0"/>
              <a:t>Если в 12 часов ночи идет дождь, то можно ли ожидать, что через 72 часа будет солнечная погода? </a:t>
            </a:r>
            <a:endParaRPr lang="ru-RU" dirty="0"/>
          </a:p>
        </p:txBody>
      </p:sp>
    </p:spTree>
    <p:extLst>
      <p:ext uri="{BB962C8B-B14F-4D97-AF65-F5344CB8AC3E}">
        <p14:creationId xmlns:p14="http://schemas.microsoft.com/office/powerpoint/2010/main" val="341077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a:t>
            </a:r>
            <a:endParaRPr lang="ru-RU" b="1" dirty="0"/>
          </a:p>
        </p:txBody>
      </p:sp>
      <p:sp>
        <p:nvSpPr>
          <p:cNvPr id="3" name="Объект 2"/>
          <p:cNvSpPr>
            <a:spLocks noGrp="1"/>
          </p:cNvSpPr>
          <p:nvPr>
            <p:ph idx="1"/>
          </p:nvPr>
        </p:nvSpPr>
        <p:spPr/>
        <p:txBody>
          <a:bodyPr/>
          <a:lstStyle/>
          <a:p>
            <a:pPr marL="0" indent="0" algn="ctr">
              <a:buNone/>
            </a:pPr>
            <a:r>
              <a:rPr lang="ru-RU" dirty="0" smtClean="0"/>
              <a:t>Нет, так как через 72 часа снова будет полночь.</a:t>
            </a:r>
          </a:p>
          <a:p>
            <a:endParaRPr lang="ru-RU" dirty="0"/>
          </a:p>
        </p:txBody>
      </p:sp>
    </p:spTree>
    <p:extLst>
      <p:ext uri="{BB962C8B-B14F-4D97-AF65-F5344CB8AC3E}">
        <p14:creationId xmlns:p14="http://schemas.microsoft.com/office/powerpoint/2010/main" val="2011038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День Рождения</a:t>
            </a:r>
            <a:br>
              <a:rPr lang="ru-RU" b="1" dirty="0" smtClean="0"/>
            </a:br>
            <a:endParaRPr lang="ru-RU" b="1" dirty="0"/>
          </a:p>
        </p:txBody>
      </p:sp>
      <p:sp>
        <p:nvSpPr>
          <p:cNvPr id="3" name="Объект 2"/>
          <p:cNvSpPr>
            <a:spLocks noGrp="1"/>
          </p:cNvSpPr>
          <p:nvPr>
            <p:ph idx="1"/>
          </p:nvPr>
        </p:nvSpPr>
        <p:spPr/>
        <p:txBody>
          <a:bodyPr/>
          <a:lstStyle/>
          <a:p>
            <a:pPr marL="0" indent="0">
              <a:buNone/>
            </a:pPr>
            <a:r>
              <a:rPr lang="ru-RU" dirty="0" smtClean="0"/>
              <a:t>Позавчера Пете было 17 лет.</a:t>
            </a:r>
          </a:p>
          <a:p>
            <a:pPr marL="0" indent="0">
              <a:buNone/>
            </a:pPr>
            <a:r>
              <a:rPr lang="ru-RU" dirty="0" smtClean="0"/>
              <a:t>В следующем году ему будет 20 лет. </a:t>
            </a:r>
          </a:p>
          <a:p>
            <a:pPr marL="0" indent="0">
              <a:buNone/>
            </a:pPr>
            <a:r>
              <a:rPr lang="ru-RU" dirty="0" smtClean="0"/>
              <a:t>Как такое может быть? </a:t>
            </a:r>
            <a:endParaRPr lang="ru-RU" dirty="0"/>
          </a:p>
        </p:txBody>
      </p:sp>
    </p:spTree>
    <p:extLst>
      <p:ext uri="{BB962C8B-B14F-4D97-AF65-F5344CB8AC3E}">
        <p14:creationId xmlns:p14="http://schemas.microsoft.com/office/powerpoint/2010/main" val="3822665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a:t>
            </a:r>
            <a:endParaRPr lang="ru-RU" b="1" dirty="0"/>
          </a:p>
        </p:txBody>
      </p:sp>
      <p:sp>
        <p:nvSpPr>
          <p:cNvPr id="3" name="Объект 2"/>
          <p:cNvSpPr>
            <a:spLocks noGrp="1"/>
          </p:cNvSpPr>
          <p:nvPr>
            <p:ph idx="1"/>
          </p:nvPr>
        </p:nvSpPr>
        <p:spPr/>
        <p:txBody>
          <a:bodyPr/>
          <a:lstStyle/>
          <a:p>
            <a:pPr marL="0" indent="0" algn="ctr">
              <a:buNone/>
            </a:pPr>
            <a:r>
              <a:rPr lang="ru-RU" dirty="0" smtClean="0"/>
              <a:t>Если нынешний день 1 января, </a:t>
            </a:r>
          </a:p>
          <a:p>
            <a:pPr marL="0" indent="0" algn="ctr">
              <a:buNone/>
            </a:pPr>
            <a:r>
              <a:rPr lang="ru-RU" dirty="0" smtClean="0"/>
              <a:t>День Рождения у Пети 31 декабря. </a:t>
            </a:r>
          </a:p>
          <a:p>
            <a:pPr marL="0" indent="0" algn="ctr">
              <a:buNone/>
            </a:pPr>
            <a:r>
              <a:rPr lang="ru-RU" dirty="0" smtClean="0"/>
              <a:t>Позавчера (30 декабря) ему было еще 17 лет,</a:t>
            </a:r>
          </a:p>
          <a:p>
            <a:pPr marL="0" indent="0" algn="ctr">
              <a:buNone/>
            </a:pPr>
            <a:r>
              <a:rPr lang="ru-RU" dirty="0" smtClean="0"/>
              <a:t> вчера (31 декабря) исполнилось 18 лет, </a:t>
            </a:r>
          </a:p>
          <a:p>
            <a:pPr marL="0" indent="0" algn="ctr">
              <a:buNone/>
            </a:pPr>
            <a:r>
              <a:rPr lang="ru-RU" dirty="0" smtClean="0"/>
              <a:t>в нынешнем году исполнится 19 лет, </a:t>
            </a:r>
          </a:p>
          <a:p>
            <a:pPr marL="0" indent="0" algn="ctr">
              <a:buNone/>
            </a:pPr>
            <a:r>
              <a:rPr lang="ru-RU" dirty="0" smtClean="0"/>
              <a:t>а в следующем году - 20 лет.</a:t>
            </a:r>
          </a:p>
          <a:p>
            <a:endParaRPr lang="ru-RU" dirty="0" smtClean="0"/>
          </a:p>
          <a:p>
            <a:endParaRPr lang="ru-RU" dirty="0"/>
          </a:p>
        </p:txBody>
      </p:sp>
    </p:spTree>
    <p:extLst>
      <p:ext uri="{BB962C8B-B14F-4D97-AF65-F5344CB8AC3E}">
        <p14:creationId xmlns:p14="http://schemas.microsoft.com/office/powerpoint/2010/main" val="328883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Задача про мух</a:t>
            </a:r>
            <a:endParaRPr lang="ru-RU" b="1" dirty="0"/>
          </a:p>
        </p:txBody>
      </p:sp>
      <p:sp>
        <p:nvSpPr>
          <p:cNvPr id="3" name="Объект 2"/>
          <p:cNvSpPr>
            <a:spLocks noGrp="1"/>
          </p:cNvSpPr>
          <p:nvPr>
            <p:ph idx="1"/>
          </p:nvPr>
        </p:nvSpPr>
        <p:spPr/>
        <p:txBody>
          <a:bodyPr/>
          <a:lstStyle/>
          <a:p>
            <a:pPr marL="0" indent="0">
              <a:buNone/>
            </a:pPr>
            <a:r>
              <a:rPr lang="ru-RU" dirty="0" smtClean="0"/>
              <a:t>Две мухи между собой соревнуются. Они бегут от пола к потолку, а затем обратно. Первая муха бежит и вверх и вниз с одинаковой скоростью.</a:t>
            </a:r>
          </a:p>
          <a:p>
            <a:pPr marL="0" indent="0">
              <a:buNone/>
            </a:pPr>
            <a:r>
              <a:rPr lang="ru-RU" dirty="0" smtClean="0"/>
              <a:t>Вторая муха бежит вниз вдвое быстрее, чем первая. А вверх она бежит вдвое медленнее.</a:t>
            </a:r>
          </a:p>
          <a:p>
            <a:pPr marL="0" indent="0">
              <a:buNone/>
            </a:pPr>
            <a:r>
              <a:rPr lang="ru-RU" dirty="0" smtClean="0"/>
              <a:t>Какая из мух победит?</a:t>
            </a:r>
          </a:p>
          <a:p>
            <a:endParaRPr lang="ru-RU" dirty="0"/>
          </a:p>
        </p:txBody>
      </p:sp>
    </p:spTree>
    <p:extLst>
      <p:ext uri="{BB962C8B-B14F-4D97-AF65-F5344CB8AC3E}">
        <p14:creationId xmlns:p14="http://schemas.microsoft.com/office/powerpoint/2010/main" val="417071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 первая муха</a:t>
            </a:r>
            <a:endParaRPr lang="ru-RU" b="1" dirty="0"/>
          </a:p>
        </p:txBody>
      </p:sp>
      <p:sp>
        <p:nvSpPr>
          <p:cNvPr id="3" name="Объект 2"/>
          <p:cNvSpPr>
            <a:spLocks noGrp="1"/>
          </p:cNvSpPr>
          <p:nvPr>
            <p:ph idx="1"/>
          </p:nvPr>
        </p:nvSpPr>
        <p:spPr/>
        <p:txBody>
          <a:bodyPr/>
          <a:lstStyle/>
          <a:p>
            <a:pPr marL="0" indent="0">
              <a:buNone/>
            </a:pPr>
            <a:r>
              <a:rPr lang="ru-RU" dirty="0" smtClean="0">
                <a:effectLst/>
              </a:rPr>
              <a:t>Первая муха достигнет потолка, а вторая будет только на половине пути к потолку. И первая уже достигнет пола, когда вторая только достигнет потолка.</a:t>
            </a:r>
          </a:p>
          <a:p>
            <a:endParaRPr lang="ru-RU" dirty="0" smtClean="0"/>
          </a:p>
          <a:p>
            <a:endParaRPr lang="ru-RU" dirty="0"/>
          </a:p>
        </p:txBody>
      </p:sp>
    </p:spTree>
    <p:extLst>
      <p:ext uri="{BB962C8B-B14F-4D97-AF65-F5344CB8AC3E}">
        <p14:creationId xmlns:p14="http://schemas.microsoft.com/office/powerpoint/2010/main" val="3511204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Задача по рукопожатия</a:t>
            </a:r>
            <a:endParaRPr lang="ru-RU" b="1" dirty="0"/>
          </a:p>
        </p:txBody>
      </p:sp>
      <p:sp>
        <p:nvSpPr>
          <p:cNvPr id="3" name="Объект 2"/>
          <p:cNvSpPr>
            <a:spLocks noGrp="1"/>
          </p:cNvSpPr>
          <p:nvPr>
            <p:ph idx="1"/>
          </p:nvPr>
        </p:nvSpPr>
        <p:spPr/>
        <p:txBody>
          <a:bodyPr/>
          <a:lstStyle/>
          <a:p>
            <a:pPr marL="0" indent="0">
              <a:buNone/>
            </a:pPr>
            <a:r>
              <a:rPr lang="ru-RU" dirty="0" smtClean="0"/>
              <a:t>Восемь коллег на прощание пожали друг другу руки.</a:t>
            </a:r>
          </a:p>
          <a:p>
            <a:pPr marL="0" indent="0">
              <a:buNone/>
            </a:pPr>
            <a:r>
              <a:rPr lang="ru-RU" dirty="0" smtClean="0"/>
              <a:t>Сколько всего было рукопожатий?</a:t>
            </a:r>
          </a:p>
          <a:p>
            <a:endParaRPr lang="ru-RU" dirty="0"/>
          </a:p>
        </p:txBody>
      </p:sp>
    </p:spTree>
    <p:extLst>
      <p:ext uri="{BB962C8B-B14F-4D97-AF65-F5344CB8AC3E}">
        <p14:creationId xmlns:p14="http://schemas.microsoft.com/office/powerpoint/2010/main" val="17907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 28</a:t>
            </a:r>
            <a:endParaRPr lang="ru-RU" b="1" dirty="0"/>
          </a:p>
        </p:txBody>
      </p:sp>
      <p:sp>
        <p:nvSpPr>
          <p:cNvPr id="3" name="Объект 2"/>
          <p:cNvSpPr>
            <a:spLocks noGrp="1"/>
          </p:cNvSpPr>
          <p:nvPr>
            <p:ph idx="1"/>
          </p:nvPr>
        </p:nvSpPr>
        <p:spPr/>
        <p:txBody>
          <a:bodyPr>
            <a:normAutofit/>
          </a:bodyPr>
          <a:lstStyle/>
          <a:p>
            <a:pPr marL="0" indent="0" algn="ctr">
              <a:buNone/>
            </a:pPr>
            <a:r>
              <a:rPr lang="ru-RU" sz="4400" dirty="0" smtClean="0"/>
              <a:t>7+6+5+4+3+2+1=28</a:t>
            </a:r>
            <a:endParaRPr lang="ru-RU" sz="4400" dirty="0"/>
          </a:p>
        </p:txBody>
      </p:sp>
    </p:spTree>
    <p:extLst>
      <p:ext uri="{BB962C8B-B14F-4D97-AF65-F5344CB8AC3E}">
        <p14:creationId xmlns:p14="http://schemas.microsoft.com/office/powerpoint/2010/main" val="14392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Задача про бананы</a:t>
            </a:r>
            <a:endParaRPr lang="ru-RU" b="1" dirty="0"/>
          </a:p>
        </p:txBody>
      </p:sp>
      <p:sp>
        <p:nvSpPr>
          <p:cNvPr id="3" name="Объект 2"/>
          <p:cNvSpPr>
            <a:spLocks noGrp="1"/>
          </p:cNvSpPr>
          <p:nvPr>
            <p:ph idx="1"/>
          </p:nvPr>
        </p:nvSpPr>
        <p:spPr/>
        <p:txBody>
          <a:bodyPr/>
          <a:lstStyle/>
          <a:p>
            <a:pPr marL="0" indent="0">
              <a:buNone/>
            </a:pPr>
            <a:r>
              <a:rPr lang="ru-RU" dirty="0" smtClean="0"/>
              <a:t>Ваня, Петя, Катя и Олег вместе съели 70 бананов. Причем каждому сколько-то досталось.</a:t>
            </a:r>
          </a:p>
          <a:p>
            <a:pPr marL="0" indent="0">
              <a:buNone/>
            </a:pPr>
            <a:r>
              <a:rPr lang="ru-RU" dirty="0" smtClean="0"/>
              <a:t>Ваня съел больше всех.</a:t>
            </a:r>
          </a:p>
          <a:p>
            <a:pPr marL="0" indent="0">
              <a:buNone/>
            </a:pPr>
            <a:r>
              <a:rPr lang="ru-RU" dirty="0" smtClean="0"/>
              <a:t>Катя и Петя вместе съели 45 бананов.</a:t>
            </a:r>
          </a:p>
          <a:p>
            <a:pPr marL="0" indent="0">
              <a:buNone/>
            </a:pPr>
            <a:r>
              <a:rPr lang="ru-RU" dirty="0" smtClean="0"/>
              <a:t>Сколько бананов досталось Олегу?</a:t>
            </a:r>
          </a:p>
          <a:p>
            <a:endParaRPr lang="ru-RU" dirty="0"/>
          </a:p>
        </p:txBody>
      </p:sp>
    </p:spTree>
    <p:extLst>
      <p:ext uri="{BB962C8B-B14F-4D97-AF65-F5344CB8AC3E}">
        <p14:creationId xmlns:p14="http://schemas.microsoft.com/office/powerpoint/2010/main" val="3464720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Ответ: 1 банан </a:t>
            </a:r>
            <a:endParaRPr lang="ru-RU" b="1" dirty="0"/>
          </a:p>
        </p:txBody>
      </p:sp>
      <p:sp>
        <p:nvSpPr>
          <p:cNvPr id="3" name="Объект 2"/>
          <p:cNvSpPr>
            <a:spLocks noGrp="1"/>
          </p:cNvSpPr>
          <p:nvPr>
            <p:ph idx="1"/>
          </p:nvPr>
        </p:nvSpPr>
        <p:spPr/>
        <p:txBody>
          <a:bodyPr>
            <a:normAutofit lnSpcReduction="10000"/>
          </a:bodyPr>
          <a:lstStyle/>
          <a:p>
            <a:pPr marL="0" indent="0">
              <a:buNone/>
            </a:pPr>
            <a:r>
              <a:rPr lang="ru-RU" dirty="0" smtClean="0">
                <a:effectLst/>
              </a:rPr>
              <a:t>Катя и Петя съели 45 бананов, кто-то из них съел не меньше 23 бананов. </a:t>
            </a:r>
            <a:br>
              <a:rPr lang="ru-RU" dirty="0" smtClean="0">
                <a:effectLst/>
              </a:rPr>
            </a:br>
            <a:r>
              <a:rPr lang="ru-RU" dirty="0" smtClean="0">
                <a:effectLst/>
              </a:rPr>
              <a:t>Значит Ваня съел не менее 24 бананов.</a:t>
            </a:r>
            <a:br>
              <a:rPr lang="ru-RU" dirty="0" smtClean="0">
                <a:effectLst/>
              </a:rPr>
            </a:br>
            <a:r>
              <a:rPr lang="ru-RU" dirty="0" smtClean="0">
                <a:effectLst/>
              </a:rPr>
              <a:t>Петя, Катя и Ваня вместе съели не менее 69 бананов.</a:t>
            </a:r>
            <a:br>
              <a:rPr lang="ru-RU" dirty="0" smtClean="0">
                <a:effectLst/>
              </a:rPr>
            </a:br>
            <a:r>
              <a:rPr lang="ru-RU" dirty="0" smtClean="0">
                <a:effectLst/>
              </a:rPr>
              <a:t>Но раз Олегу тоже что-то досталось, то Катя, Петя и Ваня съели 69 бананов.</a:t>
            </a:r>
            <a:br>
              <a:rPr lang="ru-RU" dirty="0" smtClean="0">
                <a:effectLst/>
              </a:rPr>
            </a:br>
            <a:r>
              <a:rPr lang="ru-RU" dirty="0" smtClean="0">
                <a:effectLst/>
              </a:rPr>
              <a:t>А значит Олег 1 банан.</a:t>
            </a:r>
          </a:p>
          <a:p>
            <a:pPr marL="0" indent="0">
              <a:buNone/>
            </a:pPr>
            <a:r>
              <a:rPr lang="ru-RU" dirty="0" smtClean="0"/>
              <a:t> </a:t>
            </a:r>
          </a:p>
          <a:p>
            <a:endParaRPr lang="ru-RU" dirty="0"/>
          </a:p>
        </p:txBody>
      </p:sp>
    </p:spTree>
    <p:extLst>
      <p:ext uri="{BB962C8B-B14F-4D97-AF65-F5344CB8AC3E}">
        <p14:creationId xmlns:p14="http://schemas.microsoft.com/office/powerpoint/2010/main" val="209242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Задача про лестницу</a:t>
            </a:r>
            <a:endParaRPr lang="ru-RU" b="1" dirty="0"/>
          </a:p>
        </p:txBody>
      </p:sp>
      <p:sp>
        <p:nvSpPr>
          <p:cNvPr id="3" name="Объект 2"/>
          <p:cNvSpPr>
            <a:spLocks noGrp="1"/>
          </p:cNvSpPr>
          <p:nvPr>
            <p:ph idx="1"/>
          </p:nvPr>
        </p:nvSpPr>
        <p:spPr/>
        <p:txBody>
          <a:bodyPr/>
          <a:lstStyle/>
          <a:p>
            <a:pPr marL="0" indent="0">
              <a:buNone/>
            </a:pPr>
            <a:r>
              <a:rPr lang="ru-RU" dirty="0" smtClean="0"/>
              <a:t>В доме 6 этажей.</a:t>
            </a:r>
          </a:p>
          <a:p>
            <a:pPr marL="0" indent="0">
              <a:buNone/>
            </a:pPr>
            <a:r>
              <a:rPr lang="ru-RU" dirty="0" smtClean="0"/>
              <a:t>Во сколько раз путь по лестнице на шестой этаж длиннее, чем путь по той же лестнице на третий этаж, если пролеты между этажами имеют по одинаковому числу ступенек?</a:t>
            </a:r>
          </a:p>
          <a:p>
            <a:endParaRPr lang="ru-RU" dirty="0"/>
          </a:p>
        </p:txBody>
      </p:sp>
    </p:spTree>
    <p:extLst>
      <p:ext uri="{BB962C8B-B14F-4D97-AF65-F5344CB8AC3E}">
        <p14:creationId xmlns:p14="http://schemas.microsoft.com/office/powerpoint/2010/main" val="19842201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70</TotalTime>
  <Words>885</Words>
  <Application>Microsoft Office PowerPoint</Application>
  <PresentationFormat>Экран (4:3)</PresentationFormat>
  <Paragraphs>89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Трек</vt:lpstr>
      <vt:lpstr>Задача про нумерацию страниц </vt:lpstr>
      <vt:lpstr>Ответ: 55</vt:lpstr>
      <vt:lpstr>Задача про мух</vt:lpstr>
      <vt:lpstr>Ответ: первая муха</vt:lpstr>
      <vt:lpstr>Задача по рукопожатия</vt:lpstr>
      <vt:lpstr>Ответ: 28</vt:lpstr>
      <vt:lpstr>Задача про бананы</vt:lpstr>
      <vt:lpstr>Ответ: 1 банан </vt:lpstr>
      <vt:lpstr>Задача про лестницу</vt:lpstr>
      <vt:lpstr>Ответ: 2,5 раза</vt:lpstr>
      <vt:lpstr>Необычное предложение </vt:lpstr>
      <vt:lpstr>Презентация PowerPoint</vt:lpstr>
      <vt:lpstr>Переправа через реку </vt:lpstr>
      <vt:lpstr>Ответ:</vt:lpstr>
      <vt:lpstr>Кто изображен на портрете? </vt:lpstr>
      <vt:lpstr>Ответ:</vt:lpstr>
      <vt:lpstr>Находчивый таможенник </vt:lpstr>
      <vt:lpstr>Ответ:</vt:lpstr>
      <vt:lpstr>Ключи и замки </vt:lpstr>
      <vt:lpstr>Ответ: достаточно. </vt:lpstr>
      <vt:lpstr>Может ли такое быть? </vt:lpstr>
      <vt:lpstr>Ответ: да</vt:lpstr>
      <vt:lpstr>Полуночный дождь </vt:lpstr>
      <vt:lpstr>Ответ:</vt:lpstr>
      <vt:lpstr>День Рождения </vt:lpstr>
      <vt:lpstr>Ответ: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Задача про нумерацию страниц </dc:title>
  <dc:creator>Alla</dc:creator>
  <cp:lastModifiedBy>Alla</cp:lastModifiedBy>
  <cp:revision>16</cp:revision>
  <dcterms:created xsi:type="dcterms:W3CDTF">2013-12-08T18:15:51Z</dcterms:created>
  <dcterms:modified xsi:type="dcterms:W3CDTF">2013-12-08T19:26:16Z</dcterms:modified>
</cp:coreProperties>
</file>