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6" r:id="rId3"/>
    <p:sldId id="257" r:id="rId4"/>
    <p:sldId id="290" r:id="rId5"/>
    <p:sldId id="273" r:id="rId6"/>
    <p:sldId id="274" r:id="rId7"/>
    <p:sldId id="259" r:id="rId8"/>
    <p:sldId id="287" r:id="rId9"/>
    <p:sldId id="306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FE1"/>
    <a:srgbClr val="FEFFE1"/>
    <a:srgbClr val="CCFF99"/>
    <a:srgbClr val="FFFFCC"/>
    <a:srgbClr val="99FF66"/>
    <a:srgbClr val="9E1294"/>
    <a:srgbClr val="21D536"/>
    <a:srgbClr val="65FFFF"/>
    <a:srgbClr val="EBFFE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5" autoAdjust="0"/>
    <p:restoredTop sz="94595" autoAdjust="0"/>
  </p:normalViewPr>
  <p:slideViewPr>
    <p:cSldViewPr>
      <p:cViewPr varScale="1">
        <p:scale>
          <a:sx n="87" d="100"/>
          <a:sy n="87" d="100"/>
        </p:scale>
        <p:origin x="-1344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1FCB2F-16EB-4F6A-9F0B-AD8807B3064D}" type="datetimeFigureOut">
              <a:rPr lang="ru-RU" smtClean="0"/>
              <a:pPr/>
              <a:t>16.11.2011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BAE77-4215-4A41-8C38-8E9560C0F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738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BAE77-4215-4A41-8C38-8E9560C0F87E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BAE77-4215-4A41-8C38-8E9560C0F87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740A7-468D-4DC9-9520-106836C4C1AB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C17E2-403B-4576-960F-A56CE2D48B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DA4C1-6641-4724-A710-CA6B077FBB74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0E576-6AB4-4F98-8B22-99705F91FE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62C7B9-5369-4D3F-8E03-4D74812F266A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CBDAE-B525-4375-8768-C7007558F75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A776D-9063-40D1-A76D-D567207A22A2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3AD27-F4DE-49EA-85E4-2EDDDDEDAB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133DC-3688-4B09-8697-6DD5E59E01E9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EE093-EBB0-4D07-8A44-4F158FB7D92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E2DFF-D92F-4B85-B533-F974472A3EF7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02F90F-9B80-4FA5-80DC-E182AEE2FAF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00E4-F145-4D47-B18B-3308893178D2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ACBAC-4B5E-4AB6-BE9A-EEAC333F24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B43A5-363F-4E3D-BB06-A67816D099EE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A4DF0-0742-4F50-876D-515FDAB138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80297-CD41-4295-9FFE-5110B2547AA2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55560-586A-4892-8D02-E02110ADFA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AD3EF-7C1C-46F7-8FDA-B7EFE00358C0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5B4C3-01C2-4EDC-A488-DD72F894ED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D2CE2-DC7C-4B38-87D0-A01E5AA96B3E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42116-6129-4A59-821A-C8A5031BA46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5FFE6"/>
            </a:gs>
            <a:gs pos="0">
              <a:srgbClr val="66FF66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6F9F17-0E77-4B0E-978E-7C9E49FC7199}" type="datetimeFigureOut">
              <a:rPr lang="ru-RU"/>
              <a:pPr>
                <a:defRPr/>
              </a:pPr>
              <a:t>16.11.2011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36C0E1-B7C6-469F-8A3C-538BAFFA043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0" y="1142984"/>
            <a:ext cx="9144000" cy="1470025"/>
          </a:xfrm>
        </p:spPr>
        <p:txBody>
          <a:bodyPr/>
          <a:lstStyle/>
          <a:p>
            <a:pPr eaLnBrk="1" hangingPunct="1"/>
            <a:r>
              <a:rPr lang="ru-RU" dirty="0" smtClean="0"/>
              <a:t/>
            </a:r>
            <a:br>
              <a:rPr lang="ru-RU" dirty="0" smtClean="0"/>
            </a:br>
            <a:r>
              <a:rPr lang="ru-RU" sz="5400" dirty="0" smtClean="0">
                <a:solidFill>
                  <a:srgbClr val="FF0000"/>
                </a:solidFill>
              </a:rPr>
              <a:t>«</a:t>
            </a:r>
            <a:r>
              <a:rPr lang="ru-RU" sz="5400" b="1" dirty="0" smtClean="0">
                <a:solidFill>
                  <a:srgbClr val="FF0000"/>
                </a:solidFill>
              </a:rPr>
              <a:t>Обозначение натуральных чисел»</a:t>
            </a:r>
          </a:p>
        </p:txBody>
      </p:sp>
      <p:pic>
        <p:nvPicPr>
          <p:cNvPr id="2051" name="Picture 4" descr="G:\натуральные числа\сканирование001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357950" y="3273300"/>
            <a:ext cx="2786050" cy="358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0" y="5226050"/>
            <a:ext cx="550810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</a:rPr>
              <a:t>Математика, друзья,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</a:rPr>
              <a:t>Абсолютно всем нужна.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</a:rPr>
              <a:t>На уроке работай старательно,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25000"/>
                  </a:schemeClr>
                </a:solidFill>
              </a:rPr>
              <a:t>И успех тебя ждет обязательно!</a:t>
            </a:r>
            <a:endParaRPr lang="ru-RU" sz="20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28662" y="357166"/>
            <a:ext cx="7643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первый урок математики в 5 классе по теме: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dirty="0" smtClean="0">
                <a:solidFill>
                  <a:srgbClr val="FF0000"/>
                </a:solidFill>
              </a:rPr>
              <a:t>Всем спасибо за урок!!!</a:t>
            </a:r>
          </a:p>
        </p:txBody>
      </p:sp>
      <p:pic>
        <p:nvPicPr>
          <p:cNvPr id="31747" name="Picture 5" descr="C:\Documents and Settings\Admin\Рабочий стол\натуральные числа\10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71813" y="2214563"/>
            <a:ext cx="2686050" cy="201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Обратите внимание!!!</a:t>
            </a:r>
          </a:p>
        </p:txBody>
      </p:sp>
      <p:pic>
        <p:nvPicPr>
          <p:cNvPr id="35845" name="Picture 5" descr="C:\Documents and Settings\Admin\Рабочий стол\натуральные числа\сканирование0017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>
          <a:xfrm>
            <a:off x="500034" y="1357298"/>
            <a:ext cx="2357454" cy="2357454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2" name="Picture 5" descr="C:\Documents and Settings\Admin\Рабочий стол\натуральные числа\сканирование001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>
          <a:xfrm>
            <a:off x="3286116" y="1000108"/>
            <a:ext cx="2500330" cy="25003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3" name="Picture 5" descr="C:\Documents and Settings\Admin\Рабочий стол\натуральные числа\сканирование001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4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>
          <a:xfrm>
            <a:off x="6429388" y="1357298"/>
            <a:ext cx="2493962" cy="2286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4" name="Picture 5" descr="C:\Documents and Settings\Admin\Рабочий стол\натуральные числа\сканирование001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5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>
          <a:xfrm>
            <a:off x="500034" y="4429132"/>
            <a:ext cx="2286000" cy="195897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5" name="Picture 5" descr="C:\Documents and Settings\Admin\Рабочий стол\натуральные числа\сканирование001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6">
            <a:duotone>
              <a:prstClr val="black"/>
              <a:srgbClr val="FFFF0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>
          <a:xfrm>
            <a:off x="3643306" y="4265874"/>
            <a:ext cx="2071702" cy="23063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6" name="Picture 5" descr="C:\Documents and Settings\Admin\Рабочий стол\натуральные числа\сканирование0017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7">
            <a:duotone>
              <a:prstClr val="black"/>
              <a:srgbClr val="FFFF00">
                <a:tint val="45000"/>
                <a:satMod val="400000"/>
              </a:srgbClr>
            </a:duotone>
          </a:blip>
          <a:srcRect b="-5"/>
          <a:stretch>
            <a:fillRect/>
          </a:stretch>
        </p:blipFill>
        <p:spPr>
          <a:xfrm>
            <a:off x="6643702" y="4214818"/>
            <a:ext cx="2219325" cy="20748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7" descr="C:\Documents and Settings\Admin\Рабочий стол\натуральные числа\сканирование0018.jpg"/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28596" y="1357298"/>
            <a:ext cx="2357454" cy="23574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Picture 7" descr="C:\Documents and Settings\Admin\Рабочий стол\натуральные числа\сканирование0018.jpg"/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42910" y="4500570"/>
            <a:ext cx="2000264" cy="17859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" name="Picture 7" descr="C:\Documents and Settings\Admin\Рабочий стол\натуральные числа\сканирование0018.jpg"/>
          <p:cNvPicPr>
            <a:picLocks noChangeAspect="1" noChangeArrowheads="1"/>
          </p:cNvPicPr>
          <p:nvPr/>
        </p:nvPicPr>
        <p:blipFill>
          <a:blip r:embed="rId10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643306" y="4357694"/>
            <a:ext cx="2000264" cy="214314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1" name="Picture 7" descr="C:\Documents and Settings\Admin\Рабочий стол\натуральные числа\сканирование0018.jpg"/>
          <p:cNvPicPr>
            <a:picLocks noChangeAspect="1" noChangeArrowheads="1"/>
          </p:cNvPicPr>
          <p:nvPr/>
        </p:nvPicPr>
        <p:blipFill>
          <a:blip r:embed="rId11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715140" y="4286256"/>
            <a:ext cx="2071702" cy="203228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8" name="Picture 7" descr="C:\Documents and Settings\Admin\Рабочий стол\натуральные числа\сканирование0018.jpg"/>
          <p:cNvPicPr>
            <a:picLocks noChangeAspect="1" noChangeArrowheads="1"/>
          </p:cNvPicPr>
          <p:nvPr/>
        </p:nvPicPr>
        <p:blipFill>
          <a:blip r:embed="rId1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572264" y="1428736"/>
            <a:ext cx="2214577" cy="207170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1026" name="Picture 2" descr="C:\Documents and Settings\Admin\Рабочий стол\натуральные числа\сканирование0018.jpg"/>
          <p:cNvPicPr>
            <a:picLocks noChangeAspect="1" noChangeArrowheads="1"/>
          </p:cNvPicPr>
          <p:nvPr/>
        </p:nvPicPr>
        <p:blipFill>
          <a:blip r:embed="rId1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357554" y="1000108"/>
            <a:ext cx="2357454" cy="242889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G:\натуральные числа\сканирование001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951663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1357290" y="0"/>
            <a:ext cx="5357813" cy="278605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dirty="0" smtClean="0">
                <a:solidFill>
                  <a:srgbClr val="99CCFF"/>
                </a:solidFill>
              </a:rPr>
              <a:t>	</a:t>
            </a:r>
            <a:r>
              <a:rPr lang="ru-RU" sz="4000" b="1" dirty="0" smtClean="0">
                <a:solidFill>
                  <a:srgbClr val="FFFF00"/>
                </a:solidFill>
              </a:rPr>
              <a:t> «Мантанейн» означает «учение», «знания, полученные через размышления» 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dirty="0"/>
          </a:p>
        </p:txBody>
      </p:sp>
      <p:pic>
        <p:nvPicPr>
          <p:cNvPr id="7171" name="Picture 3" descr="C:\Documents and Settings\Admin\Рабочий стол\натуральные числа\сова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44" y="3554413"/>
            <a:ext cx="3355975" cy="3303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ая прямоугольная выноска 9"/>
          <p:cNvSpPr/>
          <p:nvPr/>
        </p:nvSpPr>
        <p:spPr>
          <a:xfrm>
            <a:off x="500034" y="428604"/>
            <a:ext cx="6858048" cy="2786082"/>
          </a:xfrm>
          <a:prstGeom prst="wedgeRoundRectCallout">
            <a:avLst>
              <a:gd name="adj1" fmla="val 55097"/>
              <a:gd name="adj2" fmla="val 67058"/>
              <a:gd name="adj3" fmla="val 16667"/>
            </a:avLst>
          </a:prstGeom>
          <a:gradFill flip="none" rotWithShape="1">
            <a:gsLst>
              <a:gs pos="0">
                <a:srgbClr val="CCFF99"/>
              </a:gs>
              <a:gs pos="68000">
                <a:srgbClr val="F4FFE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None/>
            </a:pPr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928670"/>
            <a:ext cx="621510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dirty="0" smtClean="0"/>
              <a:t>	</a:t>
            </a:r>
            <a:r>
              <a:rPr lang="ru-RU" sz="4000" dirty="0" smtClean="0"/>
              <a:t>	</a:t>
            </a:r>
            <a:r>
              <a:rPr lang="ru-RU" sz="3600" b="1" dirty="0" smtClean="0">
                <a:solidFill>
                  <a:srgbClr val="00B050"/>
                </a:solidFill>
              </a:rPr>
              <a:t>Самое маленькое число – единица, самое большое не известно.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472" y="1071546"/>
            <a:ext cx="65722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</a:rPr>
              <a:t>Повторите и запомните!!!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857224" y="714356"/>
            <a:ext cx="6072230" cy="2214578"/>
          </a:xfrm>
        </p:spPr>
        <p:txBody>
          <a:bodyPr/>
          <a:lstStyle/>
          <a:p>
            <a:pPr marL="514350" indent="-514350">
              <a:buNone/>
            </a:pPr>
            <a:r>
              <a:rPr lang="ru-RU" sz="4000" dirty="0" smtClean="0"/>
              <a:t>		</a:t>
            </a:r>
            <a:r>
              <a:rPr lang="ru-RU" sz="4000" b="1" dirty="0" smtClean="0">
                <a:solidFill>
                  <a:srgbClr val="00B050"/>
                </a:solidFill>
              </a:rPr>
              <a:t>Числа, в основном применяются при  счете предметов</a:t>
            </a:r>
            <a:r>
              <a:rPr lang="ru-RU" sz="4000" dirty="0" smtClean="0">
                <a:solidFill>
                  <a:srgbClr val="00B050"/>
                </a:solidFill>
              </a:rPr>
              <a:t>. </a:t>
            </a:r>
          </a:p>
          <a:p>
            <a:pPr marL="514350" indent="-514350">
              <a:buFont typeface="Arial" charset="0"/>
              <a:buNone/>
            </a:pPr>
            <a:endParaRPr lang="ru-RU" dirty="0" smtClean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857232"/>
            <a:ext cx="650085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sz="4000" dirty="0" smtClean="0"/>
              <a:t>	</a:t>
            </a:r>
            <a:r>
              <a:rPr lang="ru-RU" sz="4000" b="1" dirty="0" smtClean="0">
                <a:solidFill>
                  <a:schemeClr val="tx2">
                    <a:lumMod val="25000"/>
                  </a:schemeClr>
                </a:solidFill>
              </a:rPr>
              <a:t>	</a:t>
            </a:r>
            <a:r>
              <a:rPr lang="ru-RU" sz="3600" b="1" dirty="0" smtClean="0">
                <a:solidFill>
                  <a:srgbClr val="00B050"/>
                </a:solidFill>
              </a:rPr>
              <a:t>Для записи чисел используют цифры. Всего этих цифр 10.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142976" y="1000108"/>
            <a:ext cx="53578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ru-RU" dirty="0" smtClean="0"/>
              <a:t>	</a:t>
            </a:r>
            <a:r>
              <a:rPr lang="ru-RU" dirty="0" smtClean="0">
                <a:solidFill>
                  <a:schemeClr val="tx2">
                    <a:lumMod val="25000"/>
                  </a:schemeClr>
                </a:solidFill>
              </a:rPr>
              <a:t>	</a:t>
            </a:r>
            <a:r>
              <a:rPr lang="ru-RU" sz="3600" b="1" dirty="0" smtClean="0">
                <a:solidFill>
                  <a:srgbClr val="00B050"/>
                </a:solidFill>
              </a:rPr>
              <a:t>Любое число можно записать с помощью цифр.</a:t>
            </a:r>
          </a:p>
        </p:txBody>
      </p:sp>
      <p:pic>
        <p:nvPicPr>
          <p:cNvPr id="8194" name="Picture 2" descr="C:\Documents and Settings\Admin\Рабочий стол\натуральные числа\сова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788025" y="3554413"/>
            <a:ext cx="3355975" cy="3303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3" presetClass="entr" presetSubtype="16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5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5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xit" presetSubtype="32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  <p:bldP spid="6" grpId="0"/>
      <p:bldP spid="8" grpId="0"/>
      <p:bldP spid="8" grpId="1"/>
      <p:bldP spid="8" grpId="2"/>
      <p:bldP spid="8" grpId="3"/>
      <p:bldP spid="8" grpId="5"/>
      <p:bldP spid="7170" grpId="0" build="p"/>
      <p:bldP spid="7170" grpId="1" build="p"/>
      <p:bldP spid="5" grpId="0"/>
      <p:bldP spid="5" grpId="1"/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785794"/>
          </a:xfrm>
        </p:spPr>
        <p:txBody>
          <a:bodyPr/>
          <a:lstStyle/>
          <a:p>
            <a:pPr eaLnBrk="1" hangingPunct="1"/>
            <a:r>
              <a:rPr lang="ru-RU" sz="4800" b="1" dirty="0" smtClean="0">
                <a:solidFill>
                  <a:srgbClr val="FF0000"/>
                </a:solidFill>
              </a:rPr>
              <a:t>Как велик миллион?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11267" name="Содержимое 2"/>
          <p:cNvSpPr>
            <a:spLocks noGrp="1"/>
          </p:cNvSpPr>
          <p:nvPr>
            <p:ph sz="half" idx="1"/>
          </p:nvPr>
        </p:nvSpPr>
        <p:spPr>
          <a:xfrm>
            <a:off x="1071538" y="785794"/>
            <a:ext cx="6000792" cy="2143140"/>
          </a:xfrm>
        </p:spPr>
        <p:txBody>
          <a:bodyPr/>
          <a:lstStyle/>
          <a:p>
            <a:pPr eaLnBrk="1" hangingPunct="1">
              <a:buNone/>
            </a:pPr>
            <a:r>
              <a:rPr lang="ru-RU" sz="4800" b="1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1 000 000 дней - более 27 столетий.</a:t>
            </a:r>
          </a:p>
          <a:p>
            <a:pPr eaLnBrk="1" hangingPunct="1">
              <a:buFont typeface="Arial" charset="0"/>
              <a:buNone/>
            </a:pPr>
            <a:endParaRPr lang="ru-RU" sz="3600" dirty="0" smtClean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000100" y="642918"/>
            <a:ext cx="6000792" cy="2786082"/>
          </a:xfrm>
          <a:prstGeom prst="wedgeRoundRectCallout">
            <a:avLst>
              <a:gd name="adj1" fmla="val 66525"/>
              <a:gd name="adj2" fmla="val 52015"/>
              <a:gd name="adj3" fmla="val 16667"/>
            </a:avLst>
          </a:prstGeom>
          <a:gradFill flip="none" rotWithShape="1">
            <a:gsLst>
              <a:gs pos="0">
                <a:srgbClr val="CCFF99"/>
              </a:gs>
              <a:gs pos="68000">
                <a:srgbClr val="F4FFE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None/>
            </a:pPr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14414" y="857232"/>
            <a:ext cx="550072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ru-RU" sz="4400" dirty="0" smtClean="0">
                <a:solidFill>
                  <a:srgbClr val="00B050"/>
                </a:solidFill>
              </a:rPr>
              <a:t>1 000 000 секунд составляют 11 суток 13 ч 46 мин.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785794"/>
            <a:ext cx="57150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1 000 000 людей, взявшись за руки, образуют цепь, начало которой было бы в Киеве, а конец в Архангельске</a:t>
            </a:r>
            <a:r>
              <a:rPr lang="ru-RU" sz="3200" dirty="0" smtClean="0">
                <a:solidFill>
                  <a:srgbClr val="00B050"/>
                </a:solidFill>
              </a:rPr>
              <a:t>.</a:t>
            </a:r>
            <a:endParaRPr lang="ru-RU" sz="32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0166" y="1142984"/>
            <a:ext cx="521497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B050"/>
                </a:solidFill>
              </a:rPr>
              <a:t>1 000 000 дней - более 27 столетий.</a:t>
            </a:r>
            <a:endParaRPr lang="ru-RU" sz="4000" b="1" dirty="0">
              <a:solidFill>
                <a:srgbClr val="00B050"/>
              </a:solidFill>
            </a:endParaRPr>
          </a:p>
        </p:txBody>
      </p:sp>
      <p:pic>
        <p:nvPicPr>
          <p:cNvPr id="11" name="Picture 2" descr="C:\Documents and Settings\Admin\Рабочий стол\натуральные числа\сова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5788025" y="3554413"/>
            <a:ext cx="3355975" cy="33035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dissolv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 animBg="1"/>
      <p:bldP spid="7" grpId="0"/>
      <p:bldP spid="7" grpId="1"/>
      <p:bldP spid="8" grpId="0"/>
      <p:bldP spid="8" grpId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кругленная прямоугольная выноска 9"/>
          <p:cNvSpPr/>
          <p:nvPr/>
        </p:nvSpPr>
        <p:spPr>
          <a:xfrm>
            <a:off x="1000100" y="642918"/>
            <a:ext cx="6429420" cy="2786082"/>
          </a:xfrm>
          <a:prstGeom prst="wedgeRoundRectCallout">
            <a:avLst>
              <a:gd name="adj1" fmla="val -44162"/>
              <a:gd name="adj2" fmla="val 66602"/>
              <a:gd name="adj3" fmla="val 16667"/>
            </a:avLst>
          </a:prstGeom>
          <a:gradFill flip="none" rotWithShape="1">
            <a:gsLst>
              <a:gs pos="0">
                <a:srgbClr val="CCFF99"/>
              </a:gs>
              <a:gs pos="68000">
                <a:srgbClr val="F4FFE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eaLnBrk="1" hangingPunct="1">
              <a:buNone/>
            </a:pPr>
            <a:r>
              <a:rPr lang="ru-RU" sz="32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sz="36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rgbClr val="FF0000"/>
                </a:solidFill>
              </a:rPr>
              <a:t>Как велик миллиард?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857232"/>
            <a:ext cx="55721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ru-RU" sz="4400" b="1" dirty="0" smtClean="0">
                <a:solidFill>
                  <a:srgbClr val="00B050"/>
                </a:solidFill>
              </a:rPr>
              <a:t>1 000 000 000 секунд - это почти 32 года.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928670"/>
            <a:ext cx="6143668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Arial" charset="0"/>
              <a:buNone/>
            </a:pPr>
            <a:r>
              <a:rPr lang="ru-RU" sz="2800" b="1" dirty="0" smtClean="0"/>
              <a:t> </a:t>
            </a:r>
            <a:r>
              <a:rPr lang="ru-RU" sz="3400" b="1" dirty="0" smtClean="0">
                <a:solidFill>
                  <a:srgbClr val="00B050"/>
                </a:solidFill>
              </a:rPr>
              <a:t>Чтобы написать все натуральные числа от 1 до </a:t>
            </a:r>
          </a:p>
          <a:p>
            <a:pPr eaLnBrk="1" hangingPunct="1">
              <a:buFont typeface="Arial" charset="0"/>
              <a:buNone/>
            </a:pPr>
            <a:r>
              <a:rPr lang="ru-RU" sz="3400" b="1" dirty="0" smtClean="0">
                <a:solidFill>
                  <a:srgbClr val="00B050"/>
                </a:solidFill>
              </a:rPr>
              <a:t>1 000 000 для этого потребуется более 300 лет.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428728" y="1142984"/>
            <a:ext cx="54292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dirty="0" smtClean="0">
                <a:solidFill>
                  <a:srgbClr val="00B050"/>
                </a:solidFill>
                <a:latin typeface="Arial" pitchFamily="34" charset="0"/>
                <a:ea typeface="Times New Roman" pitchFamily="18" charset="0"/>
              </a:rPr>
              <a:t>К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  <a:ea typeface="Times New Roman" pitchFamily="18" charset="0"/>
              </a:rPr>
              <a:t>нига в миллиард страниц имела бы толщину около 40 км.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" pitchFamily="34" charset="0"/>
              </a:rPr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85852" y="1357298"/>
            <a:ext cx="6072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1 000 000 000 = 1 000 млн.</a:t>
            </a:r>
            <a:endParaRPr lang="ru-RU" sz="3600" b="1" dirty="0">
              <a:solidFill>
                <a:srgbClr val="00B050"/>
              </a:solidFill>
            </a:endParaRPr>
          </a:p>
        </p:txBody>
      </p:sp>
      <p:pic>
        <p:nvPicPr>
          <p:cNvPr id="9" name="Picture 2" descr="C:\Documents and Settings\Admin\Рабочий стол\натуральные числа\сова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929066"/>
            <a:ext cx="2975381" cy="29289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40"/>
                            </p:stCondLst>
                            <p:childTnLst>
                              <p:par>
                                <p:cTn id="3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40"/>
                            </p:stCondLst>
                            <p:childTnLst>
                              <p:par>
                                <p:cTn id="4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allAtOnce" animBg="1"/>
      <p:bldP spid="7" grpId="0"/>
      <p:bldP spid="7" grpId="1"/>
      <p:bldP spid="27652" grpId="0"/>
      <p:bldP spid="14" grpId="0"/>
      <p:bldP spid="1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Какие классы следуют за классом миллиардов?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257412" cy="90010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ru-RU" b="1" dirty="0" smtClean="0">
                <a:solidFill>
                  <a:srgbClr val="00B050"/>
                </a:solidFill>
              </a:rPr>
              <a:t>Триллион</a:t>
            </a:r>
            <a:r>
              <a:rPr lang="ru-RU" dirty="0" smtClean="0">
                <a:solidFill>
                  <a:srgbClr val="00B050"/>
                </a:solidFill>
              </a:rPr>
              <a:t>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endParaRPr lang="ru-RU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14813" y="1643063"/>
            <a:ext cx="3714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itchFamily="34" charset="0"/>
              </a:rPr>
              <a:t>1 000 000 000 000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143372" y="2214554"/>
            <a:ext cx="45005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itchFamily="34" charset="0"/>
              </a:rPr>
              <a:t>1 000 000 000 000 000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14810" y="2857496"/>
            <a:ext cx="4143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itchFamily="34" charset="0"/>
              </a:rPr>
              <a:t>1 000 000 000 000 000 000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71934" y="3571876"/>
            <a:ext cx="4786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00B050"/>
                </a:solidFill>
                <a:latin typeface="Calibri" pitchFamily="34" charset="0"/>
              </a:rPr>
              <a:t>1 000 000 000 000 000 000 000</a:t>
            </a:r>
          </a:p>
        </p:txBody>
      </p:sp>
      <p:sp>
        <p:nvSpPr>
          <p:cNvPr id="8" name="Стрелка вправо 7"/>
          <p:cNvSpPr/>
          <p:nvPr/>
        </p:nvSpPr>
        <p:spPr>
          <a:xfrm>
            <a:off x="3000364" y="1714488"/>
            <a:ext cx="642942" cy="2857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3071802" y="2357430"/>
            <a:ext cx="642942" cy="2857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3071802" y="3000372"/>
            <a:ext cx="642942" cy="2857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3071802" y="3714752"/>
            <a:ext cx="642942" cy="2857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42844" y="2214554"/>
            <a:ext cx="2857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B050"/>
                </a:solidFill>
              </a:rPr>
              <a:t>Квадриллион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42844" y="2857496"/>
            <a:ext cx="30003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</a:rPr>
              <a:t>Квинтиллион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14282" y="3500438"/>
            <a:ext cx="286110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B050"/>
                </a:solidFill>
              </a:rPr>
              <a:t>Секстиллион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60"/>
                            </p:stCondLst>
                            <p:childTnLst>
                              <p:par>
                                <p:cTn id="1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6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6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/>
      <p:bldP spid="5" grpId="0"/>
      <p:bldP spid="6" grpId="0"/>
      <p:bldP spid="7" grpId="0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0000">
              <a:srgbClr val="EBFFEF"/>
            </a:gs>
            <a:gs pos="0">
              <a:srgbClr val="66FF66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Физкультминутка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686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Ну-ка, встали, улыбнулись!</a:t>
            </a:r>
          </a:p>
          <a:p>
            <a:pPr>
              <a:buFont typeface="Arial" charset="0"/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Руки вверх и … потянулись.</a:t>
            </a:r>
          </a:p>
          <a:p>
            <a:pPr>
              <a:buFont typeface="Arial" charset="0"/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Потянулись, потянулись.</a:t>
            </a:r>
          </a:p>
          <a:p>
            <a:pPr>
              <a:buFont typeface="Arial" charset="0"/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Друг на друга оглянулись!</a:t>
            </a:r>
          </a:p>
          <a:p>
            <a:pPr>
              <a:buFont typeface="Arial" charset="0"/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Мы, конечно, лучше всех!</a:t>
            </a:r>
          </a:p>
          <a:p>
            <a:pPr>
              <a:buFont typeface="Arial" charset="0"/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Нам сопутствует успех!</a:t>
            </a:r>
          </a:p>
          <a:p>
            <a:pPr eaLnBrk="1" hangingPunct="1"/>
            <a:endParaRPr lang="ru-RU" dirty="0" smtClean="0"/>
          </a:p>
        </p:txBody>
      </p:sp>
      <p:pic>
        <p:nvPicPr>
          <p:cNvPr id="5" name="Содержимое 4" descr="2681bc90f39601326f5fc6410c64c417.gif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6583363" y="-214313"/>
            <a:ext cx="2560637" cy="2071688"/>
          </a:xfrm>
        </p:spPr>
      </p:pic>
      <p:pic>
        <p:nvPicPr>
          <p:cNvPr id="7" name="Рисунок 6" descr="af810832f169e92ec573e72213555ad4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3143248"/>
            <a:ext cx="3471862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36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368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Как прошел для вас сегодня урок?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Что вам понравилось на уроке? 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Что не понравилось?</a:t>
            </a:r>
            <a:endParaRPr lang="en-US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Какое задание для вас было самым интересным?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 Как вы оцениваете свою работу на уроке?</a:t>
            </a:r>
          </a:p>
          <a:p>
            <a:pPr lvl="0">
              <a:buNone/>
            </a:pPr>
            <a:endParaRPr lang="ru-RU" dirty="0"/>
          </a:p>
        </p:txBody>
      </p:sp>
      <p:pic>
        <p:nvPicPr>
          <p:cNvPr id="4" name="Picture 1" descr="C:\Documents and Settings\Admin\Рабочий стол\натуральные числа\2c9c69fea19bed3623f86b1bc0ee8145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-142900"/>
            <a:ext cx="2071699" cy="20716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3399</TotalTime>
  <Words>261</Words>
  <Application>Microsoft Office PowerPoint</Application>
  <PresentationFormat>Экран (4:3)</PresentationFormat>
  <Paragraphs>51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 «Обозначение натуральных чисел»</vt:lpstr>
      <vt:lpstr>Обратите внимание!!!</vt:lpstr>
      <vt:lpstr>Презентация PowerPoint</vt:lpstr>
      <vt:lpstr>Презентация PowerPoint</vt:lpstr>
      <vt:lpstr>Как велик миллион? </vt:lpstr>
      <vt:lpstr>Как велик миллиард? </vt:lpstr>
      <vt:lpstr>Какие классы следуют за классом миллиардов?</vt:lpstr>
      <vt:lpstr>Физкультминутка</vt:lpstr>
      <vt:lpstr>Презентация PowerPoint</vt:lpstr>
      <vt:lpstr>Всем спасибо за урок!!!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user</cp:lastModifiedBy>
  <cp:revision>333</cp:revision>
  <dcterms:created xsi:type="dcterms:W3CDTF">2010-08-30T13:02:50Z</dcterms:created>
  <dcterms:modified xsi:type="dcterms:W3CDTF">2011-11-16T07:19:27Z</dcterms:modified>
</cp:coreProperties>
</file>