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1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 толерантности 1 чел.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6 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достаточно низкий уровень толерантности 39 чел.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6 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37</c:v>
                </c:pt>
                <c:pt idx="1">
                  <c:v>9</c:v>
                </c:pt>
                <c:pt idx="2">
                  <c:v>25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невысокий уровень толерантности 79 чел.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6 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</c:v>
                </c:pt>
                <c:pt idx="1">
                  <c:v>59</c:v>
                </c:pt>
                <c:pt idx="2">
                  <c:v>57</c:v>
                </c:pt>
                <c:pt idx="3">
                  <c:v>44</c:v>
                </c:pt>
                <c:pt idx="4">
                  <c:v>63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высокий уровень толерантности 31 чел.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6  класс</c:v>
                </c:pt>
                <c:pt idx="1">
                  <c:v>8 класс</c:v>
                </c:pt>
                <c:pt idx="2">
                  <c:v>9 класс</c:v>
                </c:pt>
                <c:pt idx="3">
                  <c:v>10 класс</c:v>
                </c:pt>
                <c:pt idx="4">
                  <c:v>11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1">
                  <c:v>32</c:v>
                </c:pt>
                <c:pt idx="2">
                  <c:v>17</c:v>
                </c:pt>
                <c:pt idx="3">
                  <c:v>28</c:v>
                </c:pt>
                <c:pt idx="4">
                  <c:v>11</c:v>
                </c:pt>
              </c:numCache>
            </c:numRef>
          </c:val>
        </c:ser>
        <c:shape val="box"/>
        <c:axId val="97146752"/>
        <c:axId val="97148288"/>
        <c:axId val="0"/>
      </c:bar3DChart>
      <c:catAx>
        <c:axId val="97146752"/>
        <c:scaling>
          <c:orientation val="minMax"/>
        </c:scaling>
        <c:axPos val="b"/>
        <c:tickLblPos val="nextTo"/>
        <c:crossAx val="97148288"/>
        <c:crosses val="autoZero"/>
        <c:auto val="1"/>
        <c:lblAlgn val="ctr"/>
        <c:lblOffset val="100"/>
      </c:catAx>
      <c:valAx>
        <c:axId val="97148288"/>
        <c:scaling>
          <c:orientation val="minMax"/>
        </c:scaling>
        <c:axPos val="l"/>
        <c:majorGridlines/>
        <c:numFmt formatCode="General" sourceLinked="1"/>
        <c:tickLblPos val="nextTo"/>
        <c:crossAx val="97146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классы 77 человек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русские 67 чел.</c:v>
                </c:pt>
                <c:pt idx="1">
                  <c:v>украинцы 3 чел.</c:v>
                </c:pt>
                <c:pt idx="2">
                  <c:v>белоруссы 2 чел.</c:v>
                </c:pt>
                <c:pt idx="3">
                  <c:v>латыши 2 чел.</c:v>
                </c:pt>
                <c:pt idx="4">
                  <c:v>грузины 1 чел.</c:v>
                </c:pt>
                <c:pt idx="5">
                  <c:v>азербайджанцы 1 чел.</c:v>
                </c:pt>
                <c:pt idx="6">
                  <c:v>армяне 1 чел.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67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2"/>
  <c:chart>
    <c:title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классы 99 человек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русские 93 чел.</c:v>
                </c:pt>
                <c:pt idx="1">
                  <c:v>армяне 3 чел.</c:v>
                </c:pt>
                <c:pt idx="2">
                  <c:v>азербайджанцы 2 чел.</c:v>
                </c:pt>
                <c:pt idx="3">
                  <c:v>лезгины 1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</c:v>
                </c:pt>
                <c:pt idx="1">
                  <c:v>3</c:v>
                </c:pt>
                <c:pt idx="2">
                  <c:v>2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10 классы 50 человек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русские 47 чел. </c:v>
                </c:pt>
                <c:pt idx="1">
                  <c:v>армяне 1 чел.</c:v>
                </c:pt>
                <c:pt idx="2">
                  <c:v>украинцы 1 чел.</c:v>
                </c:pt>
                <c:pt idx="3">
                  <c:v>татары 1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</c:v>
                </c:pt>
                <c:pt idx="1">
                  <c:v>1</c:v>
                </c:pt>
                <c:pt idx="2">
                  <c:v>1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2"/>
  <c:chart>
    <c:title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 классы 54 человека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русские 54 чел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4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данные по учащимся школы 1052 человека</c:v>
                </c:pt>
              </c:strCache>
            </c:strRef>
          </c:tx>
          <c:explosion val="25"/>
          <c:cat>
            <c:strRef>
              <c:f>Лист1!$A$2:$A$19</c:f>
              <c:strCache>
                <c:ptCount val="18"/>
                <c:pt idx="0">
                  <c:v>русские 962 чел.</c:v>
                </c:pt>
                <c:pt idx="1">
                  <c:v>армяне 23 чел.</c:v>
                </c:pt>
                <c:pt idx="2">
                  <c:v>украинцы 21 чел.</c:v>
                </c:pt>
                <c:pt idx="3">
                  <c:v>азербайджанцы 11 чел.</c:v>
                </c:pt>
                <c:pt idx="4">
                  <c:v>кореянцы 2 чел.</c:v>
                </c:pt>
                <c:pt idx="5">
                  <c:v>лезгины 3 чел.</c:v>
                </c:pt>
                <c:pt idx="6">
                  <c:v>турок 1 чел.</c:v>
                </c:pt>
                <c:pt idx="7">
                  <c:v>татары 4 чел.</c:v>
                </c:pt>
                <c:pt idx="8">
                  <c:v>молдоване 4 чел.</c:v>
                </c:pt>
                <c:pt idx="9">
                  <c:v>грузины 6 чел.</c:v>
                </c:pt>
                <c:pt idx="10">
                  <c:v>ногайцы 1 чел.</c:v>
                </c:pt>
                <c:pt idx="11">
                  <c:v>белоруссы 4 чел.</c:v>
                </c:pt>
                <c:pt idx="12">
                  <c:v>лакец 1 чел.</c:v>
                </c:pt>
                <c:pt idx="13">
                  <c:v>узбеки 1 чел.</c:v>
                </c:pt>
                <c:pt idx="14">
                  <c:v>казахи 3 чел.</c:v>
                </c:pt>
                <c:pt idx="15">
                  <c:v>дагестанцы 3 чел.</c:v>
                </c:pt>
                <c:pt idx="16">
                  <c:v>чеченцы 1 чел.</c:v>
                </c:pt>
                <c:pt idx="17">
                  <c:v>латыши 2 чел.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962</c:v>
                </c:pt>
                <c:pt idx="1">
                  <c:v>23</c:v>
                </c:pt>
                <c:pt idx="2">
                  <c:v>21</c:v>
                </c:pt>
                <c:pt idx="3">
                  <c:v>11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6</c:v>
                </c:pt>
                <c:pt idx="10">
                  <c:v>1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педагогический коллектив 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русские 34 чел.</c:v>
                </c:pt>
                <c:pt idx="1">
                  <c:v>армяне 1 чел.</c:v>
                </c:pt>
                <c:pt idx="2">
                  <c:v>украинцы 1 чел</c:v>
                </c:pt>
                <c:pt idx="3">
                  <c:v>евреи 1 чел.</c:v>
                </c:pt>
                <c:pt idx="4">
                  <c:v>лезгины 1 чел.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88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1-е классы 145 человек.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1-е классы 145 чел.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русские 135 чел.</c:v>
                </c:pt>
                <c:pt idx="1">
                  <c:v>армяне 2 чел.</c:v>
                </c:pt>
                <c:pt idx="2">
                  <c:v>украинцы 2 чел.</c:v>
                </c:pt>
                <c:pt idx="3">
                  <c:v>кореянка 1 чел.</c:v>
                </c:pt>
                <c:pt idx="4">
                  <c:v>лезгин 1 чел.</c:v>
                </c:pt>
                <c:pt idx="5">
                  <c:v>турок 1 чел.</c:v>
                </c:pt>
                <c:pt idx="6">
                  <c:v>татарин 1 чел.</c:v>
                </c:pt>
                <c:pt idx="7">
                  <c:v>молдованин 1 чел.</c:v>
                </c:pt>
                <c:pt idx="8">
                  <c:v>грузин 1 чел.</c:v>
                </c:pt>
                <c:pt idx="9">
                  <c:v>азербайджанец 1 чел.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135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2-е классы 135 человек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русские 127 чел.</c:v>
                </c:pt>
                <c:pt idx="1">
                  <c:v>армяне 2 чел.</c:v>
                </c:pt>
                <c:pt idx="2">
                  <c:v>азербайджанцы 2 чел.</c:v>
                </c:pt>
                <c:pt idx="3">
                  <c:v>кореец 1 чел.</c:v>
                </c:pt>
                <c:pt idx="4">
                  <c:v>грузин 1 чел.</c:v>
                </c:pt>
                <c:pt idx="5">
                  <c:v>украинец 1 чел.</c:v>
                </c:pt>
                <c:pt idx="6">
                  <c:v>татарин 1 чел.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127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 классы 116 человек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русские 106 чел.</c:v>
                </c:pt>
                <c:pt idx="1">
                  <c:v>украинцы 4 чел.</c:v>
                </c:pt>
                <c:pt idx="2">
                  <c:v>азербайджанец 1 чел.</c:v>
                </c:pt>
                <c:pt idx="3">
                  <c:v>молдованин 1 чел.</c:v>
                </c:pt>
                <c:pt idx="4">
                  <c:v>армянин 1 чел.</c:v>
                </c:pt>
                <c:pt idx="5">
                  <c:v>ногайка 1 чел.</c:v>
                </c:pt>
                <c:pt idx="6">
                  <c:v>белорусска 1 чел.</c:v>
                </c:pt>
                <c:pt idx="7">
                  <c:v>лакец 1 чел.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106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классы 104 человека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русские 92 чел.</c:v>
                </c:pt>
                <c:pt idx="1">
                  <c:v>украинцы 2 чел.</c:v>
                </c:pt>
                <c:pt idx="2">
                  <c:v>армяне 5 чел. </c:v>
                </c:pt>
                <c:pt idx="3">
                  <c:v>узбек 1 чел.</c:v>
                </c:pt>
                <c:pt idx="4">
                  <c:v>лезгин 1 чел.</c:v>
                </c:pt>
                <c:pt idx="5">
                  <c:v>молдованин 1 чел.</c:v>
                </c:pt>
                <c:pt idx="6">
                  <c:v>казахи 2 чел.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92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  <c:txPr>
        <a:bodyPr/>
        <a:lstStyle/>
        <a:p>
          <a:pPr>
            <a:defRPr sz="28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классы 128 человек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русские 112 чел.</c:v>
                </c:pt>
                <c:pt idx="1">
                  <c:v>дагестанцы 3 чел.</c:v>
                </c:pt>
                <c:pt idx="2">
                  <c:v>азербайджанцы 3 чел.</c:v>
                </c:pt>
                <c:pt idx="3">
                  <c:v>армяне 4 чел.</c:v>
                </c:pt>
                <c:pt idx="4">
                  <c:v>украинцы 2 чел.</c:v>
                </c:pt>
                <c:pt idx="5">
                  <c:v>грузины 2 чел.</c:v>
                </c:pt>
                <c:pt idx="6">
                  <c:v>белоруссы 1 чел.</c:v>
                </c:pt>
                <c:pt idx="7">
                  <c:v>молдоване 1 чел.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112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 классы 102 человека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русские 93 чел.</c:v>
                </c:pt>
                <c:pt idx="1">
                  <c:v>украинцы 4 чел.</c:v>
                </c:pt>
                <c:pt idx="2">
                  <c:v>армяне 2 чел.</c:v>
                </c:pt>
                <c:pt idx="3">
                  <c:v>грузины 1 чел.</c:v>
                </c:pt>
                <c:pt idx="4">
                  <c:v>казахи 1 чел.</c:v>
                </c:pt>
                <c:pt idx="5">
                  <c:v>татары 1 чел.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93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layout/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классы 42 человека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русские 36 чел.</c:v>
                </c:pt>
                <c:pt idx="1">
                  <c:v>украинцы 4 чел.</c:v>
                </c:pt>
                <c:pt idx="2">
                  <c:v>зербайджанцы 1 чел.</c:v>
                </c:pt>
                <c:pt idx="3">
                  <c:v>чеченцы 1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4</c:v>
                </c:pt>
                <c:pt idx="2">
                  <c:v>1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772816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Толерантность</a:t>
            </a:r>
            <a:endParaRPr lang="ru-RU" sz="80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6" name="Picture 2" descr="http://ecolife.in.ua/wp-content/uploads/2011/03/Kiev_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05980"/>
            <a:ext cx="5040560" cy="4703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76664"/>
          </a:xfrm>
        </p:spPr>
        <p:txBody>
          <a:bodyPr/>
          <a:lstStyle/>
          <a:p>
            <a:r>
              <a:rPr lang="ru-RU" dirty="0" smtClean="0"/>
              <a:t>Создаются ситуации свободного выбора детьми видов, способов деятельности, ролей;</a:t>
            </a:r>
          </a:p>
          <a:p>
            <a:r>
              <a:rPr lang="ru-RU" dirty="0" smtClean="0"/>
              <a:t>Каждый участник может реализовать себя, добиться успеха в то же время проявить заботу о других, внести реальный вклад в общее дело;</a:t>
            </a:r>
          </a:p>
          <a:p>
            <a:r>
              <a:rPr lang="ru-RU" dirty="0" smtClean="0"/>
              <a:t>Отсутствует давление, навязывание со стороны педагога, который способен занять позицию старшего товарища.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66"/>
                </a:solidFill>
              </a:rPr>
              <a:t>Многонациональный коллектив нашей школы.</a:t>
            </a:r>
            <a:endParaRPr lang="ru-RU" dirty="0">
              <a:solidFill>
                <a:srgbClr val="CC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67544" y="332656"/>
          <a:ext cx="813690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23528" y="332656"/>
          <a:ext cx="828092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95536" y="404664"/>
          <a:ext cx="813690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67544" y="332656"/>
          <a:ext cx="813690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801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404813"/>
          <a:ext cx="8362950" cy="611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260350"/>
          <a:ext cx="8291512" cy="619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332654"/>
            <a:ext cx="82192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18487" cy="611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333375"/>
          <a:ext cx="8362950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906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16 ноября 1995 </a:t>
            </a:r>
            <a:r>
              <a:rPr lang="ru-RU" dirty="0" smtClean="0"/>
              <a:t>года была провозглашена и подписана </a:t>
            </a:r>
            <a:r>
              <a:rPr lang="ru-RU" dirty="0" smtClean="0">
                <a:solidFill>
                  <a:srgbClr val="FF0000"/>
                </a:solidFill>
              </a:rPr>
              <a:t>Декларация принципов толерантности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16 ноября – Международный день толерантности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333375"/>
          <a:ext cx="8291512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476250"/>
          <a:ext cx="8362950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333375"/>
          <a:ext cx="8218487" cy="611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333375"/>
          <a:ext cx="8291512" cy="611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66"/>
                </a:solidFill>
              </a:rPr>
              <a:t>Фундаментальные принципы толерантности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Разнообразие людей украшает и обогащает жизнь.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Конфликт – это нормальный процесс, который надо уметь решать конструктивно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19 шагов  к толерантности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Наличие четкой цели.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Желание быть толерантным.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Стремление человека стать лучше.  Постоянное саморазвитие (личностный рост).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 осуждать.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Видеть шире: замечать мелочи и тонкости; замечать особенности ситуации;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6. Подключать интуицию и воображение.</a:t>
            </a:r>
          </a:p>
          <a:p>
            <a:pPr>
              <a:buNone/>
            </a:pPr>
            <a:r>
              <a:rPr lang="ru-RU" dirty="0" smtClean="0"/>
              <a:t>7. Расширят свой круг общения.</a:t>
            </a:r>
          </a:p>
          <a:p>
            <a:pPr>
              <a:buNone/>
            </a:pPr>
            <a:r>
              <a:rPr lang="ru-RU" dirty="0" smtClean="0"/>
              <a:t>8. Знакомиться с другими культурами (традициями): язык, рисунки, литература, архитектура, костюмы, кухня, музыка, танцы, песни.</a:t>
            </a:r>
          </a:p>
          <a:p>
            <a:pPr>
              <a:buNone/>
            </a:pPr>
            <a:r>
              <a:rPr lang="ru-RU" dirty="0" smtClean="0"/>
              <a:t>9. Наблюдать.</a:t>
            </a:r>
          </a:p>
          <a:p>
            <a:pPr>
              <a:buNone/>
            </a:pPr>
            <a:r>
              <a:rPr lang="ru-RU" dirty="0" smtClean="0"/>
              <a:t>10. Общаться с представителями других культур.</a:t>
            </a:r>
          </a:p>
          <a:p>
            <a:pPr>
              <a:buNone/>
            </a:pPr>
            <a:r>
              <a:rPr lang="ru-RU" dirty="0" smtClean="0"/>
              <a:t>11. Улучшить самоконтроль.</a:t>
            </a:r>
          </a:p>
          <a:p>
            <a:pPr>
              <a:buNone/>
            </a:pPr>
            <a:r>
              <a:rPr lang="ru-RU" dirty="0" smtClean="0"/>
              <a:t>12. Развить в себе умение молчать/слушать.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13. Менять места пребывания. Путешествовать (посещать другие места, ходить в гости).</a:t>
            </a:r>
          </a:p>
          <a:p>
            <a:pPr>
              <a:buNone/>
            </a:pPr>
            <a:r>
              <a:rPr lang="ru-RU" dirty="0" smtClean="0"/>
              <a:t>14. Менять точки зрения.</a:t>
            </a:r>
          </a:p>
          <a:p>
            <a:pPr>
              <a:buNone/>
            </a:pPr>
            <a:r>
              <a:rPr lang="ru-RU" dirty="0" smtClean="0"/>
              <a:t>15. Направленность «на понимание».</a:t>
            </a:r>
          </a:p>
          <a:p>
            <a:pPr>
              <a:buNone/>
            </a:pPr>
            <a:r>
              <a:rPr lang="ru-RU" dirty="0" smtClean="0"/>
              <a:t>16. Сопереживать.</a:t>
            </a:r>
          </a:p>
          <a:p>
            <a:pPr>
              <a:buNone/>
            </a:pPr>
            <a:r>
              <a:rPr lang="ru-RU" dirty="0" smtClean="0"/>
              <a:t>17. Не </a:t>
            </a:r>
            <a:r>
              <a:rPr lang="ru-RU" dirty="0" err="1" smtClean="0"/>
              <a:t>зацикливаться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18. Быть активным.</a:t>
            </a:r>
          </a:p>
          <a:p>
            <a:pPr>
              <a:buNone/>
            </a:pPr>
            <a:r>
              <a:rPr lang="ru-RU" dirty="0" smtClean="0"/>
              <a:t>19. Не оценивать.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– душа образовательного процесса.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 descr="http://images-partners.google.com/images?q=tbn:ANd9GcQZLelO3IW_YOe_D2WbWzLQZRb7PvR5OQZpzy_m0DrEYvxO3gGcog7QAGrn:http://e-educ.ru/uploads/posts/2010-05/1273935876_teach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1484784"/>
            <a:ext cx="5327022" cy="4720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развития толерантности учитель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Воспитывать с любовью и во имя любви.</a:t>
            </a:r>
          </a:p>
          <a:p>
            <a:r>
              <a:rPr lang="ru-RU" dirty="0" smtClean="0"/>
              <a:t>Воспитывать в духе мира.</a:t>
            </a:r>
          </a:p>
          <a:p>
            <a:r>
              <a:rPr lang="ru-RU" dirty="0" smtClean="0"/>
              <a:t>Вовлекать в процесс воспитания родителей.</a:t>
            </a:r>
          </a:p>
          <a:p>
            <a:r>
              <a:rPr lang="ru-RU" dirty="0" smtClean="0"/>
              <a:t>Поощрять совместную деятельность.</a:t>
            </a:r>
          </a:p>
          <a:p>
            <a:r>
              <a:rPr lang="ru-RU" dirty="0" smtClean="0"/>
              <a:t>Признавать значимость и способность каждого, а также уважать чувства и позицию каждого; формировать чувство справедливости.</a:t>
            </a:r>
          </a:p>
          <a:p>
            <a:r>
              <a:rPr lang="ru-RU" dirty="0" smtClean="0"/>
              <a:t>Избегать жестоких отношений.</a:t>
            </a:r>
          </a:p>
          <a:p>
            <a:r>
              <a:rPr lang="ru-RU" dirty="0" smtClean="0"/>
              <a:t>Создавать свободную и демократическую атмосферу в классе.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Декларация принципов толерантности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Статья 1. Понятие толерантности.</a:t>
            </a:r>
          </a:p>
          <a:p>
            <a:r>
              <a:rPr lang="ru-RU" sz="4000" dirty="0" smtClean="0"/>
              <a:t>Статья 2. Государственный уровень.</a:t>
            </a:r>
          </a:p>
          <a:p>
            <a:r>
              <a:rPr lang="ru-RU" sz="4000" dirty="0" smtClean="0"/>
              <a:t>Статья 3. Социальные аспекты.</a:t>
            </a:r>
          </a:p>
          <a:p>
            <a:r>
              <a:rPr lang="ru-RU" sz="4000" dirty="0" smtClean="0"/>
              <a:t>Статья 4. Воспитание.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развития толерантности учитель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 допускать проявлений авторитаризма.</a:t>
            </a:r>
          </a:p>
          <a:p>
            <a:r>
              <a:rPr lang="ru-RU" dirty="0" smtClean="0"/>
              <a:t>Быть готовым и способным к диалогу и пониманию.</a:t>
            </a:r>
          </a:p>
          <a:p>
            <a:r>
              <a:rPr lang="ru-RU" dirty="0" smtClean="0"/>
              <a:t>Воспитывать сопричастность.</a:t>
            </a:r>
          </a:p>
          <a:p>
            <a:r>
              <a:rPr lang="ru-RU" dirty="0" smtClean="0"/>
              <a:t>Быть примером для детей.</a:t>
            </a:r>
          </a:p>
          <a:p>
            <a:r>
              <a:rPr lang="ru-RU" dirty="0" smtClean="0"/>
              <a:t>Уметь слушать.</a:t>
            </a:r>
          </a:p>
          <a:p>
            <a:r>
              <a:rPr lang="ru-RU" dirty="0" smtClean="0"/>
              <a:t>Выражать одобрение относительно того, что сделано.</a:t>
            </a:r>
          </a:p>
          <a:p>
            <a:r>
              <a:rPr lang="ru-RU" dirty="0" smtClean="0"/>
              <a:t>Поддерживать эмоциональные привязанности, развивать у учеников чувство взаимного расположения.</a:t>
            </a:r>
          </a:p>
          <a:p>
            <a:r>
              <a:rPr lang="ru-RU" dirty="0" smtClean="0"/>
              <a:t>Давать ученикам возможность самостоятельно решать  проблемы.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63272" cy="439248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Милосердие. </a:t>
            </a:r>
            <a:b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Добро.</a:t>
            </a:r>
            <a:b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Благотворение.</a:t>
            </a:r>
            <a:endParaRPr lang="ru-RU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Дейл Карнеги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3131840" y="1124744"/>
            <a:ext cx="6012160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i="1" dirty="0" smtClean="0"/>
              <a:t>Любой глупец может критиковать, осуждать, выражать недовольство – и большинство глупцов так и делают, но для того чтобы проявить внимание, и быть снисходительным, требуется сильный характер и самообладание. Вместо того, чтобы осуждать людей,  проявлять к ним нетерпение, постарайтесь их понять и принять</a:t>
            </a:r>
            <a:r>
              <a:rPr lang="ru-RU" dirty="0" smtClean="0"/>
              <a:t>.»</a:t>
            </a:r>
            <a:endParaRPr lang="ru-RU" dirty="0"/>
          </a:p>
        </p:txBody>
      </p:sp>
      <p:pic>
        <p:nvPicPr>
          <p:cNvPr id="1026" name="Picture 2" descr="http://images-partners.google.com/images?q=tbn:ANd9GcSTZR6mznzjockZ6muL0DbmphKdLQq-apA438HeDKJmcCzunK2t1XVUTA:http://www.hearbook.ru/admin/editor/uploads/images/Carne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691" y="1484784"/>
            <a:ext cx="2651881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Заратустра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635896" y="1628800"/>
            <a:ext cx="5050904" cy="4497363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i="1" dirty="0" smtClean="0"/>
              <a:t>Делать добро другим – не обязанность. Это радость ибо улучшает здоровье и увеличивает счастье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7106" name="Picture 2" descr="http://www.amasters.ru/images/zaratust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2400300" cy="3705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Китайская пословица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«</a:t>
            </a:r>
            <a:r>
              <a:rPr lang="ru-RU" sz="5400" i="1" dirty="0" smtClean="0"/>
              <a:t>Ароматом роз всегда веет от руки, которая их дарит!»</a:t>
            </a:r>
            <a:endParaRPr lang="ru-RU" sz="5400" i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63272" cy="439248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Милосердие. </a:t>
            </a:r>
            <a:b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Добро.</a:t>
            </a:r>
            <a:b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Благотворение.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772816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Толерантность</a:t>
            </a:r>
            <a:endParaRPr lang="ru-RU" sz="80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6" name="Picture 2" descr="http://ecolife.in.ua/wp-content/uploads/2011/03/Kiev_clip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05980"/>
            <a:ext cx="5040560" cy="4703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Толерантность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C0066"/>
                </a:solidFill>
              </a:rPr>
              <a:t>На русском языке </a:t>
            </a:r>
            <a:r>
              <a:rPr lang="ru-RU" dirty="0" smtClean="0"/>
              <a:t>– терпимость, способность терпеть что-то или кого-то, быть снисходительным к чему-либо.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На английском языке </a:t>
            </a:r>
            <a:r>
              <a:rPr lang="ru-RU" dirty="0" smtClean="0"/>
              <a:t>– разрешение мнению личности существовать, не вмешиваясь в их дела и не ущемляя их.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На французском языке </a:t>
            </a:r>
            <a:r>
              <a:rPr lang="ru-RU" dirty="0" smtClean="0"/>
              <a:t>– отношения, допускающие, что другие могут думать или действовать иначе, нежели ты сам.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На китайском языке </a:t>
            </a:r>
            <a:r>
              <a:rPr lang="ru-RU" dirty="0" smtClean="0"/>
              <a:t>– способность позволять принимать, быть по отношению к другим великодушным.</a:t>
            </a:r>
          </a:p>
          <a:p>
            <a:r>
              <a:rPr lang="ru-RU" dirty="0" smtClean="0">
                <a:solidFill>
                  <a:srgbClr val="CC0066"/>
                </a:solidFill>
              </a:rPr>
              <a:t>На арабском языке </a:t>
            </a:r>
            <a:r>
              <a:rPr lang="ru-RU" dirty="0" smtClean="0"/>
              <a:t>– прощение, снисходительность, милосердие, мягкость, сострадание и терпение.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Уровень толерантности учащихся школы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49694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Принцип толерантности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Все работники школы и родители в общении с детьми должны проявлять доброжелательность, терпение, уважение к ученикам;</a:t>
            </a:r>
          </a:p>
          <a:p>
            <a:r>
              <a:rPr lang="ru-RU" dirty="0" smtClean="0"/>
              <a:t>Педагоги должны относиться к ученикам с одинаковым уважением, не возвышая одних за счет унижения других;</a:t>
            </a:r>
          </a:p>
          <a:p>
            <a:r>
              <a:rPr lang="ru-RU" dirty="0" smtClean="0"/>
              <a:t>Процесс обучения невозможен без продуктивного, позитивного общения, в ходе которого закладываются нормы и правила поведения, формируется отношение к людям и к жизни.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Классному руководителю необходимо знать и учитывать: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Индивидуальные особенности каждого ребенка, особенности воспитания в семье, семейной культуры;</a:t>
            </a:r>
          </a:p>
          <a:p>
            <a:r>
              <a:rPr lang="ru-RU" dirty="0" smtClean="0"/>
              <a:t>Национальный состав коллектива учащихся;</a:t>
            </a:r>
          </a:p>
          <a:p>
            <a:r>
              <a:rPr lang="ru-RU" dirty="0" smtClean="0"/>
              <a:t>Проблемы в отношениях между детьми, их причины.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51520" y="332656"/>
          <a:ext cx="4392488" cy="602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</a:tblGrid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Толерантный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класс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Умение</a:t>
                      </a:r>
                      <a:r>
                        <a:rPr lang="ru-RU" baseline="0" dirty="0" smtClean="0"/>
                        <a:t> внимательно слушать и слышать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Стремление разобраться,</a:t>
                      </a:r>
                      <a:r>
                        <a:rPr lang="ru-RU" baseline="0" dirty="0" smtClean="0"/>
                        <a:t> расспрашивание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Совет, предложение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Похвала, согласие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Подбадривание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Благожелательность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Утешение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Уважение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Эмпатия</a:t>
                      </a:r>
                      <a:endParaRPr lang="ru-RU" dirty="0"/>
                    </a:p>
                  </a:txBody>
                  <a:tcPr/>
                </a:tc>
              </a:tr>
              <a:tr h="54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поддержка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16016" y="332656"/>
          <a:ext cx="4139952" cy="60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952"/>
              </a:tblGrid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Интолерантный класс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Перебивание. Неумение слушать друг друга. Нетерпение.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Игнорирование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Отстранение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Обзывание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Обвинение. Упреки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Осуждение, критика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Морализирование</a:t>
                      </a: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Угрозы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Предостережение, предупреждение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Приказ, указание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7223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Эффективность совместной деятельности детей как средства формирования толерантности повышается, если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2852936"/>
            <a:ext cx="8147248" cy="327322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Сформирована установка учащихся на совместную работу, они осознают ее цели и находят в ней личностный смысл;</a:t>
            </a:r>
          </a:p>
          <a:p>
            <a:r>
              <a:rPr lang="ru-RU" dirty="0" smtClean="0"/>
              <a:t>Осуществлять совместное планирование, организация и подведение итогов деятельности. Педагогически целесообразное распределение ролей и функций между учащимися и педагогом в этом процессе;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835</Words>
  <Application>Microsoft Office PowerPoint</Application>
  <PresentationFormat>Экран (4:3)</PresentationFormat>
  <Paragraphs>116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Толерантность</vt:lpstr>
      <vt:lpstr>16 ноября 1995 года была провозглашена и подписана Декларация принципов толерантности. 16 ноября – Международный день толерантности</vt:lpstr>
      <vt:lpstr>Декларация принципов толерантности</vt:lpstr>
      <vt:lpstr>Толерантность</vt:lpstr>
      <vt:lpstr>Уровень толерантности учащихся школы</vt:lpstr>
      <vt:lpstr>Принцип толерантности</vt:lpstr>
      <vt:lpstr>Классному руководителю необходимо знать и учитывать:</vt:lpstr>
      <vt:lpstr>Слайд 8</vt:lpstr>
      <vt:lpstr>Эффективность совместной деятельности детей как средства формирования толерантности повышается, если:</vt:lpstr>
      <vt:lpstr>Слайд 10</vt:lpstr>
      <vt:lpstr>Многонациональный коллектив нашей школы.</vt:lpstr>
      <vt:lpstr>Слайд 12</vt:lpstr>
      <vt:lpstr>Слайд 13</vt:lpstr>
      <vt:lpstr>Слайд 14</vt:lpstr>
      <vt:lpstr>Слайд 15</vt:lpstr>
      <vt:lpstr>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Фундаментальные принципы толерантности</vt:lpstr>
      <vt:lpstr>19 шагов  к толерантности</vt:lpstr>
      <vt:lpstr>Слайд 26</vt:lpstr>
      <vt:lpstr>Слайд 27</vt:lpstr>
      <vt:lpstr>Учитель – душа образовательного процесса.</vt:lpstr>
      <vt:lpstr>Для развития толерантности учитель может и должен:</vt:lpstr>
      <vt:lpstr>Для развития толерантности учитель может и должен:</vt:lpstr>
      <vt:lpstr>Милосердие.  Добро.  Благотворение.</vt:lpstr>
      <vt:lpstr>Дейл Карнеги</vt:lpstr>
      <vt:lpstr>Заратустра </vt:lpstr>
      <vt:lpstr>Китайская пословица</vt:lpstr>
      <vt:lpstr>Милосердие.  Добро.  Благотворение.</vt:lpstr>
      <vt:lpstr>Толерантность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</dc:title>
  <dc:creator>Мила</dc:creator>
  <cp:lastModifiedBy>Мила</cp:lastModifiedBy>
  <cp:revision>30</cp:revision>
  <dcterms:created xsi:type="dcterms:W3CDTF">2012-03-25T15:26:27Z</dcterms:created>
  <dcterms:modified xsi:type="dcterms:W3CDTF">2012-05-20T19:09:36Z</dcterms:modified>
</cp:coreProperties>
</file>