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60" r:id="rId2"/>
    <p:sldId id="282" r:id="rId3"/>
    <p:sldId id="283" r:id="rId4"/>
    <p:sldId id="298" r:id="rId5"/>
    <p:sldId id="299" r:id="rId6"/>
    <p:sldId id="279" r:id="rId7"/>
    <p:sldId id="284" r:id="rId8"/>
    <p:sldId id="285" r:id="rId9"/>
    <p:sldId id="286" r:id="rId10"/>
    <p:sldId id="287" r:id="rId11"/>
    <p:sldId id="288" r:id="rId12"/>
    <p:sldId id="290" r:id="rId13"/>
    <p:sldId id="289" r:id="rId14"/>
    <p:sldId id="292" r:id="rId15"/>
    <p:sldId id="293" r:id="rId16"/>
    <p:sldId id="294" r:id="rId17"/>
    <p:sldId id="271" r:id="rId18"/>
    <p:sldId id="273" r:id="rId19"/>
    <p:sldId id="295" r:id="rId20"/>
    <p:sldId id="296" r:id="rId21"/>
    <p:sldId id="266" r:id="rId22"/>
    <p:sldId id="29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C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1" d="100"/>
          <a:sy n="61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4915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5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5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5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5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6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6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6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6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6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6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6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6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6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6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4917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4917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917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917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917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917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917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917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7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917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918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918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918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8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8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8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8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918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8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8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1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1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1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1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1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1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1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1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1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1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2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2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2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2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2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2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2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2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2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2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3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3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3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3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3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3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3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3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3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3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0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0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0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0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0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0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0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0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0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0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1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1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1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1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1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1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1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1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1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1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2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2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2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2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2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2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2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2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2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2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3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3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3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3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3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3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3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3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3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3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4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4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4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4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4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4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4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4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4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4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5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5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5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5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5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5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5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5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5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5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6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6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6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6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6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6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6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6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6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6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37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37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9372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A89529B-DEE3-4532-9E6E-25D03F28AE99}" type="datetimeFigureOut">
              <a:rPr lang="ru-RU"/>
              <a:pPr/>
              <a:t>01.04.2013</a:t>
            </a:fld>
            <a:endParaRPr lang="ru-RU"/>
          </a:p>
        </p:txBody>
      </p:sp>
      <p:sp>
        <p:nvSpPr>
          <p:cNvPr id="49373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374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2496C4-0A21-4013-9B11-19A18467AC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9EFD6B-F84A-4910-944E-0D4F0CD540C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447E066-987F-48AB-B001-DA4D7C389CC4}" type="datetimeFigureOut">
              <a:rPr lang="ru-RU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7E0785-28B7-4AF9-AE12-2683D46F9AF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58FC03D-C953-4616-AB67-72BCD079DCC6}" type="datetimeFigureOut">
              <a:rPr lang="ru-RU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CF018-EEDA-4A17-967C-1A72151FED5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B809D95-1330-433E-9437-F8F2682AD315}" type="datetimeFigureOut">
              <a:rPr lang="ru-RU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4F35FB-7EEF-4D30-AA4F-BCD9F12D46F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CF6346C-D41D-47DF-BCDC-E600D806771F}" type="datetimeFigureOut">
              <a:rPr lang="ru-RU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0395F0-88EE-4885-9A8E-7843FB77465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A74A539-DBD4-40C0-A36B-093A80884144}" type="datetimeFigureOut">
              <a:rPr lang="ru-RU"/>
              <a:pPr/>
              <a:t>01.04.2013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3FCDDC-626A-4568-BB68-2C05F879229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4D2A7C2-2CE8-498D-86E6-2886C2D8E2AB}" type="datetimeFigureOut">
              <a:rPr lang="ru-RU"/>
              <a:pPr/>
              <a:t>01.04.2013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4DAA50-CD50-420B-8343-52E2AD3AD84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40AE907-9B57-42B0-BAB0-A7BADE10C6AD}" type="datetimeFigureOut">
              <a:rPr lang="ru-RU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F10566-85E3-46E4-B24A-D296BF1F561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3956568-4A45-423D-B393-964F3F82489D}" type="datetimeFigureOut">
              <a:rPr lang="ru-RU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C71B52-AEAA-4C8E-A185-CE3763A3202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4892820-CD63-463F-B90C-455D9FA0897F}" type="datetimeFigureOut">
              <a:rPr lang="ru-RU"/>
              <a:pPr/>
              <a:t>01.04.2013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66781E-8177-4253-B2D9-C4D70D73BB3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E2899C5-9666-4241-AC42-4D187A6A8916}" type="datetimeFigureOut">
              <a:rPr lang="ru-RU"/>
              <a:pPr/>
              <a:t>01.04.2013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81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34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A262181-C6DB-4018-9A71-137659CBCF8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834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FAD4C2C-BC94-47A7-84FF-706AFD668E8F}" type="datetimeFigureOut">
              <a:rPr lang="ru-RU"/>
              <a:pPr/>
              <a:t>01.04.2013</a:t>
            </a:fld>
            <a:endParaRPr lang="ru-RU"/>
          </a:p>
        </p:txBody>
      </p:sp>
      <p:sp>
        <p:nvSpPr>
          <p:cNvPr id="4834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834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35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5750" y="214313"/>
            <a:ext cx="8643938" cy="6215062"/>
          </a:xfrm>
        </p:spPr>
        <p:txBody>
          <a:bodyPr/>
          <a:lstStyle/>
          <a:p>
            <a:r>
              <a:rPr lang="ru-RU" sz="2800" b="1" i="1">
                <a:solidFill>
                  <a:schemeClr val="tx1"/>
                </a:solidFill>
              </a:rPr>
              <a:t>МБОУ СОШ №18</a:t>
            </a:r>
            <a:br>
              <a:rPr lang="ru-RU" sz="2800" b="1" i="1">
                <a:solidFill>
                  <a:schemeClr val="tx1"/>
                </a:solidFill>
              </a:rPr>
            </a:br>
            <a:r>
              <a:rPr lang="ru-RU" sz="2800" b="1" i="1">
                <a:solidFill>
                  <a:schemeClr val="tx1"/>
                </a:solidFill>
              </a:rPr>
              <a:t/>
            </a:r>
            <a:br>
              <a:rPr lang="ru-RU" sz="2800" b="1" i="1">
                <a:solidFill>
                  <a:schemeClr val="tx1"/>
                </a:solidFill>
              </a:rPr>
            </a:br>
            <a:r>
              <a:rPr lang="ru-RU" sz="3200" b="1">
                <a:solidFill>
                  <a:srgbClr val="FFFF99"/>
                </a:solidFill>
              </a:rPr>
              <a:t>Работа  заместителя директора по правовому воспитанию с учащимися и родителями по выявлению неблагополучных семей и семей, состоящих в едином банке данных, профилактике преступлений и правонарушений</a:t>
            </a:r>
            <a:br>
              <a:rPr lang="ru-RU" sz="3200" b="1">
                <a:solidFill>
                  <a:srgbClr val="FFFF99"/>
                </a:solidFill>
              </a:rPr>
            </a:br>
            <a:r>
              <a:rPr lang="ru-RU" sz="3200" b="1">
                <a:solidFill>
                  <a:srgbClr val="C00000"/>
                </a:solidFill>
              </a:rPr>
              <a:t/>
            </a:r>
            <a:br>
              <a:rPr lang="ru-RU" sz="3200" b="1">
                <a:solidFill>
                  <a:srgbClr val="C00000"/>
                </a:solidFill>
              </a:rPr>
            </a:br>
            <a:r>
              <a:rPr lang="ru-RU" sz="2800" b="1">
                <a:solidFill>
                  <a:srgbClr val="C00000"/>
                </a:solidFill>
              </a:rPr>
              <a:t>                               </a:t>
            </a:r>
            <a:r>
              <a:rPr lang="ru-RU" sz="2800" b="1" i="1">
                <a:solidFill>
                  <a:schemeClr val="tx1"/>
                </a:solidFill>
              </a:rPr>
              <a:t>Заместитель директора</a:t>
            </a:r>
            <a:br>
              <a:rPr lang="ru-RU" sz="2800" b="1" i="1">
                <a:solidFill>
                  <a:schemeClr val="tx1"/>
                </a:solidFill>
              </a:rPr>
            </a:br>
            <a:r>
              <a:rPr lang="ru-RU" sz="2800" b="1" i="1">
                <a:solidFill>
                  <a:schemeClr val="tx1"/>
                </a:solidFill>
              </a:rPr>
              <a:t>                     по ПВ Обухова Н.И.</a:t>
            </a:r>
            <a:br>
              <a:rPr lang="ru-RU" sz="2800" b="1" i="1">
                <a:solidFill>
                  <a:schemeClr val="tx1"/>
                </a:solidFill>
              </a:rPr>
            </a:br>
            <a:r>
              <a:rPr lang="ru-RU" sz="2800" b="1">
                <a:solidFill>
                  <a:schemeClr val="tx1"/>
                </a:solidFill>
              </a:rPr>
              <a:t/>
            </a:r>
            <a:br>
              <a:rPr lang="ru-RU" sz="2800" b="1">
                <a:solidFill>
                  <a:schemeClr val="tx1"/>
                </a:solidFill>
              </a:rPr>
            </a:br>
            <a:r>
              <a:rPr lang="ru-RU" sz="2800" b="1">
                <a:solidFill>
                  <a:schemeClr val="tx1"/>
                </a:solidFill>
              </a:rPr>
              <a:t>апрель 2013года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331788"/>
            <a:ext cx="7772400" cy="428625"/>
          </a:xfrm>
        </p:spPr>
        <p:txBody>
          <a:bodyPr/>
          <a:lstStyle/>
          <a:p>
            <a:r>
              <a:rPr lang="ru-RU" b="1">
                <a:solidFill>
                  <a:srgbClr val="C00000"/>
                </a:solidFill>
              </a:rPr>
              <a:t/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00CCFF"/>
                </a:solidFill>
              </a:rPr>
              <a:t>Психолог</a:t>
            </a:r>
            <a:br>
              <a:rPr lang="ru-RU" b="1">
                <a:solidFill>
                  <a:srgbClr val="00CCFF"/>
                </a:solidFill>
              </a:rPr>
            </a:br>
            <a:endParaRPr lang="ru-RU" b="1">
              <a:solidFill>
                <a:srgbClr val="00CCFF"/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428625" y="785813"/>
            <a:ext cx="8358188" cy="5310187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ru-RU" b="1"/>
              <a:t>Выступление на родительских собраниях, классных часах проведение лекториев.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b="1"/>
              <a:t>Диагностика учащихся.</a:t>
            </a:r>
          </a:p>
          <a:p>
            <a:pPr marL="514350" indent="-514350" algn="ctr">
              <a:buFont typeface="Wingdings" pitchFamily="2" charset="2"/>
              <a:buNone/>
            </a:pPr>
            <a:r>
              <a:rPr lang="ru-RU" sz="4400" b="1">
                <a:solidFill>
                  <a:srgbClr val="00CCFF"/>
                </a:solidFill>
              </a:rPr>
              <a:t>Медицинская сестра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b="1"/>
              <a:t>Медицинское обследование несовершеннолетних  с целью выявления жестокого обращения и педикулеза.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00CCFF"/>
                </a:solidFill>
              </a:rPr>
              <a:t>ПМПК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ru-RU" sz="3600" b="1"/>
              <a:t>Введена в состав комиссии.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3600" b="1"/>
              <a:t>Присутствую на всех 2-х заседаниях ( ноябрь, апрель)(</a:t>
            </a:r>
            <a:r>
              <a:rPr lang="ru-RU" sz="3600" b="1">
                <a:solidFill>
                  <a:srgbClr val="C00000"/>
                </a:solidFill>
              </a:rPr>
              <a:t>!</a:t>
            </a:r>
            <a:r>
              <a:rPr lang="ru-RU" sz="3600" b="1"/>
              <a:t>).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3600" b="1"/>
              <a:t>На итоговом заседании вижу степень заинтересованности родителей в судьбе несовершеннолетнего.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331788"/>
            <a:ext cx="7772400" cy="1000125"/>
          </a:xfrm>
        </p:spPr>
        <p:txBody>
          <a:bodyPr/>
          <a:lstStyle/>
          <a:p>
            <a:r>
              <a:rPr lang="ru-RU" b="1">
                <a:solidFill>
                  <a:srgbClr val="00CCFF"/>
                </a:solidFill>
              </a:rPr>
              <a:t>Родители- волонтеры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ru-RU" b="1"/>
              <a:t>Выступление на классных часах, родительских собраниях, родительских конференциях.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b="1"/>
              <a:t>Посещение на дому.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b="1"/>
              <a:t>Рейды в микрорайон.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b="1"/>
              <a:t>Вызов родителей на заседание родительских комитетов (не у всех).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9144000" cy="785813"/>
          </a:xfrm>
        </p:spPr>
        <p:txBody>
          <a:bodyPr/>
          <a:lstStyle/>
          <a:p>
            <a:r>
              <a:rPr lang="ru-RU" sz="4000" b="1">
                <a:solidFill>
                  <a:srgbClr val="00CCFF"/>
                </a:solidFill>
              </a:rPr>
              <a:t>Сетевое взаимодействие с Д/С №15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268413"/>
            <a:ext cx="8786812" cy="4827587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ru-RU" sz="2400" b="1"/>
              <a:t>Запрос списочного состава воспитанников д/с из неблагополучных семей, выпустившихся и числившихся на момент запроса. 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400" b="1"/>
              <a:t>Приглашение родительской общественности на родительские конференции и лектории.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400" b="1"/>
              <a:t>Консультации воспитателей.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400" b="1"/>
              <a:t>По необходимости совместное посещение семей на дому.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400" b="1"/>
              <a:t>Проведение мастер-класса для воспитателей д /с «Выявление неблагополучных семей, формы и методы работы с ними» ( с привлечением субъектов профилактики).</a:t>
            </a:r>
          </a:p>
          <a:p>
            <a:pPr marL="514350" indent="-514350">
              <a:buFont typeface="Times New Roman" pitchFamily="18" charset="0"/>
              <a:buAutoNum type="arabicPeriod"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7772400" cy="642938"/>
          </a:xfrm>
        </p:spPr>
        <p:txBody>
          <a:bodyPr/>
          <a:lstStyle/>
          <a:p>
            <a:r>
              <a:rPr lang="ru-RU" b="1">
                <a:solidFill>
                  <a:srgbClr val="00CCFF"/>
                </a:solidFill>
              </a:rPr>
              <a:t>Сентябрь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179388" y="908050"/>
            <a:ext cx="8715375" cy="4595813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ru-RU" b="1"/>
              <a:t>Акция «Мы рядом…» (листовки) - </a:t>
            </a:r>
            <a:r>
              <a:rPr lang="ru-RU" b="1">
                <a:solidFill>
                  <a:srgbClr val="00CCFF"/>
                </a:solidFill>
              </a:rPr>
              <a:t>2 семьи.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b="1"/>
              <a:t>Родительская конференция с привлечением субъектов профилактики и родительской общественности.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b="1"/>
              <a:t>Рейд «Неблагополучная семья» (</a:t>
            </a:r>
            <a:r>
              <a:rPr lang="ru-RU" b="1">
                <a:solidFill>
                  <a:srgbClr val="00CCFF"/>
                </a:solidFill>
              </a:rPr>
              <a:t>заявление от классных руководителей</a:t>
            </a:r>
            <a:r>
              <a:rPr lang="ru-RU" b="1"/>
              <a:t>).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b="1"/>
              <a:t>Составление социальных паспортов и уточнение списочного состава.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44000" cy="428625"/>
          </a:xfrm>
        </p:spPr>
        <p:txBody>
          <a:bodyPr/>
          <a:lstStyle/>
          <a:p>
            <a:r>
              <a:rPr lang="ru-RU" sz="3200" b="1">
                <a:solidFill>
                  <a:srgbClr val="C00000"/>
                </a:solidFill>
              </a:rPr>
              <a:t/>
            </a:r>
            <a:br>
              <a:rPr lang="ru-RU" sz="3200" b="1">
                <a:solidFill>
                  <a:srgbClr val="C00000"/>
                </a:solidFill>
              </a:rPr>
            </a:br>
            <a:r>
              <a:rPr lang="ru-RU" sz="3200" b="1">
                <a:solidFill>
                  <a:srgbClr val="00CCFF"/>
                </a:solidFill>
              </a:rPr>
              <a:t>Отчет классных руководителей</a:t>
            </a:r>
            <a:br>
              <a:rPr lang="ru-RU" sz="3200" b="1">
                <a:solidFill>
                  <a:srgbClr val="00CCFF"/>
                </a:solidFill>
              </a:rPr>
            </a:br>
            <a:r>
              <a:rPr lang="ru-RU" sz="3200" b="1">
                <a:solidFill>
                  <a:srgbClr val="00CCFF"/>
                </a:solidFill>
              </a:rPr>
              <a:t> до 7 сентября:</a:t>
            </a:r>
            <a:br>
              <a:rPr lang="ru-RU" sz="3200" b="1">
                <a:solidFill>
                  <a:srgbClr val="00CCFF"/>
                </a:solidFill>
              </a:rPr>
            </a:br>
            <a:endParaRPr lang="ru-RU" sz="3200" b="1">
              <a:solidFill>
                <a:srgbClr val="00CCFF"/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4294967295"/>
          </p:nvPr>
        </p:nvSpPr>
        <p:spPr>
          <a:xfrm>
            <a:off x="142875" y="642938"/>
            <a:ext cx="8858250" cy="5453062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endParaRPr lang="ru-RU" sz="2800" b="1"/>
          </a:p>
          <a:p>
            <a:pPr marL="514350" indent="-514350">
              <a:buFont typeface="Wingdings" pitchFamily="2" charset="2"/>
              <a:buNone/>
            </a:pPr>
            <a:r>
              <a:rPr lang="ru-RU" sz="2800" b="1"/>
              <a:t>предоставляют следующую информацию: 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Список учащихся, проживающих с родственниками (с указанием причин) (</a:t>
            </a:r>
            <a:r>
              <a:rPr lang="ru-RU" sz="2800" b="1">
                <a:solidFill>
                  <a:srgbClr val="C00000"/>
                </a:solidFill>
              </a:rPr>
              <a:t>!</a:t>
            </a:r>
            <a:r>
              <a:rPr lang="ru-RU" sz="2800" b="1"/>
              <a:t>).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Список учащихся, не имеющих полного комплекта учебных принадлежностей.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 Список учащихся,  вид которых не соответствует Уставу школы ( нет школьный формы, одежда не глажена, не стрижен и т.д.).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Список родителей не явившихся на родительское собрание.</a:t>
            </a:r>
            <a:br>
              <a:rPr lang="ru-RU" sz="2800" b="1"/>
            </a:b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4294967295"/>
          </p:nvPr>
        </p:nvSpPr>
        <p:spPr>
          <a:xfrm>
            <a:off x="214313" y="571500"/>
            <a:ext cx="8643937" cy="55245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8000" b="1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7200" b="1">
                <a:solidFill>
                  <a:srgbClr val="00CCFF"/>
                </a:solidFill>
              </a:rPr>
              <a:t>Внутришкольный контроль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ru-RU" sz="2800">
                <a:solidFill>
                  <a:srgbClr val="C00000"/>
                </a:solidFill>
              </a:rPr>
              <a:t/>
            </a:r>
            <a:br>
              <a:rPr lang="ru-RU" sz="2800">
                <a:solidFill>
                  <a:srgbClr val="C00000"/>
                </a:solidFill>
              </a:rPr>
            </a:br>
            <a:r>
              <a:rPr lang="ru-RU" sz="2800">
                <a:solidFill>
                  <a:srgbClr val="C00000"/>
                </a:solidFill>
              </a:rPr>
              <a:t/>
            </a:r>
            <a:br>
              <a:rPr lang="ru-RU" sz="2800">
                <a:solidFill>
                  <a:srgbClr val="C00000"/>
                </a:solidFill>
              </a:rPr>
            </a:br>
            <a:r>
              <a:rPr lang="ru-RU" sz="2800">
                <a:solidFill>
                  <a:srgbClr val="C00000"/>
                </a:solidFill>
              </a:rPr>
              <a:t/>
            </a:r>
            <a:br>
              <a:rPr lang="ru-RU" sz="2800">
                <a:solidFill>
                  <a:srgbClr val="C00000"/>
                </a:solidFill>
              </a:rPr>
            </a:br>
            <a:r>
              <a:rPr lang="ru-RU" sz="2800">
                <a:solidFill>
                  <a:srgbClr val="C00000"/>
                </a:solidFill>
              </a:rPr>
              <a:t/>
            </a:r>
            <a:br>
              <a:rPr lang="ru-RU" sz="2800">
                <a:solidFill>
                  <a:srgbClr val="C00000"/>
                </a:solidFill>
              </a:rPr>
            </a:br>
            <a:r>
              <a:rPr lang="ru-RU" sz="2800">
                <a:solidFill>
                  <a:srgbClr val="C00000"/>
                </a:solidFill>
              </a:rPr>
              <a:t/>
            </a:r>
            <a:br>
              <a:rPr lang="ru-RU" sz="2800">
                <a:solidFill>
                  <a:srgbClr val="C00000"/>
                </a:solidFill>
              </a:rPr>
            </a:br>
            <a:r>
              <a:rPr lang="ru-RU" sz="2800">
                <a:solidFill>
                  <a:srgbClr val="C00000"/>
                </a:solidFill>
              </a:rPr>
              <a:t/>
            </a:r>
            <a:br>
              <a:rPr lang="ru-RU" sz="2800">
                <a:solidFill>
                  <a:srgbClr val="C00000"/>
                </a:solidFill>
              </a:rPr>
            </a:br>
            <a:r>
              <a:rPr lang="ru-RU" sz="2800">
                <a:solidFill>
                  <a:srgbClr val="C00000"/>
                </a:solidFill>
              </a:rPr>
              <a:t/>
            </a:r>
            <a:br>
              <a:rPr lang="ru-RU" sz="2800">
                <a:solidFill>
                  <a:srgbClr val="C00000"/>
                </a:solidFill>
              </a:rPr>
            </a:br>
            <a:r>
              <a:rPr lang="ru-RU" sz="2800">
                <a:solidFill>
                  <a:srgbClr val="C00000"/>
                </a:solidFill>
              </a:rPr>
              <a:t/>
            </a:r>
            <a:br>
              <a:rPr lang="ru-RU" sz="2800">
                <a:solidFill>
                  <a:srgbClr val="C00000"/>
                </a:solidFill>
              </a:rPr>
            </a:br>
            <a:r>
              <a:rPr lang="ru-RU" sz="2800">
                <a:solidFill>
                  <a:srgbClr val="C00000"/>
                </a:solidFill>
              </a:rPr>
              <a:t/>
            </a:r>
            <a:br>
              <a:rPr lang="ru-RU" sz="2800">
                <a:solidFill>
                  <a:srgbClr val="C00000"/>
                </a:solidFill>
              </a:rPr>
            </a:br>
            <a:r>
              <a:rPr lang="ru-RU" sz="3600" b="1">
                <a:solidFill>
                  <a:srgbClr val="C00000"/>
                </a:solidFill>
              </a:rPr>
              <a:t>1. Пропуски уроков:</a:t>
            </a:r>
            <a:br>
              <a:rPr lang="ru-RU" sz="3600" b="1">
                <a:solidFill>
                  <a:srgbClr val="C00000"/>
                </a:solidFill>
              </a:rPr>
            </a:br>
            <a:r>
              <a:rPr lang="ru-RU" sz="2800" b="1">
                <a:solidFill>
                  <a:srgbClr val="C00000"/>
                </a:solidFill>
              </a:rPr>
              <a:t/>
            </a:r>
            <a:br>
              <a:rPr lang="ru-RU" sz="2800" b="1">
                <a:solidFill>
                  <a:srgbClr val="C00000"/>
                </a:solidFill>
              </a:rPr>
            </a:br>
            <a:r>
              <a:rPr lang="ru-RU" sz="28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ru-RU" sz="2800" b="1">
                <a:solidFill>
                  <a:srgbClr val="00CCFF"/>
                </a:solidFill>
              </a:rPr>
              <a:t>Приказ:</a:t>
            </a:r>
            <a:r>
              <a:rPr lang="ru-RU" sz="2800" b="1">
                <a:solidFill>
                  <a:srgbClr val="C00000"/>
                </a:solidFill>
              </a:rPr>
              <a:t> </a:t>
            </a:r>
            <a:r>
              <a:rPr lang="ru-RU" sz="2800" b="1"/>
              <a:t>15 и 30 числа каждого месяца подают сведения о количестве пропущенных уроков учащимися , с указанием фамилий и проведенных мероприятий по факту пропусков (оформление информации);</a:t>
            </a:r>
            <a:br>
              <a:rPr lang="ru-RU" sz="2800" b="1"/>
            </a:br>
            <a:r>
              <a:rPr lang="ru-RU" sz="2800" b="1"/>
              <a:t/>
            </a:r>
            <a:br>
              <a:rPr lang="ru-RU" sz="2800" b="1"/>
            </a:br>
            <a:r>
              <a:rPr lang="ru-RU" sz="2800" b="1"/>
              <a:t>- ежедневное уточнение отсутствующих (ведение тетради);</a:t>
            </a:r>
            <a:br>
              <a:rPr lang="ru-RU" sz="2800" b="1"/>
            </a:br>
            <a:r>
              <a:rPr lang="ru-RU" sz="2800" b="1"/>
              <a:t/>
            </a:r>
            <a:br>
              <a:rPr lang="ru-RU" sz="2800" b="1"/>
            </a:br>
            <a:r>
              <a:rPr lang="ru-RU" sz="2800" b="1"/>
              <a:t>- проверка сведений через ВШК ( соответствие пропусков и документов, подтверждающих уважительную причину отсутствия).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333375"/>
            <a:ext cx="8715375" cy="6000750"/>
          </a:xfrm>
        </p:spPr>
        <p:txBody>
          <a:bodyPr/>
          <a:lstStyle/>
          <a:p>
            <a:pPr algn="l"/>
            <a:r>
              <a:rPr lang="ru-RU" sz="4000" b="1">
                <a:solidFill>
                  <a:srgbClr val="00CCFF"/>
                </a:solidFill>
              </a:rPr>
              <a:t>ВШК</a:t>
            </a:r>
            <a:br>
              <a:rPr lang="ru-RU" sz="4000" b="1">
                <a:solidFill>
                  <a:srgbClr val="00CCFF"/>
                </a:solidFill>
              </a:rPr>
            </a:br>
            <a:r>
              <a:rPr lang="ru-RU" sz="2400" b="1">
                <a:solidFill>
                  <a:srgbClr val="00CCFF"/>
                </a:solidFill>
              </a:rPr>
              <a:t>2. Проверка дневников учащихся</a:t>
            </a:r>
            <a:r>
              <a:rPr lang="ru-RU" sz="2400" b="1">
                <a:solidFill>
                  <a:srgbClr val="C00000"/>
                </a:solidFill>
              </a:rPr>
              <a:t> </a:t>
            </a:r>
            <a:r>
              <a:rPr lang="ru-RU" sz="2400" b="1">
                <a:solidFill>
                  <a:schemeClr val="tx1"/>
                </a:solidFill>
              </a:rPr>
              <a:t>(большое внимание уделяется учащимся начального звена, цель- выявление учащихся и родителей с признаками неблагополучия) - </a:t>
            </a:r>
            <a:r>
              <a:rPr lang="ru-RU" sz="2400" b="1" i="1">
                <a:solidFill>
                  <a:srgbClr val="002060"/>
                </a:solidFill>
              </a:rPr>
              <a:t>наличие росписей родителей, санитарное состояние.</a:t>
            </a: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rgbClr val="00CCFF"/>
                </a:solidFill>
              </a:rPr>
              <a:t>3. Справки о посещении семей по итогам четверти.</a:t>
            </a:r>
            <a:br>
              <a:rPr lang="ru-RU" sz="2400" b="1">
                <a:solidFill>
                  <a:srgbClr val="00CCFF"/>
                </a:solidFill>
              </a:rPr>
            </a:br>
            <a:r>
              <a:rPr lang="ru-RU" sz="2400" b="1">
                <a:solidFill>
                  <a:srgbClr val="00CCFF"/>
                </a:solidFill>
              </a:rPr>
              <a:t>4. Анкетирование учащихся</a:t>
            </a:r>
            <a:r>
              <a:rPr lang="ru-RU" sz="2400" b="1">
                <a:solidFill>
                  <a:srgbClr val="C00000"/>
                </a:solidFill>
              </a:rPr>
              <a:t> </a:t>
            </a:r>
            <a:r>
              <a:rPr lang="ru-RU" sz="2400" b="1">
                <a:solidFill>
                  <a:schemeClr val="tx1"/>
                </a:solidFill>
              </a:rPr>
              <a:t>на степень  достоверности сведений, подаваемых классными руководителями о посещении семей.</a:t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rgbClr val="00CCFF"/>
                </a:solidFill>
              </a:rPr>
              <a:t>5. Посещение уроков, классных часов</a:t>
            </a:r>
            <a:r>
              <a:rPr lang="ru-RU" sz="2400" b="1">
                <a:solidFill>
                  <a:srgbClr val="C00000"/>
                </a:solidFill>
              </a:rPr>
              <a:t> </a:t>
            </a:r>
            <a:r>
              <a:rPr lang="ru-RU" sz="2400" b="1">
                <a:solidFill>
                  <a:schemeClr val="tx1"/>
                </a:solidFill>
              </a:rPr>
              <a:t>(успеваю проверить дневники, тетради). </a:t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 i="1">
                <a:solidFill>
                  <a:srgbClr val="002060"/>
                </a:solidFill>
              </a:rPr>
              <a:t>!!!По дневникам выявляются учащиеся «группы риска»  и родители, не должным образом занимающиеся воспитанием.</a:t>
            </a:r>
            <a:br>
              <a:rPr lang="ru-RU" sz="2400" b="1" i="1">
                <a:solidFill>
                  <a:srgbClr val="002060"/>
                </a:solidFill>
              </a:rPr>
            </a:br>
            <a:endParaRPr lang="ru-RU" sz="2400" b="1" i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0"/>
            <a:ext cx="8429625" cy="1214438"/>
          </a:xfrm>
        </p:spPr>
        <p:txBody>
          <a:bodyPr/>
          <a:lstStyle/>
          <a:p>
            <a:pPr algn="l"/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800" b="1">
                <a:solidFill>
                  <a:srgbClr val="00CCFF"/>
                </a:solidFill>
              </a:rPr>
              <a:t>6.Контроль (учет) опоздавших (</a:t>
            </a:r>
            <a:r>
              <a:rPr lang="ru-RU" sz="2800" b="1">
                <a:solidFill>
                  <a:schemeClr val="tx1"/>
                </a:solidFill>
              </a:rPr>
              <a:t>запись дневник,  выкладываю в метод. кабинет, для кл. руководителей.</a:t>
            </a:r>
            <a:br>
              <a:rPr lang="ru-RU" sz="2800" b="1">
                <a:solidFill>
                  <a:schemeClr val="tx1"/>
                </a:solidFill>
              </a:rPr>
            </a:br>
            <a:r>
              <a:rPr lang="ru-RU" sz="2800" b="1">
                <a:solidFill>
                  <a:srgbClr val="00CCFF"/>
                </a:solidFill>
              </a:rPr>
              <a:t>7. Проверка работы классных руководителей по работе с учащимися и их родителями по недопущению опозданий, прогулов  (</a:t>
            </a:r>
            <a:r>
              <a:rPr lang="ru-RU" sz="2800" b="1">
                <a:solidFill>
                  <a:schemeClr val="tx1"/>
                </a:solidFill>
              </a:rPr>
              <a:t>подтверждение уважительных причин),  обеспечение летней занятости в УДО, летней занятости  учащихся.</a:t>
            </a:r>
            <a:br>
              <a:rPr lang="ru-RU" sz="2800" b="1">
                <a:solidFill>
                  <a:schemeClr val="tx1"/>
                </a:solidFill>
              </a:rPr>
            </a:br>
            <a:r>
              <a:rPr lang="ru-RU" sz="2800" b="1">
                <a:solidFill>
                  <a:srgbClr val="00CCFF"/>
                </a:solidFill>
              </a:rPr>
              <a:t>8.  Отчет классных руководителей на  СПП, совещании при директоре, административных совещаниях.</a:t>
            </a:r>
            <a:br>
              <a:rPr lang="ru-RU" sz="2800" b="1">
                <a:solidFill>
                  <a:srgbClr val="00CCFF"/>
                </a:solidFill>
              </a:rPr>
            </a:br>
            <a:r>
              <a:rPr lang="ru-RU" sz="2800" b="1">
                <a:solidFill>
                  <a:srgbClr val="00CCFF"/>
                </a:solidFill>
              </a:rPr>
              <a:t>9.Отчет по четверти</a:t>
            </a:r>
            <a:r>
              <a:rPr lang="ru-RU" sz="2800" b="1">
                <a:solidFill>
                  <a:schemeClr val="tx1"/>
                </a:solidFill>
              </a:rPr>
              <a:t> (внесена графа о выявлении неблагополучия).</a:t>
            </a:r>
            <a:br>
              <a:rPr lang="ru-RU" sz="2800" b="1">
                <a:solidFill>
                  <a:schemeClr val="tx1"/>
                </a:solidFill>
              </a:rPr>
            </a:br>
            <a:r>
              <a:rPr lang="ru-RU" sz="2800" b="1">
                <a:solidFill>
                  <a:srgbClr val="00CCFF"/>
                </a:solidFill>
              </a:rPr>
              <a:t>10. Рейд на соблюдение Устава школы.</a:t>
            </a:r>
            <a:br>
              <a:rPr lang="ru-RU" sz="2800" b="1">
                <a:solidFill>
                  <a:srgbClr val="00CCFF"/>
                </a:solidFill>
              </a:rPr>
            </a:br>
            <a:r>
              <a:rPr lang="ru-RU" sz="2800" b="1">
                <a:solidFill>
                  <a:schemeClr val="tx1"/>
                </a:solidFill>
              </a:rPr>
              <a:t/>
            </a:r>
            <a:br>
              <a:rPr lang="ru-RU" sz="2800" b="1">
                <a:solidFill>
                  <a:schemeClr val="tx1"/>
                </a:solidFill>
              </a:rPr>
            </a:br>
            <a:r>
              <a:rPr lang="ru-RU" sz="2800" b="1">
                <a:solidFill>
                  <a:schemeClr val="tx1"/>
                </a:solidFill>
              </a:rPr>
              <a:t/>
            </a:r>
            <a:br>
              <a:rPr lang="ru-RU" sz="2800" b="1">
                <a:solidFill>
                  <a:schemeClr val="tx1"/>
                </a:solidFill>
              </a:rPr>
            </a:b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>
                <a:solidFill>
                  <a:srgbClr val="00CCFF"/>
                </a:solidFill>
              </a:rPr>
              <a:t>Работа с педагогическим коллективом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ru-RU" b="1"/>
              <a:t>Проведение педагогических советов, административных совещаний.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b="1"/>
              <a:t>Проведение семинаров-практикумов и круглых столов (</a:t>
            </a:r>
            <a:r>
              <a:rPr lang="ru-RU" b="1">
                <a:solidFill>
                  <a:srgbClr val="C00000"/>
                </a:solidFill>
              </a:rPr>
              <a:t>!</a:t>
            </a:r>
            <a:r>
              <a:rPr lang="ru-RU" b="1"/>
              <a:t>).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b="1"/>
              <a:t>Проведение консультаций.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b="1"/>
              <a:t>Совместные посещения семей на дому </a:t>
            </a:r>
            <a:r>
              <a:rPr lang="ru-RU" sz="2400" b="1"/>
              <a:t>( с целью научить на что надо обращать внимание при посещении).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609600"/>
            <a:ext cx="8101012" cy="1143000"/>
          </a:xfrm>
        </p:spPr>
        <p:txBody>
          <a:bodyPr/>
          <a:lstStyle/>
          <a:p>
            <a:pPr marL="742950" indent="-742950" algn="l"/>
            <a:r>
              <a:rPr lang="ru-RU" b="1">
                <a:solidFill>
                  <a:srgbClr val="C00000"/>
                </a:solidFill>
              </a:rPr>
              <a:t/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/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/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/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/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/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/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/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/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00CCFF"/>
                </a:solidFill>
              </a:rPr>
              <a:t>Систематически:</a:t>
            </a:r>
            <a:br>
              <a:rPr lang="ru-RU" b="1">
                <a:solidFill>
                  <a:srgbClr val="00CCFF"/>
                </a:solidFill>
              </a:rPr>
            </a:br>
            <a:r>
              <a:rPr lang="ru-RU" sz="3600" b="1">
                <a:solidFill>
                  <a:schemeClr val="tx1"/>
                </a:solidFill>
              </a:rPr>
              <a:t>1. По итогам ВШК –посещение семьи на дому (искл.подучетных).</a:t>
            </a:r>
            <a:br>
              <a:rPr lang="ru-RU" sz="3600" b="1">
                <a:solidFill>
                  <a:schemeClr val="tx1"/>
                </a:solidFill>
              </a:rPr>
            </a:br>
            <a:r>
              <a:rPr lang="ru-RU" sz="3600" b="1">
                <a:solidFill>
                  <a:schemeClr val="tx1"/>
                </a:solidFill>
              </a:rPr>
              <a:t>2.Индивидуальные беседы с учащимися и родителями.</a:t>
            </a:r>
            <a:br>
              <a:rPr lang="ru-RU" sz="3600" b="1">
                <a:solidFill>
                  <a:schemeClr val="tx1"/>
                </a:solidFill>
              </a:rPr>
            </a:br>
            <a:r>
              <a:rPr lang="ru-RU" sz="3600" b="1">
                <a:solidFill>
                  <a:schemeClr val="tx1"/>
                </a:solidFill>
              </a:rPr>
              <a:t>3.СПП.</a:t>
            </a:r>
            <a:br>
              <a:rPr lang="ru-RU" sz="3600" b="1">
                <a:solidFill>
                  <a:schemeClr val="tx1"/>
                </a:solidFill>
              </a:rPr>
            </a:br>
            <a:r>
              <a:rPr lang="ru-RU" sz="3600" b="1">
                <a:solidFill>
                  <a:schemeClr val="tx1"/>
                </a:solidFill>
              </a:rPr>
              <a:t>4. Взаимодействие с субъектами профилактики.</a:t>
            </a:r>
            <a:br>
              <a:rPr lang="ru-RU" sz="3600" b="1">
                <a:solidFill>
                  <a:schemeClr val="tx1"/>
                </a:solidFill>
              </a:rPr>
            </a:br>
            <a:r>
              <a:rPr lang="ru-RU" sz="3600" b="1">
                <a:solidFill>
                  <a:schemeClr val="tx1"/>
                </a:solidFill>
              </a:rPr>
              <a:t>5. Беседы с психологом и мед. сестрой.</a:t>
            </a:r>
            <a:br>
              <a:rPr lang="ru-RU" sz="3600" b="1">
                <a:solidFill>
                  <a:schemeClr val="tx1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/>
            </a:r>
            <a:br>
              <a:rPr lang="ru-RU" b="1">
                <a:solidFill>
                  <a:srgbClr val="C00000"/>
                </a:solidFill>
              </a:rPr>
            </a:br>
            <a:endParaRPr lang="ru-RU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071563"/>
          </a:xfrm>
        </p:spPr>
        <p:txBody>
          <a:bodyPr/>
          <a:lstStyle/>
          <a:p>
            <a:r>
              <a:rPr lang="ru-RU"/>
              <a:t>Семьи, состоящие на учете</a:t>
            </a:r>
          </a:p>
        </p:txBody>
      </p:sp>
      <p:graphicFrame>
        <p:nvGraphicFramePr>
          <p:cNvPr id="34818" name="Клип 4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642938" y="1000125"/>
          <a:ext cx="8243887" cy="5429250"/>
        </p:xfrm>
        <a:graphic>
          <a:graphicData uri="http://schemas.openxmlformats.org/presentationml/2006/ole">
            <p:oleObj spid="_x0000_s34818" r:id="rId3" imgW="8248603" imgH="543200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4213" y="0"/>
            <a:ext cx="7815262" cy="57388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 sz="6000" i="1">
                <a:solidFill>
                  <a:srgbClr val="00CCFF"/>
                </a:solidFill>
              </a:rPr>
              <a:t>СПАСИБО </a:t>
            </a:r>
          </a:p>
          <a:p>
            <a:pPr algn="ctr">
              <a:buFont typeface="Wingdings" pitchFamily="2" charset="2"/>
              <a:buNone/>
            </a:pPr>
            <a:r>
              <a:rPr lang="ru-RU" sz="6000" i="1">
                <a:solidFill>
                  <a:srgbClr val="00CCFF"/>
                </a:solidFill>
              </a:rPr>
              <a:t>ЗА</a:t>
            </a:r>
          </a:p>
          <a:p>
            <a:pPr algn="ctr">
              <a:buFont typeface="Wingdings" pitchFamily="2" charset="2"/>
              <a:buNone/>
            </a:pPr>
            <a:r>
              <a:rPr lang="ru-RU" sz="6000" i="1">
                <a:solidFill>
                  <a:srgbClr val="00CCFF"/>
                </a:solidFill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000125"/>
          </a:xfrm>
        </p:spPr>
        <p:txBody>
          <a:bodyPr/>
          <a:lstStyle/>
          <a:p>
            <a:r>
              <a:rPr lang="ru-RU" b="1">
                <a:solidFill>
                  <a:srgbClr val="00CCFF"/>
                </a:solidFill>
              </a:rPr>
              <a:t>Теоретические вопросы: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>
          <a:xfrm>
            <a:off x="214313" y="857250"/>
            <a:ext cx="8715375" cy="523875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Понятие «неблагополучная семья».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Виды неблагополучных семей и их характеристика.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Факторы социального риска в семье.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Признаки внешнего вида и поведения ребенка,  воспитывающегося в ситуации пренебрежения родителями своих обязанностей.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Алгоритм выявления неблагополучной семьи и методы работы с данными семьями.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Признаки физического насилия  и т.д. </a:t>
            </a:r>
          </a:p>
          <a:p>
            <a:pPr marL="514350" indent="-514350">
              <a:buFont typeface="Times New Roman" pitchFamily="18" charset="0"/>
              <a:buAutoNum type="arabicPeriod"/>
            </a:pPr>
            <a:endParaRPr lang="ru-RU"/>
          </a:p>
          <a:p>
            <a:pPr marL="514350" indent="-514350">
              <a:buFont typeface="Times New Roman" pitchFamily="18" charset="0"/>
              <a:buAutoNum type="arabicPeriod"/>
            </a:pPr>
            <a:endParaRPr lang="ru-RU"/>
          </a:p>
          <a:p>
            <a:pPr marL="514350" indent="-514350">
              <a:buFont typeface="Times New Roman" pitchFamily="18" charset="0"/>
              <a:buAutoNum type="arabicPeriod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14313"/>
            <a:ext cx="8172450" cy="6643687"/>
          </a:xfrm>
        </p:spPr>
        <p:txBody>
          <a:bodyPr/>
          <a:lstStyle/>
          <a:p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 b="1"/>
              <a:t>Новичихина Т.И.                                           Иванова А.А.                                       Ерофеева Е.И.</a:t>
            </a:r>
            <a:br>
              <a:rPr lang="ru-RU" sz="1400" b="1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       </a:t>
            </a:r>
            <a:r>
              <a:rPr lang="ru-RU" sz="1400" b="1"/>
              <a:t>Беликина В.В.                                Шурыгина Е.В.                                   Скрипниченко  И.А.</a:t>
            </a:r>
            <a:br>
              <a:rPr lang="ru-RU" sz="1400" b="1"/>
            </a:br>
            <a:r>
              <a:rPr lang="ru-RU" sz="1400" b="1"/>
              <a:t>    </a:t>
            </a:r>
            <a:br>
              <a:rPr lang="ru-RU" sz="1400" b="1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endParaRPr lang="ru-RU" sz="1400"/>
          </a:p>
        </p:txBody>
      </p:sp>
      <p:pic>
        <p:nvPicPr>
          <p:cNvPr id="17410" name="Picture 2" descr="C:\Users\admin\Desktop\фото\коллеги\_MG_009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2000250" cy="2643187"/>
          </a:xfrm>
        </p:spPr>
      </p:pic>
      <p:pic>
        <p:nvPicPr>
          <p:cNvPr id="17411" name="Picture 3" descr="C:\Users\admin\Desktop\фото\коллеги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214313"/>
            <a:ext cx="18399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admin\Desktop\фото\коллеги\ивано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214313"/>
            <a:ext cx="19288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admin\Desktop\фото\коллеги\IMG_03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429000"/>
            <a:ext cx="21066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admin\Desktop\фото\коллеги\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3284538"/>
            <a:ext cx="21542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C:\Users\admin\Desktop\фото\коллеги\IMG_018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3429000"/>
            <a:ext cx="24288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214313"/>
            <a:ext cx="7772400" cy="6643687"/>
          </a:xfrm>
        </p:spPr>
        <p:txBody>
          <a:bodyPr/>
          <a:lstStyle/>
          <a:p>
            <a:pPr algn="l"/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600" b="1"/>
              <a:t>Медведева Н.М.                                                            </a:t>
            </a:r>
            <a:br>
              <a:rPr lang="ru-RU" sz="1600" b="1"/>
            </a:br>
            <a:r>
              <a:rPr lang="ru-RU" sz="1600" b="1"/>
              <a:t/>
            </a:r>
            <a:br>
              <a:rPr lang="ru-RU" sz="1600" b="1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                                                                                                               </a:t>
            </a:r>
            <a:r>
              <a:rPr lang="ru-RU" sz="1600" b="1"/>
              <a:t>Чешуина Н.Н.</a:t>
            </a:r>
            <a:r>
              <a:rPr lang="ru-RU" sz="1200"/>
              <a:t/>
            </a:r>
            <a:br>
              <a:rPr lang="ru-RU" sz="12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endParaRPr lang="ru-RU" sz="1400"/>
          </a:p>
        </p:txBody>
      </p:sp>
      <p:pic>
        <p:nvPicPr>
          <p:cNvPr id="18434" name="Picture 2" descr="C:\Users\admin\Desktop\фото\коллеги\P102089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4286250" cy="3214688"/>
          </a:xfrm>
        </p:spPr>
      </p:pic>
      <p:pic>
        <p:nvPicPr>
          <p:cNvPr id="18435" name="Picture 3" descr="C:\Users\admin\Desktop\фото\коллеги\В Библиотеке 27.03.2012 (3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857500"/>
            <a:ext cx="40005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285750"/>
            <a:ext cx="8605837" cy="839788"/>
          </a:xfrm>
        </p:spPr>
        <p:txBody>
          <a:bodyPr/>
          <a:lstStyle/>
          <a:p>
            <a:r>
              <a:rPr lang="ru-RU" b="1">
                <a:solidFill>
                  <a:srgbClr val="00CCFF"/>
                </a:solidFill>
              </a:rPr>
              <a:t/>
            </a:r>
            <a:br>
              <a:rPr lang="ru-RU" b="1">
                <a:solidFill>
                  <a:srgbClr val="00CCFF"/>
                </a:solidFill>
              </a:rPr>
            </a:br>
            <a:r>
              <a:rPr lang="ru-RU" sz="4000" b="1">
                <a:solidFill>
                  <a:srgbClr val="00CCFF"/>
                </a:solidFill>
              </a:rPr>
              <a:t>Механизм выявления неблагополучных семей</a:t>
            </a:r>
            <a:r>
              <a:rPr lang="ru-RU" sz="4000" b="1"/>
              <a:t>.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214438"/>
            <a:ext cx="8786812" cy="4881562"/>
          </a:xfrm>
        </p:spPr>
        <p:txBody>
          <a:bodyPr/>
          <a:lstStyle/>
          <a:p>
            <a:r>
              <a:rPr lang="ru-RU" sz="2400" b="1"/>
              <a:t>Ежегодно в начале учебного года создается банк данных детей, посещающих учреждение образования. </a:t>
            </a:r>
          </a:p>
          <a:p>
            <a:r>
              <a:rPr lang="ru-RU" sz="2400" b="1"/>
              <a:t>Составляется социальный паспорт классов и школы.</a:t>
            </a:r>
          </a:p>
          <a:p>
            <a:r>
              <a:rPr lang="ru-RU" sz="2400" b="1"/>
              <a:t>Выявляются социально-бытовые условия проживания семей и воспитанников.</a:t>
            </a:r>
          </a:p>
          <a:p>
            <a:r>
              <a:rPr lang="ru-RU" sz="2400" b="1"/>
              <a:t>С родителями и детьми используются такие формы, как наблюдение, беседа, анкетирование, психологическая и социальная диагностика. </a:t>
            </a:r>
          </a:p>
          <a:p>
            <a:r>
              <a:rPr lang="ru-RU" sz="2400" b="1"/>
              <a:t>Неучастие родителей в школьной жизни ребенка и класса</a:t>
            </a:r>
          </a:p>
          <a:p>
            <a:pPr>
              <a:buFont typeface="Wingdings" pitchFamily="2" charset="2"/>
              <a:buNone/>
            </a:pPr>
            <a:r>
              <a:rPr lang="ru-RU" sz="2400" b="1"/>
              <a:t>   (неучастие в совместных мероприятиях, невыполнение домашних заданий, отсутствие контроля за состоянием инструментами обучения и.д.).</a:t>
            </a:r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20"/>
          <p:cNvGrpSpPr>
            <a:grpSpLocks/>
          </p:cNvGrpSpPr>
          <p:nvPr/>
        </p:nvGrpSpPr>
        <p:grpSpPr bwMode="auto">
          <a:xfrm>
            <a:off x="250825" y="333375"/>
            <a:ext cx="8501063" cy="6119813"/>
            <a:chOff x="0" y="0"/>
            <a:chExt cx="98393" cy="49244"/>
          </a:xfrm>
        </p:grpSpPr>
        <p:sp>
          <p:nvSpPr>
            <p:cNvPr id="20482" name="Скругленный прямоугольник 11"/>
            <p:cNvSpPr>
              <a:spLocks noChangeArrowheads="1"/>
            </p:cNvSpPr>
            <p:nvPr/>
          </p:nvSpPr>
          <p:spPr bwMode="auto">
            <a:xfrm>
              <a:off x="41529" y="40481"/>
              <a:ext cx="18764" cy="8763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25400">
              <a:solidFill>
                <a:srgbClr val="F7964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ПМК</a:t>
              </a:r>
              <a:endParaRPr lang="ru-RU" sz="16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83" name="Скругленный прямоугольник 3"/>
            <p:cNvSpPr>
              <a:spLocks noChangeArrowheads="1"/>
            </p:cNvSpPr>
            <p:nvPr/>
          </p:nvSpPr>
          <p:spPr bwMode="auto">
            <a:xfrm>
              <a:off x="8477" y="285"/>
              <a:ext cx="18764" cy="8763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25400">
              <a:solidFill>
                <a:srgbClr val="F7964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Родители- волонтеры</a:t>
              </a: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84" name="Скругленный прямоугольник 2"/>
            <p:cNvSpPr>
              <a:spLocks noChangeArrowheads="1"/>
            </p:cNvSpPr>
            <p:nvPr/>
          </p:nvSpPr>
          <p:spPr bwMode="auto">
            <a:xfrm>
              <a:off x="42291" y="0"/>
              <a:ext cx="18764" cy="8763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25400">
              <a:solidFill>
                <a:srgbClr val="F7964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Заместитель директора по ПВ</a:t>
              </a: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85" name="Скругленный прямоугольник 4"/>
            <p:cNvSpPr>
              <a:spLocks noChangeArrowheads="1"/>
            </p:cNvSpPr>
            <p:nvPr/>
          </p:nvSpPr>
          <p:spPr bwMode="auto">
            <a:xfrm>
              <a:off x="75533" y="0"/>
              <a:ext cx="18764" cy="8763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25400">
              <a:solidFill>
                <a:srgbClr val="F7964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МБОУ д/с №15</a:t>
              </a: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86" name="Прямоугольник 6"/>
            <p:cNvSpPr>
              <a:spLocks noChangeArrowheads="1"/>
            </p:cNvSpPr>
            <p:nvPr/>
          </p:nvSpPr>
          <p:spPr bwMode="auto">
            <a:xfrm>
              <a:off x="0" y="21050"/>
              <a:ext cx="15716" cy="7048"/>
            </a:xfrm>
            <a:prstGeom prst="rect">
              <a:avLst/>
            </a:prstGeom>
            <a:solidFill>
              <a:srgbClr val="FBD4B4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Учителя</a:t>
              </a:r>
              <a:r>
                <a:rPr lang="ru-RU" sz="1400" b="1">
                  <a:solidFill>
                    <a:srgbClr val="000000"/>
                  </a:solidFill>
                </a:rPr>
                <a:t>-</a:t>
              </a:r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 предмет</a:t>
              </a:r>
              <a:r>
                <a:rPr lang="ru-RU" sz="1400" b="1">
                  <a:solidFill>
                    <a:srgbClr val="000000"/>
                  </a:solidFill>
                </a:rPr>
                <a:t>-</a:t>
              </a:r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ники</a:t>
              </a: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87" name="Прямоугольник 7"/>
            <p:cNvSpPr>
              <a:spLocks noChangeArrowheads="1"/>
            </p:cNvSpPr>
            <p:nvPr/>
          </p:nvSpPr>
          <p:spPr bwMode="auto">
            <a:xfrm>
              <a:off x="21717" y="21050"/>
              <a:ext cx="15716" cy="7048"/>
            </a:xfrm>
            <a:prstGeom prst="rect">
              <a:avLst/>
            </a:prstGeom>
            <a:solidFill>
              <a:srgbClr val="FBD4B4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Классные руководи</a:t>
              </a:r>
              <a:r>
                <a:rPr lang="ru-RU" sz="1400" b="1">
                  <a:solidFill>
                    <a:srgbClr val="000000"/>
                  </a:solidFill>
                </a:rPr>
                <a:t>-</a:t>
              </a:r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тели</a:t>
              </a: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88" name="Прямоугольник 8"/>
            <p:cNvSpPr>
              <a:spLocks noChangeArrowheads="1"/>
            </p:cNvSpPr>
            <p:nvPr/>
          </p:nvSpPr>
          <p:spPr bwMode="auto">
            <a:xfrm>
              <a:off x="43338" y="21050"/>
              <a:ext cx="15717" cy="7048"/>
            </a:xfrm>
            <a:prstGeom prst="rect">
              <a:avLst/>
            </a:prstGeom>
            <a:solidFill>
              <a:srgbClr val="FBD4B4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Психолог</a:t>
              </a: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89" name="Прямоугольник 9"/>
            <p:cNvSpPr>
              <a:spLocks noChangeArrowheads="1"/>
            </p:cNvSpPr>
            <p:nvPr/>
          </p:nvSpPr>
          <p:spPr bwMode="auto">
            <a:xfrm>
              <a:off x="63055" y="21050"/>
              <a:ext cx="15716" cy="7048"/>
            </a:xfrm>
            <a:prstGeom prst="rect">
              <a:avLst/>
            </a:prstGeom>
            <a:solidFill>
              <a:srgbClr val="FBD4B4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Медицин</a:t>
              </a:r>
              <a:r>
                <a:rPr lang="ru-RU" sz="1400" b="1">
                  <a:solidFill>
                    <a:srgbClr val="000000"/>
                  </a:solidFill>
                </a:rPr>
                <a:t>-</a:t>
              </a:r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ская сестра</a:t>
              </a: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90" name="Прямоугольник 10"/>
            <p:cNvSpPr>
              <a:spLocks noChangeArrowheads="1"/>
            </p:cNvSpPr>
            <p:nvPr/>
          </p:nvSpPr>
          <p:spPr bwMode="auto">
            <a:xfrm>
              <a:off x="82677" y="21050"/>
              <a:ext cx="15716" cy="7048"/>
            </a:xfrm>
            <a:prstGeom prst="rect">
              <a:avLst/>
            </a:prstGeom>
            <a:solidFill>
              <a:srgbClr val="FBD4B4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Учащиеся и родители</a:t>
              </a: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91" name="Прямая соединительная линия 1"/>
            <p:cNvSpPr>
              <a:spLocks noChangeShapeType="1"/>
            </p:cNvSpPr>
            <p:nvPr/>
          </p:nvSpPr>
          <p:spPr bwMode="auto">
            <a:xfrm>
              <a:off x="29337" y="34194"/>
              <a:ext cx="63817" cy="0"/>
            </a:xfrm>
            <a:prstGeom prst="line">
              <a:avLst/>
            </a:prstGeom>
            <a:noFill/>
            <a:ln w="38100">
              <a:solidFill>
                <a:srgbClr val="4579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Прямая соединительная линия 12"/>
            <p:cNvSpPr>
              <a:spLocks noChangeShapeType="1"/>
            </p:cNvSpPr>
            <p:nvPr/>
          </p:nvSpPr>
          <p:spPr bwMode="auto">
            <a:xfrm>
              <a:off x="29337" y="28098"/>
              <a:ext cx="0" cy="6096"/>
            </a:xfrm>
            <a:prstGeom prst="line">
              <a:avLst/>
            </a:prstGeom>
            <a:noFill/>
            <a:ln w="38100">
              <a:solidFill>
                <a:srgbClr val="4579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Прямая соединительная линия 13"/>
            <p:cNvSpPr>
              <a:spLocks noChangeShapeType="1"/>
            </p:cNvSpPr>
            <p:nvPr/>
          </p:nvSpPr>
          <p:spPr bwMode="auto">
            <a:xfrm>
              <a:off x="50958" y="28098"/>
              <a:ext cx="0" cy="6096"/>
            </a:xfrm>
            <a:prstGeom prst="line">
              <a:avLst/>
            </a:prstGeom>
            <a:noFill/>
            <a:ln w="38100">
              <a:solidFill>
                <a:srgbClr val="4579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Прямая соединительная линия 14"/>
            <p:cNvSpPr>
              <a:spLocks noChangeShapeType="1"/>
            </p:cNvSpPr>
            <p:nvPr/>
          </p:nvSpPr>
          <p:spPr bwMode="auto">
            <a:xfrm>
              <a:off x="70770" y="28098"/>
              <a:ext cx="0" cy="6096"/>
            </a:xfrm>
            <a:prstGeom prst="line">
              <a:avLst/>
            </a:prstGeom>
            <a:noFill/>
            <a:ln w="38100">
              <a:solidFill>
                <a:srgbClr val="4579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5" name="Прямая соединительная линия 15"/>
            <p:cNvSpPr>
              <a:spLocks noChangeShapeType="1"/>
            </p:cNvSpPr>
            <p:nvPr/>
          </p:nvSpPr>
          <p:spPr bwMode="auto">
            <a:xfrm>
              <a:off x="93154" y="28098"/>
              <a:ext cx="0" cy="6096"/>
            </a:xfrm>
            <a:prstGeom prst="line">
              <a:avLst/>
            </a:prstGeom>
            <a:noFill/>
            <a:ln w="38100">
              <a:solidFill>
                <a:srgbClr val="4579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Прямая соединительная линия 16"/>
            <p:cNvSpPr>
              <a:spLocks noChangeShapeType="1"/>
            </p:cNvSpPr>
            <p:nvPr/>
          </p:nvSpPr>
          <p:spPr bwMode="auto">
            <a:xfrm>
              <a:off x="50958" y="34194"/>
              <a:ext cx="0" cy="6287"/>
            </a:xfrm>
            <a:prstGeom prst="line">
              <a:avLst/>
            </a:prstGeom>
            <a:noFill/>
            <a:ln w="38100">
              <a:solidFill>
                <a:srgbClr val="4579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Двойная стрелка влево/вправо 25"/>
            <p:cNvSpPr>
              <a:spLocks noChangeArrowheads="1"/>
            </p:cNvSpPr>
            <p:nvPr/>
          </p:nvSpPr>
          <p:spPr bwMode="auto">
            <a:xfrm>
              <a:off x="28003" y="3429"/>
              <a:ext cx="13526" cy="3905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498" name="Двойная стрелка влево/вправо 26"/>
            <p:cNvSpPr>
              <a:spLocks noChangeArrowheads="1"/>
            </p:cNvSpPr>
            <p:nvPr/>
          </p:nvSpPr>
          <p:spPr bwMode="auto">
            <a:xfrm>
              <a:off x="61722" y="3429"/>
              <a:ext cx="12858" cy="3905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499" name="Двойная стрелка вверх/вниз 27"/>
            <p:cNvSpPr>
              <a:spLocks noChangeArrowheads="1"/>
            </p:cNvSpPr>
            <p:nvPr/>
          </p:nvSpPr>
          <p:spPr bwMode="auto">
            <a:xfrm>
              <a:off x="50006" y="9048"/>
              <a:ext cx="762" cy="12002"/>
            </a:xfrm>
            <a:prstGeom prst="upDownArrow">
              <a:avLst>
                <a:gd name="adj1" fmla="val 50000"/>
                <a:gd name="adj2" fmla="val 50023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500" name="Двойная стрелка вверх/вниз 29"/>
            <p:cNvSpPr>
              <a:spLocks noChangeArrowheads="1"/>
            </p:cNvSpPr>
            <p:nvPr/>
          </p:nvSpPr>
          <p:spPr bwMode="auto">
            <a:xfrm rot="4200000" flipH="1">
              <a:off x="25956" y="-3192"/>
              <a:ext cx="920" cy="35109"/>
            </a:xfrm>
            <a:prstGeom prst="upDownArrow">
              <a:avLst>
                <a:gd name="adj1" fmla="val 50000"/>
                <a:gd name="adj2" fmla="val 49999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501" name="Двойная стрелка вверх/вниз 30"/>
            <p:cNvSpPr>
              <a:spLocks noChangeArrowheads="1"/>
            </p:cNvSpPr>
            <p:nvPr/>
          </p:nvSpPr>
          <p:spPr bwMode="auto">
            <a:xfrm rot="3120000" flipH="1">
              <a:off x="38766" y="5239"/>
              <a:ext cx="1035" cy="19672"/>
            </a:xfrm>
            <a:prstGeom prst="upDownArrow">
              <a:avLst>
                <a:gd name="adj1" fmla="val 50000"/>
                <a:gd name="adj2" fmla="val 49981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502" name="Двойная стрелка вверх/вниз 31"/>
            <p:cNvSpPr>
              <a:spLocks noChangeArrowheads="1"/>
            </p:cNvSpPr>
            <p:nvPr/>
          </p:nvSpPr>
          <p:spPr bwMode="auto">
            <a:xfrm rot="-3900000">
              <a:off x="74008" y="-572"/>
              <a:ext cx="924" cy="30334"/>
            </a:xfrm>
            <a:prstGeom prst="upDownArrow">
              <a:avLst>
                <a:gd name="adj1" fmla="val 50000"/>
                <a:gd name="adj2" fmla="val 50003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503" name="Двойная стрелка вверх/вниз 32"/>
            <p:cNvSpPr>
              <a:spLocks noChangeArrowheads="1"/>
            </p:cNvSpPr>
            <p:nvPr/>
          </p:nvSpPr>
          <p:spPr bwMode="auto">
            <a:xfrm rot="-3120000">
              <a:off x="63627" y="5429"/>
              <a:ext cx="926" cy="19232"/>
            </a:xfrm>
            <a:prstGeom prst="upDownArrow">
              <a:avLst>
                <a:gd name="adj1" fmla="val 50000"/>
                <a:gd name="adj2" fmla="val 49999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00CCFF"/>
                </a:solidFill>
              </a:rPr>
              <a:t>Учителя-предметники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339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ru-RU" sz="3600" b="1"/>
              <a:t>Контроль за выполнением домашнего задания.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3600" b="1"/>
              <a:t>Контроль за посещением уроков.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3600" b="1"/>
              <a:t>Приглашение родителей в школу (беседы, привлечение на уроки).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3600" b="1"/>
              <a:t>Докладные.</a:t>
            </a:r>
          </a:p>
          <a:p>
            <a:pPr marL="514350" indent="-514350">
              <a:buFont typeface="Times New Roman" pitchFamily="18" charset="0"/>
              <a:buAutoNum type="arabicPeriod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214313"/>
            <a:ext cx="7772400" cy="785812"/>
          </a:xfrm>
        </p:spPr>
        <p:txBody>
          <a:bodyPr/>
          <a:lstStyle/>
          <a:p>
            <a:r>
              <a:rPr lang="ru-RU" b="1">
                <a:solidFill>
                  <a:srgbClr val="00CCFF"/>
                </a:solidFill>
              </a:rPr>
              <a:t>Классные руководители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358188" cy="49530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Контроль за пропусками учащимися уроков без уважительных причин (</a:t>
            </a:r>
            <a:r>
              <a:rPr lang="ru-RU" sz="2800" b="1">
                <a:solidFill>
                  <a:srgbClr val="C00000"/>
                </a:solidFill>
              </a:rPr>
              <a:t>!</a:t>
            </a:r>
            <a:r>
              <a:rPr lang="ru-RU" sz="2800" b="1"/>
              <a:t>).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Проверка дневников, состояния учебных принадлежностей, внешнего вида учащегося.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Контроль за посещением родителей родительских собраний.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Посещение семей на дому.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Составление социального паспорта класса.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800" b="1"/>
              <a:t>Привлечение родителей к делам класса и школы.</a:t>
            </a:r>
          </a:p>
          <a:p>
            <a:pPr marL="514350" indent="-514350">
              <a:buFont typeface="Times New Roman" pitchFamily="18" charset="0"/>
              <a:buAutoNum type="arabicPeriod"/>
            </a:pPr>
            <a:endParaRPr lang="ru-RU"/>
          </a:p>
          <a:p>
            <a:pPr marL="514350" indent="-514350">
              <a:buFont typeface="Times New Roman" pitchFamily="18" charset="0"/>
              <a:buAutoNum type="arabicPeriod"/>
            </a:pPr>
            <a:endParaRPr lang="ru-RU"/>
          </a:p>
          <a:p>
            <a:pPr marL="514350" indent="-514350">
              <a:buFont typeface="Times New Roman" pitchFamily="18" charset="0"/>
              <a:buAutoNum type="arabicPeriod"/>
            </a:pPr>
            <a:endParaRPr lang="ru-RU"/>
          </a:p>
          <a:p>
            <a:pPr marL="514350" indent="-514350">
              <a:buFont typeface="Times New Roman" pitchFamily="18" charset="0"/>
              <a:buAutoNum type="arabicPeriod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1162</TotalTime>
  <Words>690</Words>
  <Application>Microsoft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Times New Roman</vt:lpstr>
      <vt:lpstr>Arial</vt:lpstr>
      <vt:lpstr>Wingdings</vt:lpstr>
      <vt:lpstr>Calibri</vt:lpstr>
      <vt:lpstr>Точки</vt:lpstr>
      <vt:lpstr>Диаграмма Microsoft Excel</vt:lpstr>
      <vt:lpstr>МБОУ СОШ №18  Работа  заместителя директора по правовому воспитанию с учащимися и родителями по выявлению неблагополучных семей и семей, состоящих в едином банке данных, профилактике преступлений и правонарушений                                 Заместитель директора                      по ПВ Обухова Н.И.  апрель 2013года</vt:lpstr>
      <vt:lpstr>Работа с педагогическим коллективом</vt:lpstr>
      <vt:lpstr>Теоретические вопросы:</vt:lpstr>
      <vt:lpstr>                       Новичихина Т.И.                                           Иванова А.А.                                       Ерофеева Е.И.                       Беликина В.В.                                Шурыгина Е.В.                                   Скрипниченко  И.А.               </vt:lpstr>
      <vt:lpstr>                            Медведева Н.М.                                                                                                                                                                                        Чешуина Н.Н.              </vt:lpstr>
      <vt:lpstr> Механизм выявления неблагополучных семей. </vt:lpstr>
      <vt:lpstr>Слайд 7</vt:lpstr>
      <vt:lpstr>Учителя-предметники</vt:lpstr>
      <vt:lpstr>Классные руководители</vt:lpstr>
      <vt:lpstr> Психолог </vt:lpstr>
      <vt:lpstr>ПМПК</vt:lpstr>
      <vt:lpstr>Родители- волонтеры</vt:lpstr>
      <vt:lpstr>Сетевое взаимодействие с Д/С №15</vt:lpstr>
      <vt:lpstr>Сентябрь</vt:lpstr>
      <vt:lpstr> Отчет классных руководителей  до 7 сентября: </vt:lpstr>
      <vt:lpstr>Слайд 16</vt:lpstr>
      <vt:lpstr>         1. Пропуски уроков:  -Приказ: 15 и 30 числа каждого месяца подают сведения о количестве пропущенных уроков учащимися , с указанием фамилий и проведенных мероприятий по факту пропусков (оформление информации);  - ежедневное уточнение отсутствующих (ведение тетради);  - проверка сведений через ВШК ( соответствие пропусков и документов, подтверждающих уважительную причину отсутствия).</vt:lpstr>
      <vt:lpstr>ВШК 2. Проверка дневников учащихся (большое внимание уделяется учащимся начального звена, цель- выявление учащихся и родителей с признаками неблагополучия) - наличие росписей родителей, санитарное состояние. 3. Справки о посещении семей по итогам четверти. 4. Анкетирование учащихся на степень  достоверности сведений, подаваемых классными руководителями о посещении семей. 5. Посещение уроков, классных часов (успеваю проверить дневники, тетради).  !!!По дневникам выявляются учащиеся «группы риска»  и родители, не должным образом занимающиеся воспитанием. </vt:lpstr>
      <vt:lpstr>                  6.Контроль (учет) опоздавших (запись дневник,  выкладываю в метод. кабинет, для кл. руководителей. 7. Проверка работы классных руководителей по работе с учащимися и их родителями по недопущению опозданий, прогулов  (подтверждение уважительных причин),  обеспечение летней занятости в УДО, летней занятости  учащихся. 8.  Отчет классных руководителей на  СПП, совещании при директоре, административных совещаниях. 9.Отчет по четверти (внесена графа о выявлении неблагополучия). 10. Рейд на соблюдение Устава школы.   </vt:lpstr>
      <vt:lpstr>         Систематически: 1. По итогам ВШК –посещение семьи на дому (искл.подучетных). 2.Индивидуальные беседы с учащимися и родителями. 3.СПП. 4. Взаимодействие с субъектами профилактики. 5. Беседы с психологом и мед. сестрой.  </vt:lpstr>
      <vt:lpstr>Семьи, состоящие на учете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Учащиеся на В/У</dc:title>
  <dc:creator>admin</dc:creator>
  <cp:lastModifiedBy>Пользователь</cp:lastModifiedBy>
  <cp:revision>120</cp:revision>
  <dcterms:created xsi:type="dcterms:W3CDTF">2013-02-12T10:25:45Z</dcterms:created>
  <dcterms:modified xsi:type="dcterms:W3CDTF">2013-03-31T23:14:41Z</dcterms:modified>
</cp:coreProperties>
</file>