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76" r:id="rId3"/>
    <p:sldId id="277" r:id="rId4"/>
    <p:sldId id="275" r:id="rId5"/>
    <p:sldId id="278" r:id="rId6"/>
    <p:sldId id="279" r:id="rId7"/>
    <p:sldId id="280" r:id="rId8"/>
    <p:sldId id="281" r:id="rId9"/>
    <p:sldId id="28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7BBC0-05C0-489B-AABE-36C18F01CF85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FDEBE-418F-4EFA-B05A-83ED37E0A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B2B8C-54DC-482C-8465-B3020C99C2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CD9D7-B5C4-4F2D-99DF-6A476B63B2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E23C2-E8DF-4097-A083-B05904BD02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r>
              <a:rPr lang="ru-RU" smtClean="0"/>
              <a:t>Вставка клипа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F37DBFE-8F52-4525-85A4-CB8FA0945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03CFA-D5C2-4405-9DBD-32BCE73B0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EC495-153A-4AD6-9AA1-B3D841D1D4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23A43-4119-4B23-B27D-79A6652A90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7FCCC-6225-47D5-B6B7-DD03BD2235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11222-5834-4658-B987-402E5F70F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70118-BD68-4C2D-80DD-2C3B8FA8D0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43AC4-C828-4390-8343-69046E8DDA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DDB86-1904-4919-8643-D67EF3C47F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B4668FF-28AC-474D-BB24-3A68879099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557216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Выявление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неблагополучных семей,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 алгоритм работы с семьями и несовершеннолетними, находящимися в социально-опасном положении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5881710"/>
          </a:xfrm>
        </p:spPr>
        <p:txBody>
          <a:bodyPr/>
          <a:lstStyle/>
          <a:p>
            <a:r>
              <a:rPr lang="ru-RU" sz="2400" b="1" dirty="0" smtClean="0"/>
              <a:t>Неблагополучные семья</a:t>
            </a:r>
            <a:r>
              <a:rPr lang="ru-RU" sz="2400" dirty="0" smtClean="0"/>
              <a:t> - это семья с низким социальным статусом, не справляющаяся с возложенными на нее функциями в какой–либо из сфер жизнедеятельности или нескольких одновременно. (</a:t>
            </a:r>
            <a:r>
              <a:rPr lang="ru-RU" sz="2000" dirty="0" smtClean="0"/>
              <a:t>Социальная педагогика: Курс лекций / Под общей ред. М.А. </a:t>
            </a:r>
            <a:r>
              <a:rPr lang="ru-RU" sz="2000" dirty="0" err="1" smtClean="0"/>
              <a:t>Галагузовой</a:t>
            </a:r>
            <a:r>
              <a:rPr lang="ru-RU" sz="2000" dirty="0" smtClean="0"/>
              <a:t>. – М., 2000.</a:t>
            </a:r>
            <a:r>
              <a:rPr lang="ru-RU" sz="2400" dirty="0" smtClean="0"/>
              <a:t>)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/>
              <a:t>Неблагополучная семья</a:t>
            </a:r>
            <a:r>
              <a:rPr lang="ru-RU" sz="2400" dirty="0" smtClean="0"/>
              <a:t> – это семья, в которой ребенок испытывает дискомфорт, стресс, пренебрежение со стороны взрослых, подвергается насилию или жестокому обращению. Главной характеристикой такой семьи является отсутствие любви к ребенку, заботы о нем, удовлетворения его нужд, защиты его прав и законных интересов. </a:t>
            </a:r>
            <a:r>
              <a:rPr lang="ru-RU" sz="2000" dirty="0" smtClean="0"/>
              <a:t>(Шульга Т.И. Работа с неблагополучной семьей: учеб. пособие. - М.: Дрофа, 2005.)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Виды неблагополучных семей: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 </a:t>
            </a:r>
            <a:r>
              <a:rPr lang="ru-RU" sz="3600" b="1" i="1" dirty="0" smtClean="0"/>
              <a:t>Проблемные</a:t>
            </a:r>
            <a:endParaRPr lang="ru-RU" sz="3600" b="1" dirty="0" smtClean="0"/>
          </a:p>
          <a:p>
            <a:r>
              <a:rPr lang="ru-RU" sz="3600" b="1" i="1" dirty="0" smtClean="0"/>
              <a:t>Кризисные </a:t>
            </a:r>
            <a:endParaRPr lang="ru-RU" sz="3600" b="1" dirty="0" smtClean="0"/>
          </a:p>
          <a:p>
            <a:r>
              <a:rPr lang="ru-RU" sz="3600" b="1" i="1" dirty="0" smtClean="0"/>
              <a:t>Асоциальные </a:t>
            </a:r>
            <a:endParaRPr lang="ru-RU" sz="3600" b="1" dirty="0" smtClean="0"/>
          </a:p>
          <a:p>
            <a:r>
              <a:rPr lang="ru-RU" sz="3600" b="1" i="1" dirty="0" smtClean="0"/>
              <a:t>Аморальные </a:t>
            </a:r>
          </a:p>
          <a:p>
            <a:r>
              <a:rPr lang="ru-RU" sz="3600" b="1" i="1" dirty="0" err="1" smtClean="0"/>
              <a:t>Антисоциальные</a:t>
            </a:r>
            <a:r>
              <a:rPr lang="ru-RU" sz="3600" b="1" i="1" smtClean="0"/>
              <a:t> 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Виды неблагополучных семей: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Педагогически -несостоятельная семья;</a:t>
            </a:r>
            <a:endParaRPr lang="ru-RU" sz="3600" dirty="0" smtClean="0"/>
          </a:p>
          <a:p>
            <a:r>
              <a:rPr lang="ru-RU" sz="3600" dirty="0" smtClean="0"/>
              <a:t> </a:t>
            </a:r>
            <a:r>
              <a:rPr lang="ru-RU" sz="3600" b="1" dirty="0" smtClean="0"/>
              <a:t>Конфликтная семья</a:t>
            </a:r>
            <a:r>
              <a:rPr lang="ru-RU" sz="3600" dirty="0" smtClean="0"/>
              <a:t> </a:t>
            </a:r>
          </a:p>
          <a:p>
            <a:r>
              <a:rPr lang="ru-RU" sz="3600" b="1" dirty="0" smtClean="0"/>
              <a:t>Асоциальная (асоциально – криминальная) семья</a:t>
            </a:r>
            <a:r>
              <a:rPr lang="ru-RU" sz="3600" dirty="0" smtClean="0"/>
              <a:t> 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Факторы социального риска в семье</a:t>
            </a:r>
            <a:r>
              <a:rPr lang="ru-RU" sz="4800" dirty="0" smtClean="0"/>
              <a:t>:</a:t>
            </a:r>
          </a:p>
          <a:p>
            <a:r>
              <a:rPr lang="ru-RU" sz="4000" b="1" dirty="0" smtClean="0"/>
              <a:t>Социально-экономические;</a:t>
            </a:r>
          </a:p>
          <a:p>
            <a:r>
              <a:rPr lang="ru-RU" sz="4000" b="1" dirty="0" smtClean="0"/>
              <a:t> Медико-социальные;</a:t>
            </a:r>
          </a:p>
          <a:p>
            <a:r>
              <a:rPr lang="ru-RU" sz="4000" b="1" dirty="0" smtClean="0"/>
              <a:t>Социально-демографические;</a:t>
            </a:r>
          </a:p>
          <a:p>
            <a:r>
              <a:rPr lang="ru-RU" sz="4000" b="1" dirty="0" smtClean="0"/>
              <a:t>Социально-психологические;</a:t>
            </a:r>
          </a:p>
          <a:p>
            <a:r>
              <a:rPr lang="ru-RU" sz="4000" b="1" dirty="0" smtClean="0"/>
              <a:t>Психолого-педагогические;</a:t>
            </a:r>
          </a:p>
          <a:p>
            <a:r>
              <a:rPr lang="ru-RU" sz="4000" b="1" dirty="0" smtClean="0"/>
              <a:t>Криминальные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43998" cy="100013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Механизм выявления неблагополучных семей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4881578"/>
          </a:xfrm>
        </p:spPr>
        <p:txBody>
          <a:bodyPr/>
          <a:lstStyle/>
          <a:p>
            <a:pPr lvl="0"/>
            <a:r>
              <a:rPr lang="ru-RU" sz="2800" b="1" dirty="0" smtClean="0"/>
              <a:t>Ежегодно в начале учебного года создается банк данных детей, посещающих учреждение образования; </a:t>
            </a:r>
          </a:p>
          <a:p>
            <a:pPr lvl="0"/>
            <a:r>
              <a:rPr lang="ru-RU" sz="2800" b="1" dirty="0" smtClean="0"/>
              <a:t>Составляется социальный паспорт;</a:t>
            </a:r>
          </a:p>
          <a:p>
            <a:pPr lvl="0"/>
            <a:r>
              <a:rPr lang="ru-RU" sz="2800" b="1" dirty="0" smtClean="0"/>
              <a:t>Выявляются социально-бытовые условия проживания семей и воспитанников;</a:t>
            </a:r>
          </a:p>
          <a:p>
            <a:pPr lvl="0"/>
            <a:r>
              <a:rPr lang="ru-RU" sz="2800" b="1" dirty="0" smtClean="0"/>
              <a:t>С родителями и детьми используются такие формы, как наблюдение, беседа, анкетирование, психологическая и социальная диагностика; </a:t>
            </a:r>
          </a:p>
          <a:p>
            <a:pPr lvl="0"/>
            <a:r>
              <a:rPr lang="ru-RU" sz="2800" b="1" dirty="0" smtClean="0"/>
              <a:t>Неучастие родителей в школьной жизни ребенка ( неучастие в совместных мероприятиях)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Признаки внешнего вида и поведения ребенка воспитывающегося в ситуации пренебрежения родителями своих обязанностей: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8643998" cy="4929222"/>
          </a:xfrm>
        </p:spPr>
        <p:txBody>
          <a:bodyPr/>
          <a:lstStyle/>
          <a:p>
            <a:r>
              <a:rPr lang="ru-RU" sz="2400" dirty="0" smtClean="0"/>
              <a:t> </a:t>
            </a:r>
            <a:r>
              <a:rPr lang="ru-RU" sz="2400" b="1" dirty="0" smtClean="0"/>
              <a:t>утомленный, сонный вид; </a:t>
            </a:r>
          </a:p>
          <a:p>
            <a:r>
              <a:rPr lang="ru-RU" sz="2400" b="1" dirty="0" smtClean="0"/>
              <a:t> санитарно-гигиеническую запущенность;</a:t>
            </a:r>
          </a:p>
          <a:p>
            <a:r>
              <a:rPr lang="ru-RU" sz="2400" b="1" dirty="0" smtClean="0"/>
              <a:t> склонность к обморокам, головокружению вследствие постоянного недоедания; </a:t>
            </a:r>
          </a:p>
          <a:p>
            <a:r>
              <a:rPr lang="ru-RU" sz="2400" b="1" dirty="0" smtClean="0"/>
              <a:t>неумеренный аппетит;</a:t>
            </a:r>
          </a:p>
          <a:p>
            <a:r>
              <a:rPr lang="ru-RU" sz="2400" b="1" dirty="0" smtClean="0"/>
              <a:t>задержка роста, отставание в речевом, моторном развитии; привлечение внимания любым способом;</a:t>
            </a:r>
          </a:p>
          <a:p>
            <a:r>
              <a:rPr lang="ru-RU" sz="2400" b="1" dirty="0" smtClean="0"/>
              <a:t>чрезмерная потребность в ласке;</a:t>
            </a:r>
          </a:p>
          <a:p>
            <a:r>
              <a:rPr lang="ru-RU" sz="2400" b="1" dirty="0" smtClean="0"/>
              <a:t> проявление агрессии и импульсивности, которая сменяется апатией и подавленным состоянием;</a:t>
            </a:r>
          </a:p>
          <a:p>
            <a:r>
              <a:rPr lang="ru-RU" sz="2400" b="1" dirty="0" smtClean="0"/>
              <a:t> проблемы во взаимоотношениях со сверстниками;</a:t>
            </a:r>
          </a:p>
          <a:p>
            <a:r>
              <a:rPr lang="ru-RU" sz="2400" b="1" dirty="0" smtClean="0"/>
              <a:t>трудности в обучении.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Признаки физического насилия в семье проявляются: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81200"/>
            <a:ext cx="8572560" cy="4114800"/>
          </a:xfrm>
        </p:spPr>
        <p:txBody>
          <a:bodyPr/>
          <a:lstStyle/>
          <a:p>
            <a:r>
              <a:rPr lang="ru-RU" b="1" dirty="0" smtClean="0"/>
              <a:t> в боязливости ребенка;</a:t>
            </a:r>
          </a:p>
          <a:p>
            <a:r>
              <a:rPr lang="ru-RU" b="1" dirty="0" smtClean="0"/>
              <a:t> в выраженном страхе взрослых, в проявлении тревоги в   форме тиков, сосании пальца, раскачивания;</a:t>
            </a:r>
          </a:p>
          <a:p>
            <a:r>
              <a:rPr lang="ru-RU" b="1" dirty="0" smtClean="0"/>
              <a:t>в боязни идти домой;</a:t>
            </a:r>
          </a:p>
          <a:p>
            <a:r>
              <a:rPr lang="ru-RU" b="1" dirty="0" smtClean="0"/>
              <a:t> в жестоком обращении с животными;</a:t>
            </a:r>
          </a:p>
          <a:p>
            <a:r>
              <a:rPr lang="ru-RU" b="1" dirty="0" smtClean="0"/>
              <a:t>в стремлении скрыть причину травм.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КАЗАХСКАЯ ПОСЛОВИЦА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5400" b="1" dirty="0" smtClean="0"/>
              <a:t>«</a:t>
            </a:r>
            <a:r>
              <a:rPr lang="ru-RU" sz="5400" b="1" dirty="0" smtClean="0"/>
              <a:t>Что видел в гнезде, то и будет ловить, когда вылетит» </a:t>
            </a:r>
            <a:r>
              <a:rPr lang="ru-RU" sz="5400" dirty="0" smtClean="0">
                <a:solidFill>
                  <a:srgbClr val="C00000"/>
                </a:solidFill>
              </a:rPr>
              <a:t/>
            </a:r>
            <a:br>
              <a:rPr lang="ru-RU" sz="5400" dirty="0" smtClean="0">
                <a:solidFill>
                  <a:srgbClr val="C00000"/>
                </a:solidFill>
              </a:rPr>
            </a:br>
            <a:endParaRPr lang="ru-RU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остые шаблоны (8)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простые шаблоны (8)</Template>
  <TotalTime>1118</TotalTime>
  <Words>355</Words>
  <Application>Microsoft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простые шаблоны (8)</vt:lpstr>
      <vt:lpstr> Выявление  неблагополучных семей,  алгоритм работы с семьями и несовершеннолетними, находящимися в социально-опасном положении</vt:lpstr>
      <vt:lpstr>Слайд 2</vt:lpstr>
      <vt:lpstr>Виды неблагополучных семей:</vt:lpstr>
      <vt:lpstr>Виды неблагополучных семей:</vt:lpstr>
      <vt:lpstr>Слайд 5</vt:lpstr>
      <vt:lpstr>Механизм выявления неблагополучных семей. </vt:lpstr>
      <vt:lpstr>Признаки внешнего вида и поведения ребенка воспитывающегося в ситуации пренебрежения родителями своих обязанностей: </vt:lpstr>
      <vt:lpstr>Признаки физического насилия в семье проявляются: </vt:lpstr>
      <vt:lpstr>     КАЗАХСКАЯ ПОСЛОВИЦА   «Что видел в гнезде, то и будет ловить, когда вылетит»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Учащиеся на В/У</dc:title>
  <dc:creator>admin</dc:creator>
  <cp:lastModifiedBy>admin</cp:lastModifiedBy>
  <cp:revision>102</cp:revision>
  <dcterms:created xsi:type="dcterms:W3CDTF">2013-02-12T10:25:45Z</dcterms:created>
  <dcterms:modified xsi:type="dcterms:W3CDTF">2013-03-21T04:48:45Z</dcterms:modified>
</cp:coreProperties>
</file>