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96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19.01.2013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19.01.2013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19.01.2013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19.01.2013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19.01.2013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19.01.2013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19.01.2013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19.01.2013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19.01.2013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19.01.2013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19.01.2013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19.01.2013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19.01.2013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19.01.2013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19.01.2013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19.01.2013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19.01.2013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19.01.2013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19.01.2013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19.01.2013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19.01.2013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19.01.2013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4C71EC6-210F-42DE-9C53-41977AD35B3D}" type="datetimeFigureOut">
              <a:rPr lang="ru-RU" smtClean="0"/>
              <a:pPr/>
              <a:t>19.01.2013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4C71EC6-210F-42DE-9C53-41977AD35B3D}" type="datetimeFigureOut">
              <a:rPr lang="ru-RU" smtClean="0"/>
              <a:pPr/>
              <a:t>19.01.2013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00808"/>
            <a:ext cx="7772400" cy="1800200"/>
          </a:xfrm>
        </p:spPr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Т</a:t>
            </a:r>
            <a:r>
              <a:rPr lang="ru-RU" b="1" dirty="0" smtClean="0">
                <a:solidFill>
                  <a:srgbClr val="FF0000"/>
                </a:solidFill>
              </a:rPr>
              <a:t>ехника безопасности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4143380"/>
            <a:ext cx="6400800" cy="1224136"/>
          </a:xfrm>
        </p:spPr>
        <p:txBody>
          <a:bodyPr>
            <a:normAutofit/>
          </a:bodyPr>
          <a:lstStyle/>
          <a:p>
            <a:pPr algn="r"/>
            <a:r>
              <a:rPr lang="ru-RU" sz="1800" b="1" i="1" dirty="0" smtClean="0">
                <a:solidFill>
                  <a:schemeClr val="tx1"/>
                </a:solidFill>
              </a:rPr>
              <a:t>Учителя физической культуры</a:t>
            </a:r>
          </a:p>
          <a:p>
            <a:pPr algn="r"/>
            <a:r>
              <a:rPr lang="ru-RU" sz="1800" b="1" i="1" dirty="0" err="1" smtClean="0">
                <a:solidFill>
                  <a:schemeClr val="tx1"/>
                </a:solidFill>
              </a:rPr>
              <a:t>Дында</a:t>
            </a:r>
            <a:r>
              <a:rPr lang="ru-RU" sz="1800" b="1" i="1" dirty="0" smtClean="0">
                <a:solidFill>
                  <a:schemeClr val="tx1"/>
                </a:solidFill>
              </a:rPr>
              <a:t> Светланы Валентиновны</a:t>
            </a:r>
            <a:endParaRPr lang="ru-RU" sz="1800" b="1" i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5786" y="497275"/>
            <a:ext cx="66119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smtClean="0">
                <a:solidFill>
                  <a:schemeClr val="tx1">
                    <a:lumMod val="50000"/>
                  </a:schemeClr>
                </a:solidFill>
              </a:rPr>
              <a:t>МБОУ </a:t>
            </a:r>
            <a:r>
              <a:rPr lang="ru-RU" sz="1600" b="1" dirty="0" smtClean="0">
                <a:solidFill>
                  <a:schemeClr val="tx1">
                    <a:lumMod val="50000"/>
                  </a:schemeClr>
                </a:solidFill>
              </a:rPr>
              <a:t>«СОШ №27 с углубленным изучением отдельных предметов» </a:t>
            </a:r>
          </a:p>
          <a:p>
            <a:pPr algn="ctr"/>
            <a:r>
              <a:rPr lang="ru-RU" sz="1600" b="1" dirty="0" smtClean="0">
                <a:solidFill>
                  <a:schemeClr val="tx1">
                    <a:lumMod val="50000"/>
                  </a:schemeClr>
                </a:solidFill>
              </a:rPr>
              <a:t>Г. Балаково Саратовской области</a:t>
            </a:r>
            <a:endParaRPr lang="ru-RU" sz="16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8121" y="5929330"/>
            <a:ext cx="16907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tx1">
                    <a:lumMod val="50000"/>
                  </a:schemeClr>
                </a:solidFill>
              </a:rPr>
              <a:t>Январь</a:t>
            </a:r>
            <a:r>
              <a:rPr lang="ru-RU" sz="1400" b="1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ru-RU" sz="1400" b="1" dirty="0" smtClean="0">
                <a:solidFill>
                  <a:schemeClr val="tx1">
                    <a:lumMod val="50000"/>
                  </a:schemeClr>
                </a:solidFill>
              </a:rPr>
              <a:t>2013 год </a:t>
            </a:r>
            <a:endParaRPr lang="ru-RU" sz="1400" b="1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3444820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i="1" dirty="0" smtClean="0">
                <a:solidFill>
                  <a:srgbClr val="C00000"/>
                </a:solidFill>
              </a:rPr>
              <a:t>Предупреждение травматизма во время занятий физической культурой</a:t>
            </a:r>
            <a:endParaRPr lang="ru-RU" sz="3200" i="1" dirty="0">
              <a:solidFill>
                <a:srgbClr val="C00000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348880"/>
            <a:ext cx="7408333" cy="3777283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Ø"/>
            </a:pP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Грамотная организация занятий физическими упражнениями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Функциональная готовность выполнять физические упражнения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Соблюдение режима нагрузок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Исправное оборудование спортивного зала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Соблюдение санитарно-гигиенических требований</a:t>
            </a: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5555924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ru-RU" dirty="0" smtClean="0"/>
              <a:t>Лёгкая атлетика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2060848"/>
            <a:ext cx="6196405" cy="388843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000" b="1" dirty="0" smtClean="0">
                <a:solidFill>
                  <a:srgbClr val="FF0000"/>
                </a:solidFill>
              </a:rPr>
              <a:t>Техника безопасности </a:t>
            </a:r>
            <a:r>
              <a:rPr lang="ru-RU" sz="2000" b="1" dirty="0" smtClean="0">
                <a:solidFill>
                  <a:srgbClr val="002060"/>
                </a:solidFill>
              </a:rPr>
              <a:t>(</a:t>
            </a:r>
            <a:r>
              <a:rPr lang="ru-RU" sz="2000" b="1" u="sng" dirty="0" smtClean="0">
                <a:solidFill>
                  <a:srgbClr val="002060"/>
                </a:solidFill>
              </a:rPr>
              <a:t>бег</a:t>
            </a:r>
            <a:r>
              <a:rPr lang="ru-RU" sz="2000" b="1" dirty="0" smtClean="0">
                <a:solidFill>
                  <a:srgbClr val="002060"/>
                </a:solidFill>
              </a:rPr>
              <a:t>)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/>
              <a:t>Соблюдение дисциплины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/>
              <a:t>Форма соответствующая виду спорта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/>
              <a:t>Заниматься на специально оборудованном стадионе</a:t>
            </a:r>
          </a:p>
          <a:p>
            <a:pPr marL="0" indent="0" algn="ctr">
              <a:buNone/>
            </a:pPr>
            <a:r>
              <a:rPr lang="ru-RU" sz="2000" u="sng" dirty="0" smtClean="0">
                <a:solidFill>
                  <a:srgbClr val="FF0000"/>
                </a:solidFill>
              </a:rPr>
              <a:t>Нельзя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/>
              <a:t>Выполнять бег без команды учителя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/>
              <a:t>Бежать по скользкой беговой дорожке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/>
              <a:t>Толкать впереди бегущего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/>
              <a:t>Резко останавливаться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/>
              <a:t>Приземляться на руки</a:t>
            </a:r>
          </a:p>
          <a:p>
            <a:pPr>
              <a:buFont typeface="Wingdings" pitchFamily="2" charset="2"/>
              <a:buChar char="v"/>
            </a:pPr>
            <a:endParaRPr lang="ru-RU" sz="1800" dirty="0" smtClean="0"/>
          </a:p>
          <a:p>
            <a:pPr>
              <a:buFont typeface="Wingdings" pitchFamily="2" charset="2"/>
              <a:buChar char="v"/>
            </a:pPr>
            <a:endParaRPr lang="ru-RU" sz="1800" dirty="0" smtClean="0"/>
          </a:p>
          <a:p>
            <a:pPr>
              <a:buFont typeface="Wingdings" pitchFamily="2" charset="2"/>
              <a:buChar char="v"/>
            </a:pPr>
            <a:endParaRPr lang="ru-RU" sz="1800" dirty="0" smtClean="0"/>
          </a:p>
          <a:p>
            <a:pPr>
              <a:buFont typeface="Wingdings" pitchFamily="2" charset="2"/>
              <a:buChar char="v"/>
            </a:pPr>
            <a:endParaRPr lang="ru-RU" sz="1800" dirty="0" smtClean="0"/>
          </a:p>
          <a:p>
            <a:pPr>
              <a:buFont typeface="Wingdings" pitchFamily="2" charset="2"/>
              <a:buChar char="v"/>
            </a:pPr>
            <a:endParaRPr lang="ru-RU" sz="1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3789040"/>
            <a:ext cx="1693962" cy="223224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5123949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692696"/>
            <a:ext cx="6965245" cy="792088"/>
          </a:xfrm>
          <a:solidFill>
            <a:srgbClr val="FFC000"/>
          </a:solidFill>
          <a:ln>
            <a:solidFill>
              <a:srgbClr val="7030A0"/>
            </a:solidFill>
          </a:ln>
        </p:spPr>
        <p:txBody>
          <a:bodyPr/>
          <a:lstStyle/>
          <a:p>
            <a:r>
              <a:rPr lang="ru-RU" i="1" dirty="0" smtClean="0"/>
              <a:t>Гимнастика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7665" y="1628800"/>
            <a:ext cx="5256584" cy="432048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000" b="1" u="sng" dirty="0" smtClean="0">
                <a:solidFill>
                  <a:srgbClr val="FF0000"/>
                </a:solidFill>
              </a:rPr>
              <a:t>Правила техники безопасности.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/>
              <a:t>Соблюдение правил поведения и безопасного выполнения упражнений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/>
              <a:t>Исправность гимнастического оборудования</a:t>
            </a:r>
          </a:p>
          <a:p>
            <a:pPr marL="0" indent="0" algn="ctr">
              <a:buNone/>
            </a:pPr>
            <a:r>
              <a:rPr lang="ru-RU" sz="2000" u="sng" dirty="0" smtClean="0">
                <a:solidFill>
                  <a:srgbClr val="FF0000"/>
                </a:solidFill>
              </a:rPr>
              <a:t>Нарушение правил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/>
              <a:t>Неправильная расстановка </a:t>
            </a:r>
            <a:r>
              <a:rPr lang="ru-RU" sz="2000" dirty="0" smtClean="0"/>
              <a:t>снарядов, размещение занимающихся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/>
              <a:t>Отсутствие гимнастических матов, страховки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/>
              <a:t>Излишний шум, небрежное выполнение упражнений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/>
              <a:t>Пренебрежение разминкой</a:t>
            </a:r>
          </a:p>
          <a:p>
            <a:pPr marL="0" indent="0">
              <a:buNone/>
            </a:pPr>
            <a:endParaRPr lang="ru-RU" sz="1800" dirty="0"/>
          </a:p>
          <a:p>
            <a:pPr>
              <a:buFont typeface="Wingdings" pitchFamily="2" charset="2"/>
              <a:buChar char="v"/>
            </a:pPr>
            <a:endParaRPr lang="ru-RU" sz="1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444204" y="2708920"/>
            <a:ext cx="1656243" cy="208823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8821335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36711"/>
            <a:ext cx="6965245" cy="720081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ru-RU" sz="3600" i="1" dirty="0" smtClean="0"/>
              <a:t>Подвижные игры</a:t>
            </a:r>
            <a:endParaRPr lang="ru-RU" sz="36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15816" y="2060848"/>
            <a:ext cx="5328592" cy="3456384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sz="1800" b="1" u="sng" dirty="0" smtClean="0">
                <a:solidFill>
                  <a:srgbClr val="FF0000"/>
                </a:solidFill>
              </a:rPr>
              <a:t>Техника безопасности при проведении игр</a:t>
            </a:r>
          </a:p>
          <a:p>
            <a:pPr>
              <a:buFont typeface="Wingdings" pitchFamily="2" charset="2"/>
              <a:buChar char="ü"/>
            </a:pPr>
            <a:r>
              <a:rPr lang="ru-RU" sz="1800" dirty="0" smtClean="0"/>
              <a:t>Соответствующая игровая спортивная форма</a:t>
            </a:r>
          </a:p>
          <a:p>
            <a:pPr>
              <a:buFont typeface="Wingdings" pitchFamily="2" charset="2"/>
              <a:buChar char="ü"/>
            </a:pPr>
            <a:r>
              <a:rPr lang="ru-RU" sz="1800" dirty="0" smtClean="0"/>
              <a:t>Строгая дисциплина</a:t>
            </a:r>
          </a:p>
          <a:p>
            <a:pPr>
              <a:buFont typeface="Wingdings" pitchFamily="2" charset="2"/>
              <a:buChar char="ü"/>
            </a:pPr>
            <a:r>
              <a:rPr lang="ru-RU" sz="1800" dirty="0" smtClean="0"/>
              <a:t>Интенсивная разминка</a:t>
            </a:r>
          </a:p>
          <a:p>
            <a:pPr>
              <a:buFont typeface="Wingdings" pitchFamily="2" charset="2"/>
              <a:buChar char="ü"/>
            </a:pPr>
            <a:r>
              <a:rPr lang="ru-RU" sz="1800" dirty="0" smtClean="0"/>
              <a:t>Проверка игровой площадки, инвентаря</a:t>
            </a:r>
          </a:p>
          <a:p>
            <a:pPr>
              <a:buFont typeface="Wingdings" pitchFamily="2" charset="2"/>
              <a:buChar char="ü"/>
            </a:pPr>
            <a:r>
              <a:rPr lang="ru-RU" sz="1800" dirty="0" smtClean="0"/>
              <a:t>Опробование отскока мяча</a:t>
            </a:r>
          </a:p>
          <a:p>
            <a:pPr marL="0" indent="0" algn="ctr">
              <a:buNone/>
            </a:pPr>
            <a:r>
              <a:rPr lang="ru-RU" sz="1800" b="1" u="sng" dirty="0" smtClean="0">
                <a:solidFill>
                  <a:srgbClr val="FF0000"/>
                </a:solidFill>
              </a:rPr>
              <a:t>Нельзя</a:t>
            </a:r>
          </a:p>
          <a:p>
            <a:pPr>
              <a:buFont typeface="Wingdings" pitchFamily="2" charset="2"/>
              <a:buChar char="ü"/>
            </a:pPr>
            <a:r>
              <a:rPr lang="ru-RU" sz="1800" dirty="0" smtClean="0"/>
              <a:t>Бить по </a:t>
            </a:r>
            <a:r>
              <a:rPr lang="ru-RU" sz="1800" dirty="0" err="1" smtClean="0"/>
              <a:t>рукам,толкать</a:t>
            </a:r>
            <a:r>
              <a:rPr lang="ru-RU" sz="1800" dirty="0" smtClean="0"/>
              <a:t> в спину, делать подножки</a:t>
            </a:r>
          </a:p>
          <a:p>
            <a:pPr marL="0" indent="0" algn="ctr">
              <a:buNone/>
            </a:pPr>
            <a:r>
              <a:rPr lang="ru-RU" sz="1800" b="1" u="sng" dirty="0" smtClean="0">
                <a:solidFill>
                  <a:srgbClr val="FF0000"/>
                </a:solidFill>
              </a:rPr>
              <a:t>Уметь</a:t>
            </a:r>
          </a:p>
          <a:p>
            <a:pPr>
              <a:buFont typeface="Wingdings" pitchFamily="2" charset="2"/>
              <a:buChar char="ü"/>
            </a:pPr>
            <a:r>
              <a:rPr lang="ru-RU" sz="1800" dirty="0" smtClean="0"/>
              <a:t>Избегать столкновений, изменить скорость,  применить «финт»</a:t>
            </a:r>
          </a:p>
          <a:p>
            <a:pPr algn="ctr">
              <a:buFont typeface="Wingdings" pitchFamily="2" charset="2"/>
              <a:buChar char="Ø"/>
            </a:pPr>
            <a:endParaRPr lang="ru-RU" sz="1800" dirty="0" smtClean="0"/>
          </a:p>
          <a:p>
            <a:pPr>
              <a:buFont typeface="Wingdings" pitchFamily="2" charset="2"/>
              <a:buChar char="ü"/>
            </a:pPr>
            <a:endParaRPr lang="ru-RU" sz="1800" dirty="0" smtClean="0"/>
          </a:p>
          <a:p>
            <a:pPr>
              <a:buFont typeface="Wingdings" pitchFamily="2" charset="2"/>
              <a:buChar char="ü"/>
            </a:pPr>
            <a:endParaRPr lang="ru-RU" sz="1800" dirty="0"/>
          </a:p>
        </p:txBody>
      </p:sp>
      <p:pic>
        <p:nvPicPr>
          <p:cNvPr id="1026" name="Picture 2" descr="C:\Users\Пожарский\Desktop\2_1(2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27584" y="2564904"/>
            <a:ext cx="2197894" cy="260177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01174979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595193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r>
              <a:rPr lang="ru-RU" sz="3600" i="1" dirty="0" smtClean="0"/>
              <a:t>Плавание</a:t>
            </a:r>
            <a:endParaRPr lang="ru-RU" sz="36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1" y="1772816"/>
            <a:ext cx="3685024" cy="41764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800" b="1" u="sng" dirty="0" smtClean="0">
                <a:solidFill>
                  <a:srgbClr val="FF0000"/>
                </a:solidFill>
              </a:rPr>
              <a:t>Требования безопасности</a:t>
            </a:r>
          </a:p>
          <a:p>
            <a:pPr>
              <a:buFont typeface="Wingdings" pitchFamily="2" charset="2"/>
              <a:buChar char="q"/>
            </a:pPr>
            <a:r>
              <a:rPr lang="ru-RU" sz="1800" dirty="0" smtClean="0"/>
              <a:t> Входить в воду и выходить по команде инструктора</a:t>
            </a:r>
          </a:p>
          <a:p>
            <a:pPr marL="0" indent="0" algn="ctr">
              <a:buNone/>
            </a:pPr>
            <a:r>
              <a:rPr lang="ru-RU" sz="1800" b="1" dirty="0" smtClean="0">
                <a:solidFill>
                  <a:srgbClr val="FF0000"/>
                </a:solidFill>
              </a:rPr>
              <a:t>Запрещается</a:t>
            </a:r>
          </a:p>
          <a:p>
            <a:pPr>
              <a:buFont typeface="Wingdings" pitchFamily="2" charset="2"/>
              <a:buChar char="q"/>
            </a:pPr>
            <a:r>
              <a:rPr lang="ru-RU" sz="1800" dirty="0" smtClean="0"/>
              <a:t>Нырять, заплывать за ограждения, висеть на дорожках;</a:t>
            </a:r>
          </a:p>
          <a:p>
            <a:pPr>
              <a:buFont typeface="Wingdings" pitchFamily="2" charset="2"/>
              <a:buChar char="q"/>
            </a:pPr>
            <a:r>
              <a:rPr lang="ru-RU" sz="1800" dirty="0" smtClean="0"/>
              <a:t>Брызгать в лицо</a:t>
            </a:r>
          </a:p>
          <a:p>
            <a:pPr>
              <a:buFont typeface="Wingdings" pitchFamily="2" charset="2"/>
              <a:buChar char="q"/>
            </a:pPr>
            <a:r>
              <a:rPr lang="ru-RU" sz="1800" dirty="0" smtClean="0"/>
              <a:t>Погружаться на дно</a:t>
            </a:r>
          </a:p>
          <a:p>
            <a:pPr>
              <a:buFont typeface="Wingdings" pitchFamily="2" charset="2"/>
              <a:buChar char="q"/>
            </a:pPr>
            <a:r>
              <a:rPr lang="ru-RU" sz="1800" dirty="0" smtClean="0"/>
              <a:t>Громко кричать</a:t>
            </a:r>
          </a:p>
          <a:p>
            <a:pPr>
              <a:buFont typeface="Wingdings" pitchFamily="2" charset="2"/>
              <a:buChar char="q"/>
            </a:pPr>
            <a:r>
              <a:rPr lang="ru-RU" sz="1800" dirty="0" smtClean="0"/>
              <a:t>Толкаться</a:t>
            </a:r>
            <a:endParaRPr lang="ru-RU" sz="1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636912"/>
            <a:ext cx="3528392" cy="316835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82256605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187</TotalTime>
  <Words>202</Words>
  <Application>Microsoft Office PowerPoint</Application>
  <PresentationFormat>Экран (4:3)</PresentationFormat>
  <Paragraphs>56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Кнопка</vt:lpstr>
      <vt:lpstr>1_Кнопка</vt:lpstr>
      <vt:lpstr>Техника безопасности </vt:lpstr>
      <vt:lpstr>Предупреждение травматизма во время занятий физической культурой</vt:lpstr>
      <vt:lpstr>Лёгкая атлетика</vt:lpstr>
      <vt:lpstr>Гимнастика</vt:lpstr>
      <vt:lpstr>Подвижные игры</vt:lpstr>
      <vt:lpstr>Плавание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Техника безопасности </dc:title>
  <dc:creator>Вера Сергеевна</dc:creator>
  <cp:lastModifiedBy>Светлана</cp:lastModifiedBy>
  <cp:revision>32</cp:revision>
  <dcterms:created xsi:type="dcterms:W3CDTF">2011-08-20T16:20:59Z</dcterms:created>
  <dcterms:modified xsi:type="dcterms:W3CDTF">2013-01-19T18:53:38Z</dcterms:modified>
</cp:coreProperties>
</file>