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0033CC"/>
    <a:srgbClr val="E46A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31" autoAdjust="0"/>
  </p:normalViewPr>
  <p:slideViewPr>
    <p:cSldViewPr>
      <p:cViewPr>
        <p:scale>
          <a:sx n="91" d="100"/>
          <a:sy n="91" d="100"/>
        </p:scale>
        <p:origin x="-157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EB1D-DF21-4FC7-AD4B-C0D67BCB9568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A281-D3B2-49C1-A949-F86517638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9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электрического поля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 класс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143116"/>
            <a:ext cx="3429024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2143116"/>
            <a:ext cx="407196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электрического поля                                    не зависит от траектории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Полилиния 58"/>
          <p:cNvSpPr/>
          <p:nvPr/>
        </p:nvSpPr>
        <p:spPr>
          <a:xfrm>
            <a:off x="1643042" y="2357430"/>
            <a:ext cx="2036889" cy="2247371"/>
          </a:xfrm>
          <a:custGeom>
            <a:avLst/>
            <a:gdLst>
              <a:gd name="connsiteX0" fmla="*/ 0 w 2036889"/>
              <a:gd name="connsiteY0" fmla="*/ 110346 h 2247371"/>
              <a:gd name="connsiteX1" fmla="*/ 20549 w 2036889"/>
              <a:gd name="connsiteY1" fmla="*/ 79524 h 2247371"/>
              <a:gd name="connsiteX2" fmla="*/ 102742 w 2036889"/>
              <a:gd name="connsiteY2" fmla="*/ 48701 h 2247371"/>
              <a:gd name="connsiteX3" fmla="*/ 184935 w 2036889"/>
              <a:gd name="connsiteY3" fmla="*/ 28153 h 2247371"/>
              <a:gd name="connsiteX4" fmla="*/ 431515 w 2036889"/>
              <a:gd name="connsiteY4" fmla="*/ 58976 h 2247371"/>
              <a:gd name="connsiteX5" fmla="*/ 452063 w 2036889"/>
              <a:gd name="connsiteY5" fmla="*/ 89798 h 2247371"/>
              <a:gd name="connsiteX6" fmla="*/ 472612 w 2036889"/>
              <a:gd name="connsiteY6" fmla="*/ 130895 h 2247371"/>
              <a:gd name="connsiteX7" fmla="*/ 493160 w 2036889"/>
              <a:gd name="connsiteY7" fmla="*/ 264459 h 2247371"/>
              <a:gd name="connsiteX8" fmla="*/ 482886 w 2036889"/>
              <a:gd name="connsiteY8" fmla="*/ 398023 h 2247371"/>
              <a:gd name="connsiteX9" fmla="*/ 493160 w 2036889"/>
              <a:gd name="connsiteY9" fmla="*/ 582958 h 2247371"/>
              <a:gd name="connsiteX10" fmla="*/ 503434 w 2036889"/>
              <a:gd name="connsiteY10" fmla="*/ 613780 h 2247371"/>
              <a:gd name="connsiteX11" fmla="*/ 523982 w 2036889"/>
              <a:gd name="connsiteY11" fmla="*/ 695973 h 2247371"/>
              <a:gd name="connsiteX12" fmla="*/ 585627 w 2036889"/>
              <a:gd name="connsiteY12" fmla="*/ 778167 h 2247371"/>
              <a:gd name="connsiteX13" fmla="*/ 616450 w 2036889"/>
              <a:gd name="connsiteY13" fmla="*/ 788441 h 2247371"/>
              <a:gd name="connsiteX14" fmla="*/ 657546 w 2036889"/>
              <a:gd name="connsiteY14" fmla="*/ 808989 h 2247371"/>
              <a:gd name="connsiteX15" fmla="*/ 1150706 w 2036889"/>
              <a:gd name="connsiteY15" fmla="*/ 819263 h 2247371"/>
              <a:gd name="connsiteX16" fmla="*/ 1191803 w 2036889"/>
              <a:gd name="connsiteY16" fmla="*/ 839812 h 2247371"/>
              <a:gd name="connsiteX17" fmla="*/ 1253447 w 2036889"/>
              <a:gd name="connsiteY17" fmla="*/ 870634 h 2247371"/>
              <a:gd name="connsiteX18" fmla="*/ 1273996 w 2036889"/>
              <a:gd name="connsiteY18" fmla="*/ 891182 h 2247371"/>
              <a:gd name="connsiteX19" fmla="*/ 1366463 w 2036889"/>
              <a:gd name="connsiteY19" fmla="*/ 952827 h 2247371"/>
              <a:gd name="connsiteX20" fmla="*/ 1397286 w 2036889"/>
              <a:gd name="connsiteY20" fmla="*/ 1014472 h 2247371"/>
              <a:gd name="connsiteX21" fmla="*/ 1417834 w 2036889"/>
              <a:gd name="connsiteY21" fmla="*/ 1199407 h 2247371"/>
              <a:gd name="connsiteX22" fmla="*/ 1407560 w 2036889"/>
              <a:gd name="connsiteY22" fmla="*/ 1281600 h 2247371"/>
              <a:gd name="connsiteX23" fmla="*/ 1366463 w 2036889"/>
              <a:gd name="connsiteY23" fmla="*/ 1394616 h 2247371"/>
              <a:gd name="connsiteX24" fmla="*/ 1345915 w 2036889"/>
              <a:gd name="connsiteY24" fmla="*/ 1487083 h 2247371"/>
              <a:gd name="connsiteX25" fmla="*/ 1335641 w 2036889"/>
              <a:gd name="connsiteY25" fmla="*/ 1517906 h 2247371"/>
              <a:gd name="connsiteX26" fmla="*/ 1345915 w 2036889"/>
              <a:gd name="connsiteY26" fmla="*/ 1620648 h 2247371"/>
              <a:gd name="connsiteX27" fmla="*/ 1376737 w 2036889"/>
              <a:gd name="connsiteY27" fmla="*/ 1630922 h 2247371"/>
              <a:gd name="connsiteX28" fmla="*/ 1417834 w 2036889"/>
              <a:gd name="connsiteY28" fmla="*/ 1661744 h 2247371"/>
              <a:gd name="connsiteX29" fmla="*/ 1458931 w 2036889"/>
              <a:gd name="connsiteY29" fmla="*/ 1672018 h 2247371"/>
              <a:gd name="connsiteX30" fmla="*/ 1489753 w 2036889"/>
              <a:gd name="connsiteY30" fmla="*/ 1682292 h 2247371"/>
              <a:gd name="connsiteX31" fmla="*/ 1602769 w 2036889"/>
              <a:gd name="connsiteY31" fmla="*/ 1692567 h 2247371"/>
              <a:gd name="connsiteX32" fmla="*/ 1664414 w 2036889"/>
              <a:gd name="connsiteY32" fmla="*/ 1702841 h 2247371"/>
              <a:gd name="connsiteX33" fmla="*/ 1736333 w 2036889"/>
              <a:gd name="connsiteY33" fmla="*/ 1713115 h 2247371"/>
              <a:gd name="connsiteX34" fmla="*/ 1818526 w 2036889"/>
              <a:gd name="connsiteY34" fmla="*/ 1733663 h 2247371"/>
              <a:gd name="connsiteX35" fmla="*/ 1859623 w 2036889"/>
              <a:gd name="connsiteY35" fmla="*/ 1754212 h 2247371"/>
              <a:gd name="connsiteX36" fmla="*/ 1900719 w 2036889"/>
              <a:gd name="connsiteY36" fmla="*/ 1795308 h 2247371"/>
              <a:gd name="connsiteX37" fmla="*/ 1931542 w 2036889"/>
              <a:gd name="connsiteY37" fmla="*/ 1815857 h 2247371"/>
              <a:gd name="connsiteX38" fmla="*/ 1993187 w 2036889"/>
              <a:gd name="connsiteY38" fmla="*/ 1918598 h 2247371"/>
              <a:gd name="connsiteX39" fmla="*/ 2013735 w 2036889"/>
              <a:gd name="connsiteY39" fmla="*/ 2000791 h 2247371"/>
              <a:gd name="connsiteX40" fmla="*/ 2034283 w 2036889"/>
              <a:gd name="connsiteY40" fmla="*/ 2082985 h 2247371"/>
              <a:gd name="connsiteX41" fmla="*/ 2034283 w 2036889"/>
              <a:gd name="connsiteY41" fmla="*/ 2247371 h 224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6889" h="2247371">
                <a:moveTo>
                  <a:pt x="0" y="110346"/>
                </a:moveTo>
                <a:cubicBezTo>
                  <a:pt x="6850" y="100072"/>
                  <a:pt x="10501" y="86701"/>
                  <a:pt x="20549" y="79524"/>
                </a:cubicBezTo>
                <a:cubicBezTo>
                  <a:pt x="26957" y="74947"/>
                  <a:pt x="86732" y="53067"/>
                  <a:pt x="102742" y="48701"/>
                </a:cubicBezTo>
                <a:cubicBezTo>
                  <a:pt x="129988" y="41270"/>
                  <a:pt x="184935" y="28153"/>
                  <a:pt x="184935" y="28153"/>
                </a:cubicBezTo>
                <a:cubicBezTo>
                  <a:pt x="227871" y="30198"/>
                  <a:pt x="372539" y="0"/>
                  <a:pt x="431515" y="58976"/>
                </a:cubicBezTo>
                <a:cubicBezTo>
                  <a:pt x="440246" y="67707"/>
                  <a:pt x="445937" y="79077"/>
                  <a:pt x="452063" y="89798"/>
                </a:cubicBezTo>
                <a:cubicBezTo>
                  <a:pt x="459662" y="103096"/>
                  <a:pt x="465762" y="117196"/>
                  <a:pt x="472612" y="130895"/>
                </a:cubicBezTo>
                <a:cubicBezTo>
                  <a:pt x="480433" y="170001"/>
                  <a:pt x="493160" y="227139"/>
                  <a:pt x="493160" y="264459"/>
                </a:cubicBezTo>
                <a:cubicBezTo>
                  <a:pt x="493160" y="309112"/>
                  <a:pt x="486311" y="353502"/>
                  <a:pt x="482886" y="398023"/>
                </a:cubicBezTo>
                <a:cubicBezTo>
                  <a:pt x="486311" y="459668"/>
                  <a:pt x="487307" y="521496"/>
                  <a:pt x="493160" y="582958"/>
                </a:cubicBezTo>
                <a:cubicBezTo>
                  <a:pt x="494187" y="593739"/>
                  <a:pt x="500585" y="603332"/>
                  <a:pt x="503434" y="613780"/>
                </a:cubicBezTo>
                <a:cubicBezTo>
                  <a:pt x="510865" y="641026"/>
                  <a:pt x="508317" y="672475"/>
                  <a:pt x="523982" y="695973"/>
                </a:cubicBezTo>
                <a:cubicBezTo>
                  <a:pt x="527377" y="701065"/>
                  <a:pt x="564512" y="765498"/>
                  <a:pt x="585627" y="778167"/>
                </a:cubicBezTo>
                <a:cubicBezTo>
                  <a:pt x="594914" y="783739"/>
                  <a:pt x="606496" y="784175"/>
                  <a:pt x="616450" y="788441"/>
                </a:cubicBezTo>
                <a:cubicBezTo>
                  <a:pt x="630527" y="794474"/>
                  <a:pt x="643847" y="802140"/>
                  <a:pt x="657546" y="808989"/>
                </a:cubicBezTo>
                <a:cubicBezTo>
                  <a:pt x="875814" y="801194"/>
                  <a:pt x="948889" y="785627"/>
                  <a:pt x="1150706" y="819263"/>
                </a:cubicBezTo>
                <a:cubicBezTo>
                  <a:pt x="1165814" y="821781"/>
                  <a:pt x="1177725" y="833779"/>
                  <a:pt x="1191803" y="839812"/>
                </a:cubicBezTo>
                <a:cubicBezTo>
                  <a:pt x="1232707" y="857343"/>
                  <a:pt x="1215475" y="840257"/>
                  <a:pt x="1253447" y="870634"/>
                </a:cubicBezTo>
                <a:cubicBezTo>
                  <a:pt x="1261011" y="876685"/>
                  <a:pt x="1265936" y="885809"/>
                  <a:pt x="1273996" y="891182"/>
                </a:cubicBezTo>
                <a:cubicBezTo>
                  <a:pt x="1410596" y="982249"/>
                  <a:pt x="1194474" y="815238"/>
                  <a:pt x="1366463" y="952827"/>
                </a:cubicBezTo>
                <a:cubicBezTo>
                  <a:pt x="1376737" y="973375"/>
                  <a:pt x="1390530" y="992514"/>
                  <a:pt x="1397286" y="1014472"/>
                </a:cubicBezTo>
                <a:cubicBezTo>
                  <a:pt x="1405350" y="1040679"/>
                  <a:pt x="1417176" y="1192174"/>
                  <a:pt x="1417834" y="1199407"/>
                </a:cubicBezTo>
                <a:cubicBezTo>
                  <a:pt x="1414409" y="1226805"/>
                  <a:pt x="1413345" y="1254602"/>
                  <a:pt x="1407560" y="1281600"/>
                </a:cubicBezTo>
                <a:cubicBezTo>
                  <a:pt x="1397484" y="1328621"/>
                  <a:pt x="1381174" y="1350484"/>
                  <a:pt x="1366463" y="1394616"/>
                </a:cubicBezTo>
                <a:cubicBezTo>
                  <a:pt x="1355918" y="1426251"/>
                  <a:pt x="1354056" y="1454519"/>
                  <a:pt x="1345915" y="1487083"/>
                </a:cubicBezTo>
                <a:cubicBezTo>
                  <a:pt x="1343288" y="1497590"/>
                  <a:pt x="1339066" y="1507632"/>
                  <a:pt x="1335641" y="1517906"/>
                </a:cubicBezTo>
                <a:cubicBezTo>
                  <a:pt x="1339066" y="1552153"/>
                  <a:pt x="1334153" y="1588302"/>
                  <a:pt x="1345915" y="1620648"/>
                </a:cubicBezTo>
                <a:cubicBezTo>
                  <a:pt x="1349616" y="1630826"/>
                  <a:pt x="1367334" y="1625549"/>
                  <a:pt x="1376737" y="1630922"/>
                </a:cubicBezTo>
                <a:cubicBezTo>
                  <a:pt x="1391604" y="1639418"/>
                  <a:pt x="1402518" y="1654086"/>
                  <a:pt x="1417834" y="1661744"/>
                </a:cubicBezTo>
                <a:cubicBezTo>
                  <a:pt x="1430464" y="1668059"/>
                  <a:pt x="1445354" y="1668139"/>
                  <a:pt x="1458931" y="1672018"/>
                </a:cubicBezTo>
                <a:cubicBezTo>
                  <a:pt x="1469344" y="1674993"/>
                  <a:pt x="1479032" y="1680760"/>
                  <a:pt x="1489753" y="1682292"/>
                </a:cubicBezTo>
                <a:cubicBezTo>
                  <a:pt x="1527200" y="1687642"/>
                  <a:pt x="1565201" y="1688147"/>
                  <a:pt x="1602769" y="1692567"/>
                </a:cubicBezTo>
                <a:cubicBezTo>
                  <a:pt x="1623458" y="1695001"/>
                  <a:pt x="1643824" y="1699673"/>
                  <a:pt x="1664414" y="1702841"/>
                </a:cubicBezTo>
                <a:cubicBezTo>
                  <a:pt x="1688349" y="1706523"/>
                  <a:pt x="1712587" y="1708366"/>
                  <a:pt x="1736333" y="1713115"/>
                </a:cubicBezTo>
                <a:cubicBezTo>
                  <a:pt x="1764025" y="1718653"/>
                  <a:pt x="1818526" y="1733663"/>
                  <a:pt x="1818526" y="1733663"/>
                </a:cubicBezTo>
                <a:cubicBezTo>
                  <a:pt x="1832225" y="1740513"/>
                  <a:pt x="1847370" y="1745022"/>
                  <a:pt x="1859623" y="1754212"/>
                </a:cubicBezTo>
                <a:cubicBezTo>
                  <a:pt x="1875121" y="1765836"/>
                  <a:pt x="1886010" y="1782700"/>
                  <a:pt x="1900719" y="1795308"/>
                </a:cubicBezTo>
                <a:cubicBezTo>
                  <a:pt x="1910094" y="1803344"/>
                  <a:pt x="1921268" y="1809007"/>
                  <a:pt x="1931542" y="1815857"/>
                </a:cubicBezTo>
                <a:cubicBezTo>
                  <a:pt x="1960760" y="1859683"/>
                  <a:pt x="1974231" y="1874366"/>
                  <a:pt x="1993187" y="1918598"/>
                </a:cubicBezTo>
                <a:cubicBezTo>
                  <a:pt x="2007277" y="1951477"/>
                  <a:pt x="2004087" y="1962198"/>
                  <a:pt x="2013735" y="2000791"/>
                </a:cubicBezTo>
                <a:cubicBezTo>
                  <a:pt x="2023224" y="2038746"/>
                  <a:pt x="2032056" y="2036208"/>
                  <a:pt x="2034283" y="2082985"/>
                </a:cubicBezTo>
                <a:cubicBezTo>
                  <a:pt x="2036889" y="2137718"/>
                  <a:pt x="2034283" y="2192576"/>
                  <a:pt x="2034283" y="224737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3704526" y="46434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61320" y="21431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1142976" y="2503535"/>
            <a:ext cx="2576117" cy="2568539"/>
          </a:xfrm>
          <a:custGeom>
            <a:avLst/>
            <a:gdLst>
              <a:gd name="connsiteX0" fmla="*/ 484418 w 2576117"/>
              <a:gd name="connsiteY0" fmla="*/ 0 h 2568539"/>
              <a:gd name="connsiteX1" fmla="*/ 463870 w 2576117"/>
              <a:gd name="connsiteY1" fmla="*/ 92467 h 2568539"/>
              <a:gd name="connsiteX2" fmla="*/ 443322 w 2576117"/>
              <a:gd name="connsiteY2" fmla="*/ 113016 h 2568539"/>
              <a:gd name="connsiteX3" fmla="*/ 412499 w 2576117"/>
              <a:gd name="connsiteY3" fmla="*/ 184935 h 2568539"/>
              <a:gd name="connsiteX4" fmla="*/ 391951 w 2576117"/>
              <a:gd name="connsiteY4" fmla="*/ 215757 h 2568539"/>
              <a:gd name="connsiteX5" fmla="*/ 361129 w 2576117"/>
              <a:gd name="connsiteY5" fmla="*/ 267128 h 2568539"/>
              <a:gd name="connsiteX6" fmla="*/ 340580 w 2576117"/>
              <a:gd name="connsiteY6" fmla="*/ 308225 h 2568539"/>
              <a:gd name="connsiteX7" fmla="*/ 320032 w 2576117"/>
              <a:gd name="connsiteY7" fmla="*/ 369870 h 2568539"/>
              <a:gd name="connsiteX8" fmla="*/ 278935 w 2576117"/>
              <a:gd name="connsiteY8" fmla="*/ 441789 h 2568539"/>
              <a:gd name="connsiteX9" fmla="*/ 237839 w 2576117"/>
              <a:gd name="connsiteY9" fmla="*/ 534256 h 2568539"/>
              <a:gd name="connsiteX10" fmla="*/ 207016 w 2576117"/>
              <a:gd name="connsiteY10" fmla="*/ 595901 h 2568539"/>
              <a:gd name="connsiteX11" fmla="*/ 165920 w 2576117"/>
              <a:gd name="connsiteY11" fmla="*/ 688368 h 2568539"/>
              <a:gd name="connsiteX12" fmla="*/ 124823 w 2576117"/>
              <a:gd name="connsiteY12" fmla="*/ 832207 h 2568539"/>
              <a:gd name="connsiteX13" fmla="*/ 104275 w 2576117"/>
              <a:gd name="connsiteY13" fmla="*/ 893852 h 2568539"/>
              <a:gd name="connsiteX14" fmla="*/ 94001 w 2576117"/>
              <a:gd name="connsiteY14" fmla="*/ 924674 h 2568539"/>
              <a:gd name="connsiteX15" fmla="*/ 73452 w 2576117"/>
              <a:gd name="connsiteY15" fmla="*/ 1017141 h 2568539"/>
              <a:gd name="connsiteX16" fmla="*/ 63178 w 2576117"/>
              <a:gd name="connsiteY16" fmla="*/ 1068512 h 2568539"/>
              <a:gd name="connsiteX17" fmla="*/ 42630 w 2576117"/>
              <a:gd name="connsiteY17" fmla="*/ 1150706 h 2568539"/>
              <a:gd name="connsiteX18" fmla="*/ 32356 w 2576117"/>
              <a:gd name="connsiteY18" fmla="*/ 1222625 h 2568539"/>
              <a:gd name="connsiteX19" fmla="*/ 22081 w 2576117"/>
              <a:gd name="connsiteY19" fmla="*/ 1284270 h 2568539"/>
              <a:gd name="connsiteX20" fmla="*/ 11807 w 2576117"/>
              <a:gd name="connsiteY20" fmla="*/ 1376737 h 2568539"/>
              <a:gd name="connsiteX21" fmla="*/ 32356 w 2576117"/>
              <a:gd name="connsiteY21" fmla="*/ 1787703 h 2568539"/>
              <a:gd name="connsiteX22" fmla="*/ 52904 w 2576117"/>
              <a:gd name="connsiteY22" fmla="*/ 1849348 h 2568539"/>
              <a:gd name="connsiteX23" fmla="*/ 94001 w 2576117"/>
              <a:gd name="connsiteY23" fmla="*/ 1910993 h 2568539"/>
              <a:gd name="connsiteX24" fmla="*/ 124823 w 2576117"/>
              <a:gd name="connsiteY24" fmla="*/ 1962364 h 2568539"/>
              <a:gd name="connsiteX25" fmla="*/ 145371 w 2576117"/>
              <a:gd name="connsiteY25" fmla="*/ 2034283 h 2568539"/>
              <a:gd name="connsiteX26" fmla="*/ 155645 w 2576117"/>
              <a:gd name="connsiteY26" fmla="*/ 2065106 h 2568539"/>
              <a:gd name="connsiteX27" fmla="*/ 176194 w 2576117"/>
              <a:gd name="connsiteY27" fmla="*/ 2095928 h 2568539"/>
              <a:gd name="connsiteX28" fmla="*/ 196742 w 2576117"/>
              <a:gd name="connsiteY28" fmla="*/ 2137025 h 2568539"/>
              <a:gd name="connsiteX29" fmla="*/ 217290 w 2576117"/>
              <a:gd name="connsiteY29" fmla="*/ 2167847 h 2568539"/>
              <a:gd name="connsiteX30" fmla="*/ 227565 w 2576117"/>
              <a:gd name="connsiteY30" fmla="*/ 2198670 h 2568539"/>
              <a:gd name="connsiteX31" fmla="*/ 258387 w 2576117"/>
              <a:gd name="connsiteY31" fmla="*/ 2239766 h 2568539"/>
              <a:gd name="connsiteX32" fmla="*/ 320032 w 2576117"/>
              <a:gd name="connsiteY32" fmla="*/ 2321959 h 2568539"/>
              <a:gd name="connsiteX33" fmla="*/ 371403 w 2576117"/>
              <a:gd name="connsiteY33" fmla="*/ 2373330 h 2568539"/>
              <a:gd name="connsiteX34" fmla="*/ 391951 w 2576117"/>
              <a:gd name="connsiteY34" fmla="*/ 2393879 h 2568539"/>
              <a:gd name="connsiteX35" fmla="*/ 463870 w 2576117"/>
              <a:gd name="connsiteY35" fmla="*/ 2434975 h 2568539"/>
              <a:gd name="connsiteX36" fmla="*/ 535789 w 2576117"/>
              <a:gd name="connsiteY36" fmla="*/ 2465798 h 2568539"/>
              <a:gd name="connsiteX37" fmla="*/ 607708 w 2576117"/>
              <a:gd name="connsiteY37" fmla="*/ 2496620 h 2568539"/>
              <a:gd name="connsiteX38" fmla="*/ 679627 w 2576117"/>
              <a:gd name="connsiteY38" fmla="*/ 2537717 h 2568539"/>
              <a:gd name="connsiteX39" fmla="*/ 710450 w 2576117"/>
              <a:gd name="connsiteY39" fmla="*/ 2547991 h 2568539"/>
              <a:gd name="connsiteX40" fmla="*/ 813192 w 2576117"/>
              <a:gd name="connsiteY40" fmla="*/ 2568539 h 2568539"/>
              <a:gd name="connsiteX41" fmla="*/ 1039223 w 2576117"/>
              <a:gd name="connsiteY41" fmla="*/ 2558265 h 2568539"/>
              <a:gd name="connsiteX42" fmla="*/ 1111142 w 2576117"/>
              <a:gd name="connsiteY42" fmla="*/ 2537717 h 2568539"/>
              <a:gd name="connsiteX43" fmla="*/ 1254980 w 2576117"/>
              <a:gd name="connsiteY43" fmla="*/ 2496620 h 2568539"/>
              <a:gd name="connsiteX44" fmla="*/ 1285803 w 2576117"/>
              <a:gd name="connsiteY44" fmla="*/ 2476072 h 2568539"/>
              <a:gd name="connsiteX45" fmla="*/ 1357722 w 2576117"/>
              <a:gd name="connsiteY45" fmla="*/ 2455524 h 2568539"/>
              <a:gd name="connsiteX46" fmla="*/ 1409093 w 2576117"/>
              <a:gd name="connsiteY46" fmla="*/ 2424701 h 2568539"/>
              <a:gd name="connsiteX47" fmla="*/ 1511834 w 2576117"/>
              <a:gd name="connsiteY47" fmla="*/ 2393879 h 2568539"/>
              <a:gd name="connsiteX48" fmla="*/ 1583753 w 2576117"/>
              <a:gd name="connsiteY48" fmla="*/ 2363056 h 2568539"/>
              <a:gd name="connsiteX49" fmla="*/ 1614576 w 2576117"/>
              <a:gd name="connsiteY49" fmla="*/ 2352782 h 2568539"/>
              <a:gd name="connsiteX50" fmla="*/ 1655672 w 2576117"/>
              <a:gd name="connsiteY50" fmla="*/ 2332234 h 2568539"/>
              <a:gd name="connsiteX51" fmla="*/ 1686495 w 2576117"/>
              <a:gd name="connsiteY51" fmla="*/ 2311685 h 2568539"/>
              <a:gd name="connsiteX52" fmla="*/ 1748140 w 2576117"/>
              <a:gd name="connsiteY52" fmla="*/ 2291137 h 2568539"/>
              <a:gd name="connsiteX53" fmla="*/ 1861156 w 2576117"/>
              <a:gd name="connsiteY53" fmla="*/ 2229492 h 2568539"/>
              <a:gd name="connsiteX54" fmla="*/ 1891978 w 2576117"/>
              <a:gd name="connsiteY54" fmla="*/ 2219218 h 2568539"/>
              <a:gd name="connsiteX55" fmla="*/ 1933075 w 2576117"/>
              <a:gd name="connsiteY55" fmla="*/ 2198670 h 2568539"/>
              <a:gd name="connsiteX56" fmla="*/ 1974171 w 2576117"/>
              <a:gd name="connsiteY56" fmla="*/ 2188395 h 2568539"/>
              <a:gd name="connsiteX57" fmla="*/ 2004994 w 2576117"/>
              <a:gd name="connsiteY57" fmla="*/ 2178121 h 2568539"/>
              <a:gd name="connsiteX58" fmla="*/ 2046090 w 2576117"/>
              <a:gd name="connsiteY58" fmla="*/ 2167847 h 2568539"/>
              <a:gd name="connsiteX59" fmla="*/ 2138558 w 2576117"/>
              <a:gd name="connsiteY59" fmla="*/ 2137025 h 2568539"/>
              <a:gd name="connsiteX60" fmla="*/ 2231025 w 2576117"/>
              <a:gd name="connsiteY60" fmla="*/ 2106202 h 2568539"/>
              <a:gd name="connsiteX61" fmla="*/ 2344041 w 2576117"/>
              <a:gd name="connsiteY61" fmla="*/ 2075380 h 2568539"/>
              <a:gd name="connsiteX62" fmla="*/ 2477605 w 2576117"/>
              <a:gd name="connsiteY62" fmla="*/ 2085654 h 2568539"/>
              <a:gd name="connsiteX63" fmla="*/ 2518702 w 2576117"/>
              <a:gd name="connsiteY63" fmla="*/ 2095928 h 256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576117" h="2568539">
                <a:moveTo>
                  <a:pt x="484418" y="0"/>
                </a:moveTo>
                <a:cubicBezTo>
                  <a:pt x="482343" y="12450"/>
                  <a:pt x="475544" y="73011"/>
                  <a:pt x="463870" y="92467"/>
                </a:cubicBezTo>
                <a:cubicBezTo>
                  <a:pt x="458886" y="100773"/>
                  <a:pt x="448695" y="104956"/>
                  <a:pt x="443322" y="113016"/>
                </a:cubicBezTo>
                <a:cubicBezTo>
                  <a:pt x="400566" y="177151"/>
                  <a:pt x="439897" y="130140"/>
                  <a:pt x="412499" y="184935"/>
                </a:cubicBezTo>
                <a:cubicBezTo>
                  <a:pt x="406977" y="195979"/>
                  <a:pt x="398495" y="205286"/>
                  <a:pt x="391951" y="215757"/>
                </a:cubicBezTo>
                <a:cubicBezTo>
                  <a:pt x="381367" y="232691"/>
                  <a:pt x="370827" y="249672"/>
                  <a:pt x="361129" y="267128"/>
                </a:cubicBezTo>
                <a:cubicBezTo>
                  <a:pt x="353691" y="280517"/>
                  <a:pt x="346268" y="294004"/>
                  <a:pt x="340580" y="308225"/>
                </a:cubicBezTo>
                <a:cubicBezTo>
                  <a:pt x="332536" y="328336"/>
                  <a:pt x="329719" y="350497"/>
                  <a:pt x="320032" y="369870"/>
                </a:cubicBezTo>
                <a:cubicBezTo>
                  <a:pt x="293962" y="422011"/>
                  <a:pt x="307980" y="398223"/>
                  <a:pt x="278935" y="441789"/>
                </a:cubicBezTo>
                <a:cubicBezTo>
                  <a:pt x="254482" y="515148"/>
                  <a:pt x="270402" y="485412"/>
                  <a:pt x="237839" y="534256"/>
                </a:cubicBezTo>
                <a:cubicBezTo>
                  <a:pt x="219001" y="590771"/>
                  <a:pt x="238885" y="540131"/>
                  <a:pt x="207016" y="595901"/>
                </a:cubicBezTo>
                <a:cubicBezTo>
                  <a:pt x="191303" y="623398"/>
                  <a:pt x="176403" y="659017"/>
                  <a:pt x="165920" y="688368"/>
                </a:cubicBezTo>
                <a:cubicBezTo>
                  <a:pt x="90318" y="900052"/>
                  <a:pt x="162568" y="693805"/>
                  <a:pt x="124823" y="832207"/>
                </a:cubicBezTo>
                <a:cubicBezTo>
                  <a:pt x="119124" y="853104"/>
                  <a:pt x="111124" y="873304"/>
                  <a:pt x="104275" y="893852"/>
                </a:cubicBezTo>
                <a:cubicBezTo>
                  <a:pt x="100850" y="904126"/>
                  <a:pt x="96125" y="914055"/>
                  <a:pt x="94001" y="924674"/>
                </a:cubicBezTo>
                <a:cubicBezTo>
                  <a:pt x="62995" y="1079692"/>
                  <a:pt x="102485" y="886492"/>
                  <a:pt x="73452" y="1017141"/>
                </a:cubicBezTo>
                <a:cubicBezTo>
                  <a:pt x="69664" y="1034188"/>
                  <a:pt x="67105" y="1051496"/>
                  <a:pt x="63178" y="1068512"/>
                </a:cubicBezTo>
                <a:cubicBezTo>
                  <a:pt x="56828" y="1096030"/>
                  <a:pt x="46624" y="1122749"/>
                  <a:pt x="42630" y="1150706"/>
                </a:cubicBezTo>
                <a:cubicBezTo>
                  <a:pt x="39205" y="1174679"/>
                  <a:pt x="36038" y="1198690"/>
                  <a:pt x="32356" y="1222625"/>
                </a:cubicBezTo>
                <a:cubicBezTo>
                  <a:pt x="29188" y="1243215"/>
                  <a:pt x="24834" y="1263621"/>
                  <a:pt x="22081" y="1284270"/>
                </a:cubicBezTo>
                <a:cubicBezTo>
                  <a:pt x="17982" y="1315010"/>
                  <a:pt x="15232" y="1345915"/>
                  <a:pt x="11807" y="1376737"/>
                </a:cubicBezTo>
                <a:cubicBezTo>
                  <a:pt x="12708" y="1408261"/>
                  <a:pt x="0" y="1669065"/>
                  <a:pt x="32356" y="1787703"/>
                </a:cubicBezTo>
                <a:cubicBezTo>
                  <a:pt x="38055" y="1808600"/>
                  <a:pt x="43217" y="1829975"/>
                  <a:pt x="52904" y="1849348"/>
                </a:cubicBezTo>
                <a:cubicBezTo>
                  <a:pt x="63948" y="1871437"/>
                  <a:pt x="81295" y="1889816"/>
                  <a:pt x="94001" y="1910993"/>
                </a:cubicBezTo>
                <a:lnTo>
                  <a:pt x="124823" y="1962364"/>
                </a:lnTo>
                <a:cubicBezTo>
                  <a:pt x="131672" y="1986337"/>
                  <a:pt x="138207" y="2010402"/>
                  <a:pt x="145371" y="2034283"/>
                </a:cubicBezTo>
                <a:cubicBezTo>
                  <a:pt x="148483" y="2044656"/>
                  <a:pt x="150802" y="2055419"/>
                  <a:pt x="155645" y="2065106"/>
                </a:cubicBezTo>
                <a:cubicBezTo>
                  <a:pt x="161167" y="2076150"/>
                  <a:pt x="170068" y="2085207"/>
                  <a:pt x="176194" y="2095928"/>
                </a:cubicBezTo>
                <a:cubicBezTo>
                  <a:pt x="183793" y="2109226"/>
                  <a:pt x="189143" y="2123727"/>
                  <a:pt x="196742" y="2137025"/>
                </a:cubicBezTo>
                <a:cubicBezTo>
                  <a:pt x="202868" y="2147746"/>
                  <a:pt x="211768" y="2156803"/>
                  <a:pt x="217290" y="2167847"/>
                </a:cubicBezTo>
                <a:cubicBezTo>
                  <a:pt x="222133" y="2177534"/>
                  <a:pt x="222192" y="2189267"/>
                  <a:pt x="227565" y="2198670"/>
                </a:cubicBezTo>
                <a:cubicBezTo>
                  <a:pt x="236061" y="2213537"/>
                  <a:pt x="248434" y="2225832"/>
                  <a:pt x="258387" y="2239766"/>
                </a:cubicBezTo>
                <a:cubicBezTo>
                  <a:pt x="289213" y="2282923"/>
                  <a:pt x="274570" y="2271446"/>
                  <a:pt x="320032" y="2321959"/>
                </a:cubicBezTo>
                <a:cubicBezTo>
                  <a:pt x="336232" y="2339959"/>
                  <a:pt x="354279" y="2356206"/>
                  <a:pt x="371403" y="2373330"/>
                </a:cubicBezTo>
                <a:cubicBezTo>
                  <a:pt x="378252" y="2380180"/>
                  <a:pt x="383541" y="2389073"/>
                  <a:pt x="391951" y="2393879"/>
                </a:cubicBezTo>
                <a:cubicBezTo>
                  <a:pt x="415924" y="2407578"/>
                  <a:pt x="440194" y="2420769"/>
                  <a:pt x="463870" y="2434975"/>
                </a:cubicBezTo>
                <a:cubicBezTo>
                  <a:pt x="514552" y="2465384"/>
                  <a:pt x="473439" y="2450211"/>
                  <a:pt x="535789" y="2465798"/>
                </a:cubicBezTo>
                <a:cubicBezTo>
                  <a:pt x="598253" y="2507439"/>
                  <a:pt x="531885" y="2468187"/>
                  <a:pt x="607708" y="2496620"/>
                </a:cubicBezTo>
                <a:cubicBezTo>
                  <a:pt x="679768" y="2523642"/>
                  <a:pt x="620003" y="2507904"/>
                  <a:pt x="679627" y="2537717"/>
                </a:cubicBezTo>
                <a:cubicBezTo>
                  <a:pt x="689314" y="2542560"/>
                  <a:pt x="699897" y="2545556"/>
                  <a:pt x="710450" y="2547991"/>
                </a:cubicBezTo>
                <a:cubicBezTo>
                  <a:pt x="744481" y="2555844"/>
                  <a:pt x="813192" y="2568539"/>
                  <a:pt x="813192" y="2568539"/>
                </a:cubicBezTo>
                <a:cubicBezTo>
                  <a:pt x="888536" y="2565114"/>
                  <a:pt x="964024" y="2564049"/>
                  <a:pt x="1039223" y="2558265"/>
                </a:cubicBezTo>
                <a:cubicBezTo>
                  <a:pt x="1066985" y="2556130"/>
                  <a:pt x="1085209" y="2544200"/>
                  <a:pt x="1111142" y="2537717"/>
                </a:cubicBezTo>
                <a:cubicBezTo>
                  <a:pt x="1157479" y="2526133"/>
                  <a:pt x="1214586" y="2523548"/>
                  <a:pt x="1254980" y="2496620"/>
                </a:cubicBezTo>
                <a:cubicBezTo>
                  <a:pt x="1265254" y="2489771"/>
                  <a:pt x="1274758" y="2481594"/>
                  <a:pt x="1285803" y="2476072"/>
                </a:cubicBezTo>
                <a:cubicBezTo>
                  <a:pt x="1300544" y="2468702"/>
                  <a:pt x="1344553" y="2458816"/>
                  <a:pt x="1357722" y="2455524"/>
                </a:cubicBezTo>
                <a:cubicBezTo>
                  <a:pt x="1374846" y="2445250"/>
                  <a:pt x="1390913" y="2432964"/>
                  <a:pt x="1409093" y="2424701"/>
                </a:cubicBezTo>
                <a:cubicBezTo>
                  <a:pt x="1450413" y="2405919"/>
                  <a:pt x="1471708" y="2405344"/>
                  <a:pt x="1511834" y="2393879"/>
                </a:cubicBezTo>
                <a:cubicBezTo>
                  <a:pt x="1560022" y="2380110"/>
                  <a:pt x="1528960" y="2386538"/>
                  <a:pt x="1583753" y="2363056"/>
                </a:cubicBezTo>
                <a:cubicBezTo>
                  <a:pt x="1593707" y="2358790"/>
                  <a:pt x="1604622" y="2357048"/>
                  <a:pt x="1614576" y="2352782"/>
                </a:cubicBezTo>
                <a:cubicBezTo>
                  <a:pt x="1628653" y="2346749"/>
                  <a:pt x="1642374" y="2339833"/>
                  <a:pt x="1655672" y="2332234"/>
                </a:cubicBezTo>
                <a:cubicBezTo>
                  <a:pt x="1666393" y="2326107"/>
                  <a:pt x="1675211" y="2316700"/>
                  <a:pt x="1686495" y="2311685"/>
                </a:cubicBezTo>
                <a:cubicBezTo>
                  <a:pt x="1706288" y="2302888"/>
                  <a:pt x="1729334" y="2301883"/>
                  <a:pt x="1748140" y="2291137"/>
                </a:cubicBezTo>
                <a:cubicBezTo>
                  <a:pt x="1774062" y="2276324"/>
                  <a:pt x="1828254" y="2243593"/>
                  <a:pt x="1861156" y="2229492"/>
                </a:cubicBezTo>
                <a:cubicBezTo>
                  <a:pt x="1871110" y="2225226"/>
                  <a:pt x="1882024" y="2223484"/>
                  <a:pt x="1891978" y="2219218"/>
                </a:cubicBezTo>
                <a:cubicBezTo>
                  <a:pt x="1906056" y="2213185"/>
                  <a:pt x="1918734" y="2204048"/>
                  <a:pt x="1933075" y="2198670"/>
                </a:cubicBezTo>
                <a:cubicBezTo>
                  <a:pt x="1946296" y="2193712"/>
                  <a:pt x="1960594" y="2192274"/>
                  <a:pt x="1974171" y="2188395"/>
                </a:cubicBezTo>
                <a:cubicBezTo>
                  <a:pt x="1984584" y="2185420"/>
                  <a:pt x="1994581" y="2181096"/>
                  <a:pt x="2004994" y="2178121"/>
                </a:cubicBezTo>
                <a:cubicBezTo>
                  <a:pt x="2018571" y="2174242"/>
                  <a:pt x="2032869" y="2172805"/>
                  <a:pt x="2046090" y="2167847"/>
                </a:cubicBezTo>
                <a:cubicBezTo>
                  <a:pt x="2143316" y="2131388"/>
                  <a:pt x="2025981" y="2159540"/>
                  <a:pt x="2138558" y="2137025"/>
                </a:cubicBezTo>
                <a:cubicBezTo>
                  <a:pt x="2213903" y="2099351"/>
                  <a:pt x="2143394" y="2130101"/>
                  <a:pt x="2231025" y="2106202"/>
                </a:cubicBezTo>
                <a:cubicBezTo>
                  <a:pt x="2374413" y="2067097"/>
                  <a:pt x="2218884" y="2100411"/>
                  <a:pt x="2344041" y="2075380"/>
                </a:cubicBezTo>
                <a:cubicBezTo>
                  <a:pt x="2388562" y="2078805"/>
                  <a:pt x="2433225" y="2080723"/>
                  <a:pt x="2477605" y="2085654"/>
                </a:cubicBezTo>
                <a:cubicBezTo>
                  <a:pt x="2576117" y="2096600"/>
                  <a:pt x="2537852" y="2095928"/>
                  <a:pt x="2518702" y="2095928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571736" y="1142984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800" b="1" i="1" baseline="-25000" dirty="0" smtClean="0"/>
              <a:t>12</a:t>
            </a:r>
            <a:r>
              <a:rPr lang="en-US" sz="2800" b="1" i="1" dirty="0" smtClean="0"/>
              <a:t> = -</a:t>
            </a:r>
            <a:r>
              <a:rPr lang="el-GR" sz="2800" b="1" i="1" dirty="0" smtClean="0"/>
              <a:t>Δ</a:t>
            </a:r>
            <a:r>
              <a:rPr lang="en-US" sz="2800" b="1" i="1" dirty="0" smtClean="0"/>
              <a:t>W</a:t>
            </a:r>
            <a:r>
              <a:rPr lang="en-US" sz="2800" b="1" i="1" baseline="-25000" dirty="0" smtClean="0"/>
              <a:t>12</a:t>
            </a:r>
            <a:r>
              <a:rPr lang="en-US" sz="2800" b="1" i="1" dirty="0" smtClean="0"/>
              <a:t> = - (W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 – W</a:t>
            </a:r>
            <a:r>
              <a:rPr lang="en-US" sz="2800" b="1" i="1" baseline="-25000" dirty="0" smtClean="0"/>
              <a:t>1</a:t>
            </a:r>
            <a:r>
              <a:rPr lang="en-US" sz="2800" b="1" i="1" dirty="0" smtClean="0"/>
              <a:t>)</a:t>
            </a:r>
            <a:endParaRPr lang="ru-RU" sz="2800" b="1" i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500562" y="2477998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Энергии заряда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ru-RU" sz="2400" i="1" dirty="0" smtClean="0"/>
              <a:t>и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r>
              <a:rPr lang="ru-RU" sz="2400" i="1" dirty="0" smtClean="0"/>
              <a:t> не зависят от траектории. Следовательно, при перемещении заряда по траекториям </a:t>
            </a:r>
            <a:r>
              <a:rPr lang="en-US" sz="2400" i="1" dirty="0" smtClean="0"/>
              <a:t>I</a:t>
            </a:r>
            <a:r>
              <a:rPr lang="ru-RU" sz="2400" i="1" dirty="0" smtClean="0"/>
              <a:t> и </a:t>
            </a:r>
            <a:r>
              <a:rPr lang="en-US" sz="2400" i="1" dirty="0" smtClean="0"/>
              <a:t>II</a:t>
            </a:r>
            <a:r>
              <a:rPr lang="ru-RU" sz="2400" i="1" dirty="0" smtClean="0"/>
              <a:t> </a:t>
            </a:r>
            <a:r>
              <a:rPr lang="ru-RU" sz="2400" b="1" i="1" dirty="0" smtClean="0"/>
              <a:t>работа одинакова</a:t>
            </a:r>
            <a:r>
              <a:rPr lang="ru-RU" sz="2400" i="1" dirty="0" smtClean="0"/>
              <a:t>.</a:t>
            </a:r>
            <a:endParaRPr lang="en-US" sz="2400" i="1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2714612" y="3571876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I</a:t>
            </a:r>
            <a:endParaRPr lang="ru-RU" sz="3200" b="1" i="1" dirty="0"/>
          </a:p>
        </p:txBody>
      </p:sp>
      <p:sp>
        <p:nvSpPr>
          <p:cNvPr id="85" name="TextBox 84"/>
          <p:cNvSpPr txBox="1"/>
          <p:nvPr/>
        </p:nvSpPr>
        <p:spPr>
          <a:xfrm>
            <a:off x="714348" y="357187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II</a:t>
            </a:r>
            <a:endParaRPr lang="ru-RU" sz="3200" b="1" i="1" dirty="0"/>
          </a:p>
        </p:txBody>
      </p:sp>
      <p:grpSp>
        <p:nvGrpSpPr>
          <p:cNvPr id="66" name="Группа 29"/>
          <p:cNvGrpSpPr/>
          <p:nvPr/>
        </p:nvGrpSpPr>
        <p:grpSpPr>
          <a:xfrm>
            <a:off x="1500166" y="1917511"/>
            <a:ext cx="952815" cy="654233"/>
            <a:chOff x="1770610" y="3469914"/>
            <a:chExt cx="952815" cy="654233"/>
          </a:xfrm>
        </p:grpSpPr>
        <p:sp>
          <p:nvSpPr>
            <p:cNvPr id="67" name="TextBox 66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68" name="Прямая со стрелкой 67"/>
            <p:cNvCxnSpPr/>
            <p:nvPr/>
          </p:nvCxnSpPr>
          <p:spPr>
            <a:xfrm rot="5400000" flipH="1" flipV="1">
              <a:off x="2312524" y="3582234"/>
              <a:ext cx="11863" cy="80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Овал 68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grpSp>
        <p:nvGrpSpPr>
          <p:cNvPr id="2" name="Группа 29"/>
          <p:cNvGrpSpPr/>
          <p:nvPr/>
        </p:nvGrpSpPr>
        <p:grpSpPr>
          <a:xfrm>
            <a:off x="1500166" y="1917511"/>
            <a:ext cx="952815" cy="654233"/>
            <a:chOff x="1770610" y="3469914"/>
            <a:chExt cx="952815" cy="654233"/>
          </a:xfrm>
        </p:grpSpPr>
        <p:sp>
          <p:nvSpPr>
            <p:cNvPr id="7" name="TextBox 6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2312524" y="3582234"/>
              <a:ext cx="11863" cy="80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назад 27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омой 30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69 C 0.00156 -0.0081 0.00416 -0.00486 0.00868 -0.00833 C 0.01493 -0.01273 0.01909 -0.01435 0.02638 -0.01504 C 0.03489 -0.01481 0.03993 -0.01435 0.04757 -0.01134 C 0.05104 -0.00347 0.05104 0.00533 0.05208 0.01436 C 0.0493 0.03727 0.04375 0.0845 0.06649 0.09375 C 0.08125 0.10764 0.11961 0.10116 0.11961 0.10139 C 0.12343 0.10255 0.12829 0.10325 0.13194 0.10602 C 0.13993 0.11158 0.13073 0.10718 0.13836 0.11042 C 0.13906 0.11227 0.13958 0.11413 0.14079 0.11528 C 0.14166 0.11598 0.14323 0.11528 0.14409 0.11644 C 0.14496 0.1176 0.14461 0.11968 0.14513 0.12107 C 0.15191 0.1375 0.14809 0.12408 0.15086 0.13496 C 0.15312 0.15695 0.14948 0.18195 0.14513 0.20325 C 0.14548 0.20903 0.14513 0.21459 0.14635 0.21991 C 0.14722 0.22315 0.16076 0.22732 0.1618 0.22778 C 0.17274 0.23218 0.18437 0.23473 0.19531 0.23982 C 0.19895 0.24144 0.20138 0.24445 0.2052 0.24607 C 0.20816 0.24862 0.20954 0.24931 0.2118 0.25371 C 0.21371 0.25649 0.21632 0.2625 0.21632 0.26274 C 0.22083 0.28149 0.22083 0.29862 0.22083 0.31968 " pathEditMode="relative" rAng="0" ptsTypes="ffffffffffffffffffff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4.81481E-6 C -0.00226 0.00672 -0.00764 0.02061 -0.01285 0.025 C -0.01511 0.03357 -0.0198 0.04051 -0.02344 0.04792 C -0.025 0.05116 -0.02813 0.05718 -0.02813 0.05741 C -0.03125 0.07038 -0.03507 0.08241 -0.0408 0.09399 C -0.04306 0.10463 -0.04011 0.0919 -0.04393 0.10301 C -0.04844 0.11413 -0.0507 0.12894 -0.05348 0.14075 C -0.054 0.15741 -0.05539 0.17246 -0.05799 0.18843 C -0.05921 0.21459 -0.0599 0.22732 -0.05903 0.25556 C -0.05851 0.26667 -0.05122 0.28635 -0.04775 0.2963 C -0.04306 0.30834 -0.0448 0.32176 -0.03594 0.3301 C -0.0316 0.33866 -0.02743 0.34468 -0.02118 0.35139 C -0.01893 0.35371 -0.0165 0.35533 -0.01407 0.35764 C -0.01285 0.35857 -0.01059 0.36042 -0.01059 0.36065 C -0.00296 0.37639 0.01441 0.3794 0.02725 0.38264 C 0.04392 0.3801 0.06076 0.37686 0.07673 0.37107 C 0.09253 0.36528 0.10781 0.35718 0.12378 0.35139 C 0.13211 0.34422 0.12812 0.3463 0.13402 0.34375 C 0.15156 0.32825 0.17448 0.32014 0.19531 0.31783 C 0.20243 0.31922 0.20329 0.31945 0.21128 0.32084 C 0.21458 0.3213 0.22083 0.32223 0.22083 0.32246 " pathEditMode="relative" rAng="0" ptsTypes="ffffffffffffffffffffA">
                                      <p:cBhvr>
                                        <p:cTn id="25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3" grpId="1"/>
      <p:bldP spid="73" grpId="2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214554"/>
            <a:ext cx="3429024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357686" y="2214554"/>
            <a:ext cx="407196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при перемещении                                           по замкнутой траектории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ый треугольник 38"/>
          <p:cNvSpPr/>
          <p:nvPr/>
        </p:nvSpPr>
        <p:spPr>
          <a:xfrm>
            <a:off x="1214414" y="2786058"/>
            <a:ext cx="2071702" cy="2071702"/>
          </a:xfrm>
          <a:prstGeom prst="rtTriangle">
            <a:avLst/>
          </a:prstGeom>
          <a:noFill/>
          <a:ln w="254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/>
          <p:nvPr/>
        </p:nvGrpSpPr>
        <p:grpSpPr>
          <a:xfrm>
            <a:off x="1071538" y="2214554"/>
            <a:ext cx="952815" cy="654233"/>
            <a:chOff x="1770610" y="3469914"/>
            <a:chExt cx="952815" cy="654233"/>
          </a:xfrm>
        </p:grpSpPr>
        <p:sp>
          <p:nvSpPr>
            <p:cNvPr id="7" name="TextBox 6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2312524" y="3582234"/>
              <a:ext cx="11863" cy="80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000100" y="2214554"/>
            <a:ext cx="1026715" cy="951848"/>
            <a:chOff x="1783456" y="3000372"/>
            <a:chExt cx="1026715" cy="951848"/>
          </a:xfrm>
        </p:grpSpPr>
        <p:sp>
          <p:nvSpPr>
            <p:cNvPr id="40" name="TextBox 39"/>
            <p:cNvSpPr txBox="1"/>
            <p:nvPr/>
          </p:nvSpPr>
          <p:spPr>
            <a:xfrm>
              <a:off x="2214546" y="3429000"/>
              <a:ext cx="3882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α</a:t>
              </a:r>
              <a:endParaRPr lang="ru-RU" sz="2800" dirty="0"/>
            </a:p>
          </p:txBody>
        </p:sp>
        <p:sp>
          <p:nvSpPr>
            <p:cNvPr id="42" name="Дуга 41"/>
            <p:cNvSpPr/>
            <p:nvPr/>
          </p:nvSpPr>
          <p:spPr>
            <a:xfrm rot="3502341">
              <a:off x="1824729" y="3413037"/>
              <a:ext cx="399631" cy="482178"/>
            </a:xfrm>
            <a:prstGeom prst="arc">
              <a:avLst>
                <a:gd name="adj1" fmla="val 16200000"/>
                <a:gd name="adj2" fmla="val 20336215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4" name="Группа 29"/>
            <p:cNvGrpSpPr/>
            <p:nvPr/>
          </p:nvGrpSpPr>
          <p:grpSpPr>
            <a:xfrm>
              <a:off x="1857356" y="3000372"/>
              <a:ext cx="952815" cy="654233"/>
              <a:chOff x="1770610" y="3469914"/>
              <a:chExt cx="952815" cy="654233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000232" y="3469914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dirty="0">
                  <a:cs typeface="Times New Roman" pitchFamily="18" charset="0"/>
                </a:endParaRPr>
              </a:p>
            </p:txBody>
          </p:sp>
          <p:cxnSp>
            <p:nvCxnSpPr>
              <p:cNvPr id="76" name="Прямая со стрелкой 75"/>
              <p:cNvCxnSpPr/>
              <p:nvPr/>
            </p:nvCxnSpPr>
            <p:spPr>
              <a:xfrm rot="5400000" flipH="1" flipV="1">
                <a:off x="2312524" y="3582234"/>
                <a:ext cx="11863" cy="809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Овал 76"/>
              <p:cNvSpPr/>
              <p:nvPr/>
            </p:nvSpPr>
            <p:spPr>
              <a:xfrm>
                <a:off x="1770610" y="3889684"/>
                <a:ext cx="250762" cy="23446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+</a:t>
                </a:r>
                <a:endParaRPr lang="ru-RU" dirty="0"/>
              </a:p>
            </p:txBody>
          </p:sp>
        </p:grpSp>
      </p:grpSp>
      <p:grpSp>
        <p:nvGrpSpPr>
          <p:cNvPr id="43" name="Группа 29"/>
          <p:cNvGrpSpPr/>
          <p:nvPr/>
        </p:nvGrpSpPr>
        <p:grpSpPr>
          <a:xfrm>
            <a:off x="3143240" y="4408983"/>
            <a:ext cx="928694" cy="591653"/>
            <a:chOff x="1770610" y="3469914"/>
            <a:chExt cx="928694" cy="591653"/>
          </a:xfrm>
        </p:grpSpPr>
        <p:sp>
          <p:nvSpPr>
            <p:cNvPr id="44" name="TextBox 43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45" name="Прямая со стрелкой 44"/>
            <p:cNvCxnSpPr>
              <a:stCxn id="46" idx="6"/>
            </p:cNvCxnSpPr>
            <p:nvPr/>
          </p:nvCxnSpPr>
          <p:spPr>
            <a:xfrm flipV="1">
              <a:off x="2019840" y="3918692"/>
              <a:ext cx="679464" cy="61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 rot="21062015">
              <a:off x="1770610" y="3827104"/>
              <a:ext cx="250762" cy="2344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2271165" y="3429000"/>
            <a:ext cx="514885" cy="584775"/>
            <a:chOff x="5214942" y="6201811"/>
            <a:chExt cx="514885" cy="584775"/>
          </a:xfrm>
        </p:grpSpPr>
        <p:sp>
          <p:nvSpPr>
            <p:cNvPr id="33" name="TextBox 32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en-US" sz="3200" b="1" i="1" baseline="-25000" dirty="0" smtClean="0"/>
                <a:t>1</a:t>
              </a:r>
              <a:endParaRPr lang="ru-RU" b="1" i="1" baseline="-25000" dirty="0"/>
            </a:p>
          </p:txBody>
        </p:sp>
        <p:cxnSp>
          <p:nvCxnSpPr>
            <p:cNvPr id="70" name="Прямая со стрелкой 69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Группа 77"/>
          <p:cNvGrpSpPr/>
          <p:nvPr/>
        </p:nvGrpSpPr>
        <p:grpSpPr>
          <a:xfrm>
            <a:off x="2000232" y="4286256"/>
            <a:ext cx="514885" cy="584775"/>
            <a:chOff x="5214942" y="6201811"/>
            <a:chExt cx="514885" cy="584775"/>
          </a:xfrm>
        </p:grpSpPr>
        <p:sp>
          <p:nvSpPr>
            <p:cNvPr id="79" name="TextBox 78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en-US" sz="3200" b="1" i="1" baseline="-25000" dirty="0" smtClean="0"/>
                <a:t>2</a:t>
              </a:r>
              <a:endParaRPr lang="ru-RU" b="1" i="1" baseline="-25000" dirty="0"/>
            </a:p>
          </p:txBody>
        </p:sp>
        <p:cxnSp>
          <p:nvCxnSpPr>
            <p:cNvPr id="80" name="Прямая со стрелкой 79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714348" y="3429000"/>
            <a:ext cx="514885" cy="584775"/>
            <a:chOff x="5214942" y="6201811"/>
            <a:chExt cx="514885" cy="584775"/>
          </a:xfrm>
        </p:grpSpPr>
        <p:sp>
          <p:nvSpPr>
            <p:cNvPr id="82" name="TextBox 81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en-US" sz="3200" b="1" i="1" baseline="-25000" dirty="0" smtClean="0"/>
                <a:t>3</a:t>
              </a:r>
              <a:endParaRPr lang="ru-RU" b="1" i="1" baseline="-25000" dirty="0"/>
            </a:p>
          </p:txBody>
        </p:sp>
        <p:cxnSp>
          <p:nvCxnSpPr>
            <p:cNvPr id="83" name="Прямая со стрелкой 82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Группа 29"/>
          <p:cNvGrpSpPr/>
          <p:nvPr/>
        </p:nvGrpSpPr>
        <p:grpSpPr>
          <a:xfrm>
            <a:off x="1071538" y="4346403"/>
            <a:ext cx="952815" cy="654233"/>
            <a:chOff x="1770610" y="3469914"/>
            <a:chExt cx="952815" cy="654233"/>
          </a:xfrm>
        </p:grpSpPr>
        <p:sp>
          <p:nvSpPr>
            <p:cNvPr id="63" name="TextBox 62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64" name="Прямая со стрелкой 63"/>
            <p:cNvCxnSpPr/>
            <p:nvPr/>
          </p:nvCxnSpPr>
          <p:spPr>
            <a:xfrm rot="5400000" flipH="1" flipV="1">
              <a:off x="2312524" y="3582234"/>
              <a:ext cx="11863" cy="80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785918" y="1142984"/>
            <a:ext cx="530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= FS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cos(</a:t>
            </a:r>
            <a:r>
              <a:rPr lang="el-GR" sz="2800" i="1" dirty="0" smtClean="0"/>
              <a:t>α</a:t>
            </a:r>
            <a:r>
              <a:rPr lang="en-US" sz="2800" i="1" dirty="0" smtClean="0"/>
              <a:t>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AB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</a:t>
            </a:r>
            <a:r>
              <a:rPr lang="el-GR" sz="2800" i="1" dirty="0" smtClean="0"/>
              <a:t>α</a:t>
            </a:r>
            <a:r>
              <a:rPr lang="en-US" sz="2800" i="1" dirty="0" smtClean="0"/>
              <a:t>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4643438" y="3048656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1785918" y="1142984"/>
            <a:ext cx="6348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= FS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cos(180°)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(180°) = -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4640813" y="3597006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= -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85918" y="1142984"/>
            <a:ext cx="532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 = FS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cos(90°)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CA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(90°) = 0</a:t>
            </a:r>
            <a:endParaRPr lang="ru-RU" sz="28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4684653" y="4120226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= 0</a:t>
            </a:r>
            <a:endParaRPr lang="ru-RU" sz="2800" i="1" dirty="0"/>
          </a:p>
        </p:txBody>
      </p:sp>
      <p:sp>
        <p:nvSpPr>
          <p:cNvPr id="91" name="Правая фигурная скобка 90"/>
          <p:cNvSpPr/>
          <p:nvPr/>
        </p:nvSpPr>
        <p:spPr>
          <a:xfrm>
            <a:off x="6429388" y="3048656"/>
            <a:ext cx="285752" cy="1357322"/>
          </a:xfrm>
          <a:prstGeom prst="rightBrace">
            <a:avLst>
              <a:gd name="adj1" fmla="val 30921"/>
              <a:gd name="adj2" fmla="val 48262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6941327" y="347728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123</a:t>
            </a:r>
            <a:r>
              <a:rPr lang="en-US" sz="2800" i="1" dirty="0" smtClean="0"/>
              <a:t>= 0</a:t>
            </a:r>
            <a:endParaRPr lang="ru-RU" sz="28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3500430" y="485776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2910" y="478632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4348" y="214311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28728" y="1000108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При перемещении заряда по замкнутой линии работа электрического поля равна нулю.</a:t>
            </a:r>
            <a:endParaRPr lang="ru-RU" sz="2400" i="1" dirty="0"/>
          </a:p>
        </p:txBody>
      </p:sp>
      <p:sp>
        <p:nvSpPr>
          <p:cNvPr id="54" name="Дуга 53"/>
          <p:cNvSpPr/>
          <p:nvPr/>
        </p:nvSpPr>
        <p:spPr>
          <a:xfrm rot="15086491">
            <a:off x="2949821" y="4525638"/>
            <a:ext cx="399631" cy="482178"/>
          </a:xfrm>
          <a:prstGeom prst="arc">
            <a:avLst>
              <a:gd name="adj1" fmla="val 16200000"/>
              <a:gd name="adj2" fmla="val 203362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540678" y="4405978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α</a:t>
            </a:r>
            <a:endParaRPr lang="ru-RU" sz="2800" dirty="0"/>
          </a:p>
        </p:txBody>
      </p:sp>
      <p:cxnSp>
        <p:nvCxnSpPr>
          <p:cNvPr id="28" name="Прямая со стрелкой 27"/>
          <p:cNvCxnSpPr>
            <a:stCxn id="39" idx="0"/>
          </p:cNvCxnSpPr>
          <p:nvPr/>
        </p:nvCxnSpPr>
        <p:spPr>
          <a:xfrm rot="16200000" flipH="1">
            <a:off x="1214414" y="2786058"/>
            <a:ext cx="2071702" cy="2071702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>
            <a:off x="1214414" y="4857760"/>
            <a:ext cx="2071702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142050" y="3785396"/>
            <a:ext cx="2143140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Управляющая кнопка: далее 55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Управляющая кнопка: назад 58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правляющая кнопка: домой 60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283 0.3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3 0.30787 L -8.33333E-7 0.3078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30787 L -8.33333E-7 -1.85185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4" grpId="1"/>
      <p:bldP spid="86" grpId="0"/>
      <p:bldP spid="87" grpId="0"/>
      <p:bldP spid="87" grpId="1"/>
      <p:bldP spid="88" grpId="0"/>
      <p:bldP spid="89" grpId="0"/>
      <p:bldP spid="89" grpId="1"/>
      <p:bldP spid="90" grpId="0"/>
      <p:bldP spid="91" grpId="0" animBg="1"/>
      <p:bldP spid="9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143116"/>
            <a:ext cx="3429024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2143116"/>
            <a:ext cx="407196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электрического поля                              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558103" y="37147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4286256"/>
            <a:ext cx="4214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Напряженность – силовая характеристика электрического поля</a:t>
            </a:r>
            <a:endParaRPr lang="ru-RU" sz="2400" i="1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85786" y="974695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На заряд, находящийся в электрическом поле, действует сила </a:t>
            </a:r>
            <a:r>
              <a:rPr lang="en-US" sz="2800" b="1" i="1" dirty="0" smtClean="0"/>
              <a:t>F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2047549" y="3429000"/>
            <a:ext cx="881377" cy="571504"/>
            <a:chOff x="1547483" y="5989477"/>
            <a:chExt cx="881377" cy="571504"/>
          </a:xfrm>
        </p:grpSpPr>
        <p:grpSp>
          <p:nvGrpSpPr>
            <p:cNvPr id="50" name="Группа 29"/>
            <p:cNvGrpSpPr/>
            <p:nvPr/>
          </p:nvGrpSpPr>
          <p:grpSpPr>
            <a:xfrm>
              <a:off x="1547483" y="5989477"/>
              <a:ext cx="881377" cy="571504"/>
              <a:chOff x="1842048" y="3469914"/>
              <a:chExt cx="881377" cy="571504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206652" y="3469914"/>
                <a:ext cx="481222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E</a:t>
                </a:r>
                <a:r>
                  <a:rPr lang="en-US" sz="2800" b="1" i="1" baseline="-25000" dirty="0" smtClean="0">
                    <a:cs typeface="Times New Roman" pitchFamily="18" charset="0"/>
                  </a:rPr>
                  <a:t>1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53" name="Прямая со стрелкой 52"/>
              <p:cNvCxnSpPr/>
              <p:nvPr/>
            </p:nvCxnSpPr>
            <p:spPr>
              <a:xfrm rot="5400000" flipH="1" flipV="1">
                <a:off x="2312524" y="3582234"/>
                <a:ext cx="11863" cy="809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Овал 53"/>
              <p:cNvSpPr/>
              <p:nvPr/>
            </p:nvSpPr>
            <p:spPr>
              <a:xfrm>
                <a:off x="1842048" y="3958689"/>
                <a:ext cx="88480" cy="8272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cxnSp>
          <p:nvCxnSpPr>
            <p:cNvPr id="51" name="Прямая со стрелкой 50"/>
            <p:cNvCxnSpPr/>
            <p:nvPr/>
          </p:nvCxnSpPr>
          <p:spPr>
            <a:xfrm>
              <a:off x="2000232" y="607220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Прямоугольник 54"/>
          <p:cNvSpPr/>
          <p:nvPr/>
        </p:nvSpPr>
        <p:spPr>
          <a:xfrm>
            <a:off x="4500562" y="2285992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Если удалить заряд, то в точке «останется» напряженность</a:t>
            </a:r>
            <a:endParaRPr lang="en-US" sz="2400" i="1" dirty="0" smtClean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5429256" y="3429000"/>
          <a:ext cx="857256" cy="857256"/>
        </p:xfrm>
        <a:graphic>
          <a:graphicData uri="http://schemas.openxmlformats.org/presentationml/2006/ole">
            <p:oleObj spid="_x0000_s1026" name="Формула" r:id="rId3" imgW="444240" imgH="444240" progId="Equation.3">
              <p:embed/>
            </p:oleObj>
          </a:graphicData>
        </a:graphic>
      </p:graphicFrame>
      <p:grpSp>
        <p:nvGrpSpPr>
          <p:cNvPr id="58" name="Группа 57"/>
          <p:cNvGrpSpPr/>
          <p:nvPr/>
        </p:nvGrpSpPr>
        <p:grpSpPr>
          <a:xfrm>
            <a:off x="1915293" y="3429000"/>
            <a:ext cx="1013633" cy="1000132"/>
            <a:chOff x="1653662" y="3429000"/>
            <a:chExt cx="1013633" cy="1000132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1714480" y="3429000"/>
              <a:ext cx="952815" cy="654233"/>
              <a:chOff x="1476045" y="5989477"/>
              <a:chExt cx="952815" cy="654233"/>
            </a:xfrm>
          </p:grpSpPr>
          <p:grpSp>
            <p:nvGrpSpPr>
              <p:cNvPr id="4" name="Группа 29"/>
              <p:cNvGrpSpPr/>
              <p:nvPr/>
            </p:nvGrpSpPr>
            <p:grpSpPr>
              <a:xfrm>
                <a:off x="1476045" y="5989477"/>
                <a:ext cx="952815" cy="654233"/>
                <a:chOff x="1770610" y="3469914"/>
                <a:chExt cx="952815" cy="654233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2206652" y="3469914"/>
                  <a:ext cx="471604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>
                      <a:cs typeface="Times New Roman" pitchFamily="18" charset="0"/>
                    </a:rPr>
                    <a:t>F</a:t>
                  </a:r>
                  <a:r>
                    <a:rPr lang="en-US" sz="2800" b="1" i="1" baseline="-25000" dirty="0" smtClean="0">
                      <a:cs typeface="Times New Roman" pitchFamily="18" charset="0"/>
                    </a:rPr>
                    <a:t>1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2312524" y="3582234"/>
                  <a:ext cx="11863" cy="809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Овал 12"/>
                <p:cNvSpPr/>
                <p:nvPr/>
              </p:nvSpPr>
              <p:spPr>
                <a:xfrm>
                  <a:off x="1770610" y="3889684"/>
                  <a:ext cx="250762" cy="234463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+</a:t>
                  </a:r>
                  <a:endParaRPr lang="ru-RU" dirty="0"/>
                </a:p>
              </p:txBody>
            </p:sp>
          </p:grpSp>
          <p:cxnSp>
            <p:nvCxnSpPr>
              <p:cNvPr id="26" name="Прямая со стрелкой 25"/>
              <p:cNvCxnSpPr/>
              <p:nvPr/>
            </p:nvCxnSpPr>
            <p:spPr>
              <a:xfrm>
                <a:off x="2000232" y="6072206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1653662" y="396746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endParaRPr lang="ru-RU" sz="2400" b="1" i="1" dirty="0"/>
            </a:p>
          </p:txBody>
        </p:sp>
      </p:grp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омой 32">
            <a:hlinkClick r:id="rId4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143116"/>
            <a:ext cx="3429024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2143116"/>
            <a:ext cx="407196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электрического поля                              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558103" y="37147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71538" y="974695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Потенциал – энергетическая характеристика электрического поля</a:t>
            </a:r>
            <a:endParaRPr lang="ru-RU" sz="2800" b="1" i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572000" y="2285992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Если удалить заряд, то в точке «остался» потенциал</a:t>
            </a:r>
            <a:endParaRPr lang="en-US" sz="2400" i="1" dirty="0" smtClean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4970463" y="3429000"/>
          <a:ext cx="2471737" cy="857250"/>
        </p:xfrm>
        <a:graphic>
          <a:graphicData uri="http://schemas.openxmlformats.org/presentationml/2006/ole">
            <p:oleObj spid="_x0000_s2050" name="Формула" r:id="rId3" imgW="1282680" imgH="444240" progId="Equation.3">
              <p:embed/>
            </p:oleObj>
          </a:graphicData>
        </a:graphic>
      </p:graphicFrame>
      <p:grpSp>
        <p:nvGrpSpPr>
          <p:cNvPr id="5" name="Группа 57"/>
          <p:cNvGrpSpPr/>
          <p:nvPr/>
        </p:nvGrpSpPr>
        <p:grpSpPr>
          <a:xfrm>
            <a:off x="1857356" y="3429000"/>
            <a:ext cx="1013633" cy="1000132"/>
            <a:chOff x="1653662" y="3429000"/>
            <a:chExt cx="1013633" cy="1000132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714480" y="3429000"/>
              <a:ext cx="952815" cy="654233"/>
              <a:chOff x="1476045" y="5989477"/>
              <a:chExt cx="952815" cy="654233"/>
            </a:xfrm>
          </p:grpSpPr>
          <p:grpSp>
            <p:nvGrpSpPr>
              <p:cNvPr id="9" name="Группа 29"/>
              <p:cNvGrpSpPr/>
              <p:nvPr/>
            </p:nvGrpSpPr>
            <p:grpSpPr>
              <a:xfrm>
                <a:off x="1476045" y="5989477"/>
                <a:ext cx="952815" cy="654233"/>
                <a:chOff x="1770610" y="3469914"/>
                <a:chExt cx="952815" cy="654233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2206652" y="3469914"/>
                  <a:ext cx="471604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>
                      <a:cs typeface="Times New Roman" pitchFamily="18" charset="0"/>
                    </a:rPr>
                    <a:t>F</a:t>
                  </a:r>
                  <a:r>
                    <a:rPr lang="en-US" sz="2800" b="1" i="1" baseline="-25000" dirty="0" smtClean="0">
                      <a:cs typeface="Times New Roman" pitchFamily="18" charset="0"/>
                    </a:rPr>
                    <a:t>1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2312524" y="3582234"/>
                  <a:ext cx="11863" cy="809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Овал 12"/>
                <p:cNvSpPr/>
                <p:nvPr/>
              </p:nvSpPr>
              <p:spPr>
                <a:xfrm>
                  <a:off x="1770610" y="3889684"/>
                  <a:ext cx="250762" cy="234463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+</a:t>
                  </a:r>
                  <a:endParaRPr lang="ru-RU" dirty="0"/>
                </a:p>
              </p:txBody>
            </p:sp>
          </p:grpSp>
          <p:cxnSp>
            <p:nvCxnSpPr>
              <p:cNvPr id="26" name="Прямая со стрелкой 25"/>
              <p:cNvCxnSpPr/>
              <p:nvPr/>
            </p:nvCxnSpPr>
            <p:spPr>
              <a:xfrm>
                <a:off x="2000232" y="6072206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1653662" y="396746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endParaRPr lang="ru-RU" sz="2400" b="1" i="1" dirty="0"/>
            </a:p>
          </p:txBody>
        </p:sp>
      </p:grpSp>
      <p:cxnSp>
        <p:nvCxnSpPr>
          <p:cNvPr id="60" name="Прямая соединительная линия 59"/>
          <p:cNvCxnSpPr/>
          <p:nvPr/>
        </p:nvCxnSpPr>
        <p:spPr>
          <a:xfrm rot="5400000">
            <a:off x="2179621" y="3821909"/>
            <a:ext cx="2070908" cy="794"/>
          </a:xfrm>
          <a:prstGeom prst="line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15502" y="2214554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/>
              <a:t>«0» уровень</a:t>
            </a:r>
            <a:endParaRPr lang="ru-RU" sz="2000" i="1" dirty="0"/>
          </a:p>
        </p:txBody>
      </p:sp>
      <p:grpSp>
        <p:nvGrpSpPr>
          <p:cNvPr id="10" name="Группа 64"/>
          <p:cNvGrpSpPr/>
          <p:nvPr/>
        </p:nvGrpSpPr>
        <p:grpSpPr>
          <a:xfrm>
            <a:off x="2071670" y="2786058"/>
            <a:ext cx="1143008" cy="461665"/>
            <a:chOff x="3143240" y="2143116"/>
            <a:chExt cx="1143008" cy="461665"/>
          </a:xfrm>
        </p:grpSpPr>
        <p:cxnSp>
          <p:nvCxnSpPr>
            <p:cNvPr id="66" name="Прямая со стрелкой 65"/>
            <p:cNvCxnSpPr/>
            <p:nvPr/>
          </p:nvCxnSpPr>
          <p:spPr>
            <a:xfrm>
              <a:off x="3143240" y="2571744"/>
              <a:ext cx="114300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594616" y="2143116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cs typeface="Times New Roman" pitchFamily="18" charset="0"/>
                </a:rPr>
                <a:t>d</a:t>
              </a:r>
              <a:r>
                <a:rPr lang="en-US" sz="2400" b="1" i="1" baseline="-25000" dirty="0" smtClean="0">
                  <a:cs typeface="Times New Roman" pitchFamily="18" charset="0"/>
                </a:rPr>
                <a:t>1</a:t>
              </a:r>
              <a:endParaRPr lang="ru-RU" sz="2400" b="1" i="1" baseline="-25000" dirty="0">
                <a:cs typeface="Times New Roman" pitchFamily="18" charset="0"/>
              </a:endParaRPr>
            </a:p>
          </p:txBody>
        </p:sp>
      </p:grpSp>
      <p:sp>
        <p:nvSpPr>
          <p:cNvPr id="77" name="Прямоугольник 76"/>
          <p:cNvSpPr/>
          <p:nvPr/>
        </p:nvSpPr>
        <p:spPr>
          <a:xfrm>
            <a:off x="785786" y="974695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Заряд, находящийся в электрическом поле, обладает потенциальной энергией.</a:t>
            </a:r>
            <a:endParaRPr lang="en-US" sz="2800" b="1" i="1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072066" y="2714620"/>
            <a:ext cx="2335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72000" y="2285992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i="1" dirty="0" smtClean="0"/>
              <a:t>Что «осталось» в точке?</a:t>
            </a:r>
            <a:endParaRPr lang="en-US" sz="2400" i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857356" y="3357562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Группа 29"/>
          <p:cNvGrpSpPr/>
          <p:nvPr/>
        </p:nvGrpSpPr>
        <p:grpSpPr>
          <a:xfrm>
            <a:off x="2000232" y="3429000"/>
            <a:ext cx="582287" cy="571504"/>
            <a:chOff x="1842048" y="3469914"/>
            <a:chExt cx="582287" cy="571504"/>
          </a:xfrm>
        </p:grpSpPr>
        <p:sp>
          <p:nvSpPr>
            <p:cNvPr id="52" name="TextBox 51"/>
            <p:cNvSpPr txBox="1"/>
            <p:nvPr/>
          </p:nvSpPr>
          <p:spPr>
            <a:xfrm>
              <a:off x="1866169" y="3469914"/>
              <a:ext cx="55816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l-GR" sz="2800" b="1" i="1" dirty="0" smtClean="0">
                  <a:cs typeface="Times New Roman" pitchFamily="18" charset="0"/>
                </a:rPr>
                <a:t>φ</a:t>
              </a:r>
              <a:r>
                <a:rPr lang="en-US" sz="2800" b="1" i="1" baseline="-25000" dirty="0" smtClean="0">
                  <a:cs typeface="Times New Roman" pitchFamily="18" charset="0"/>
                </a:rPr>
                <a:t>1</a:t>
              </a:r>
              <a:endParaRPr lang="ru-RU" sz="2800" b="1" i="1" baseline="-25000" dirty="0">
                <a:cs typeface="Times New Roman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1842048" y="3958689"/>
              <a:ext cx="88480" cy="8272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4929190" y="4286262"/>
          <a:ext cx="2641600" cy="857250"/>
        </p:xfrm>
        <a:graphic>
          <a:graphicData uri="http://schemas.openxmlformats.org/presentationml/2006/ole">
            <p:oleObj spid="_x0000_s2051" name="Формула" r:id="rId4" imgW="1371600" imgH="444240" progId="Equation.3">
              <p:embed/>
            </p:oleObj>
          </a:graphicData>
        </a:graphic>
      </p:graphicFrame>
      <p:sp>
        <p:nvSpPr>
          <p:cNvPr id="39" name="Управляющая кнопка: далее 38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домой 40">
            <a:hlinkClick r:id="rId5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929190" y="3429000"/>
            <a:ext cx="1000132" cy="85725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55" grpId="0"/>
      <p:bldP spid="63" grpId="0"/>
      <p:bldP spid="77" grpId="0"/>
      <p:bldP spid="77" grpId="1"/>
      <p:bldP spid="35" grpId="3"/>
      <p:bldP spid="35" grpId="4"/>
      <p:bldP spid="36" grpId="0"/>
      <p:bldP spid="36" grpId="1"/>
      <p:bldP spid="38" grpId="0"/>
      <p:bldP spid="38" grpId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143116"/>
            <a:ext cx="300039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929058" y="2143116"/>
            <a:ext cx="4572032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Напряженность и напряжение                              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071538" y="3857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85786" y="1119830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Переместим заряд из точки 1 в точку 2</a:t>
            </a:r>
            <a:endParaRPr lang="en-US" sz="2800" b="1" i="1" dirty="0" smtClean="0"/>
          </a:p>
        </p:txBody>
      </p:sp>
      <p:sp>
        <p:nvSpPr>
          <p:cNvPr id="54" name="Овал 53"/>
          <p:cNvSpPr/>
          <p:nvPr/>
        </p:nvSpPr>
        <p:spPr>
          <a:xfrm>
            <a:off x="1214414" y="3560585"/>
            <a:ext cx="88480" cy="8272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4071934" y="2097937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Работа электрического поля: </a:t>
            </a:r>
            <a:r>
              <a:rPr lang="en-US" sz="2400" i="1" dirty="0" smtClean="0"/>
              <a:t>A = FS= </a:t>
            </a:r>
            <a:r>
              <a:rPr lang="en-US" sz="2400" i="1" dirty="0" err="1" smtClean="0"/>
              <a:t>qE</a:t>
            </a:r>
            <a:r>
              <a:rPr lang="el-GR" sz="2000" i="1" dirty="0" smtClean="0"/>
              <a:t>Δ</a:t>
            </a:r>
            <a:r>
              <a:rPr lang="en-US" sz="2400" i="1" dirty="0" smtClean="0"/>
              <a:t>d</a:t>
            </a:r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1633531" y="1071546"/>
          <a:ext cx="2081213" cy="760412"/>
        </p:xfrm>
        <a:graphic>
          <a:graphicData uri="http://schemas.openxmlformats.org/presentationml/2006/ole">
            <p:oleObj spid="_x0000_s25602" name="Формула" r:id="rId3" imgW="1079280" imgH="39348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928926" y="3857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054760" y="3560585"/>
            <a:ext cx="88480" cy="8272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3" name="Группа 64"/>
          <p:cNvGrpSpPr/>
          <p:nvPr/>
        </p:nvGrpSpPr>
        <p:grpSpPr>
          <a:xfrm>
            <a:off x="1214414" y="3857628"/>
            <a:ext cx="1928826" cy="461665"/>
            <a:chOff x="3143240" y="2538707"/>
            <a:chExt cx="1143008" cy="461665"/>
          </a:xfrm>
        </p:grpSpPr>
        <p:cxnSp>
          <p:nvCxnSpPr>
            <p:cNvPr id="34" name="Прямая со стрелкой 33"/>
            <p:cNvCxnSpPr/>
            <p:nvPr/>
          </p:nvCxnSpPr>
          <p:spPr>
            <a:xfrm>
              <a:off x="3143240" y="2571744"/>
              <a:ext cx="114300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592410" y="2538707"/>
              <a:ext cx="2927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i="1" dirty="0" smtClean="0">
                  <a:cs typeface="Times New Roman" pitchFamily="18" charset="0"/>
                </a:rPr>
                <a:t>Δ</a:t>
              </a:r>
              <a:r>
                <a:rPr lang="en-US" sz="2400" b="1" i="1" dirty="0" smtClean="0">
                  <a:cs typeface="Times New Roman" pitchFamily="18" charset="0"/>
                </a:rPr>
                <a:t>d</a:t>
              </a:r>
              <a:endParaRPr lang="ru-RU" sz="2400" b="1" i="1" baseline="-25000" dirty="0">
                <a:cs typeface="Times New Roman" pitchFamily="18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4071934" y="2857496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A = - (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p</a:t>
            </a:r>
            <a:r>
              <a:rPr lang="ru-RU" sz="2400" i="1" baseline="-25000" dirty="0" smtClean="0"/>
              <a:t>2</a:t>
            </a:r>
            <a:r>
              <a:rPr lang="en-US" sz="2400" i="1" dirty="0" smtClean="0"/>
              <a:t> –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p</a:t>
            </a:r>
            <a:r>
              <a:rPr lang="ru-RU" sz="2400" i="1" baseline="-25000" dirty="0" smtClean="0"/>
              <a:t>1</a:t>
            </a:r>
            <a:r>
              <a:rPr lang="en-US" sz="2400" i="1" dirty="0" smtClean="0"/>
              <a:t>) = W</a:t>
            </a:r>
            <a:r>
              <a:rPr lang="en-US" sz="2400" i="1" baseline="-25000" dirty="0" smtClean="0"/>
              <a:t>p2</a:t>
            </a:r>
            <a:r>
              <a:rPr lang="en-US" sz="2400" i="1" dirty="0" smtClean="0"/>
              <a:t> – W</a:t>
            </a:r>
            <a:r>
              <a:rPr lang="en-US" sz="2400" i="1" baseline="-25000" dirty="0" smtClean="0"/>
              <a:t>p1</a:t>
            </a:r>
            <a:endParaRPr lang="en-US" sz="2400" i="1" dirty="0" smtClean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1934" y="3324525"/>
            <a:ext cx="2869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W</a:t>
            </a:r>
            <a:r>
              <a:rPr lang="en-US" sz="2400" i="1" baseline="-25000" dirty="0" smtClean="0"/>
              <a:t>p1</a:t>
            </a:r>
            <a:r>
              <a:rPr lang="en-US" sz="2400" i="1" dirty="0" smtClean="0"/>
              <a:t> = q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;  W</a:t>
            </a:r>
            <a:r>
              <a:rPr lang="en-US" sz="2400" i="1" baseline="-25000" dirty="0" smtClean="0"/>
              <a:t>p2</a:t>
            </a:r>
            <a:r>
              <a:rPr lang="en-US" sz="2400" i="1" dirty="0" smtClean="0"/>
              <a:t> = q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2</a:t>
            </a:r>
            <a:endParaRPr lang="ru-RU" sz="2400" baseline="-25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071934" y="4214818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A = </a:t>
            </a:r>
            <a:r>
              <a:rPr lang="en-US" sz="2400" i="1" dirty="0" err="1" smtClean="0"/>
              <a:t>qE</a:t>
            </a:r>
            <a:r>
              <a:rPr lang="el-GR" sz="2000" i="1" dirty="0" smtClean="0"/>
              <a:t>Δ</a:t>
            </a:r>
            <a:r>
              <a:rPr lang="en-US" sz="2400" i="1" dirty="0" smtClean="0"/>
              <a:t>d </a:t>
            </a:r>
            <a:r>
              <a:rPr lang="en-US" sz="2000" i="1" dirty="0" smtClean="0"/>
              <a:t>= </a:t>
            </a:r>
            <a:r>
              <a:rPr lang="en-US" sz="2400" i="1" dirty="0" smtClean="0"/>
              <a:t>q</a:t>
            </a:r>
            <a:r>
              <a:rPr lang="ru-RU" sz="2400" i="1" dirty="0" smtClean="0"/>
              <a:t>(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 – </a:t>
            </a:r>
            <a:r>
              <a:rPr lang="el-GR" sz="2400" i="1" dirty="0" smtClean="0"/>
              <a:t>φ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) = </a:t>
            </a:r>
            <a:r>
              <a:rPr lang="en-US" sz="2400" i="1" dirty="0" err="1" smtClean="0"/>
              <a:t>qU</a:t>
            </a:r>
            <a:endParaRPr lang="en-US" sz="2400" i="1" dirty="0" smtClean="0"/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/>
        </p:nvGraphicFramePr>
        <p:xfrm>
          <a:off x="4929190" y="1071546"/>
          <a:ext cx="1860550" cy="808038"/>
        </p:xfrm>
        <a:graphic>
          <a:graphicData uri="http://schemas.openxmlformats.org/presentationml/2006/ole">
            <p:oleObj spid="_x0000_s25603" name="Формула" r:id="rId4" imgW="965160" imgH="419040" progId="Equation.3">
              <p:embed/>
            </p:oleObj>
          </a:graphicData>
        </a:graphic>
      </p:graphicFrame>
      <p:sp>
        <p:nvSpPr>
          <p:cNvPr id="41" name="Стрелка вниз 40"/>
          <p:cNvSpPr/>
          <p:nvPr/>
        </p:nvSpPr>
        <p:spPr>
          <a:xfrm>
            <a:off x="5429256" y="3857628"/>
            <a:ext cx="285752" cy="35719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071934" y="4643446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U = 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 – </a:t>
            </a:r>
            <a:r>
              <a:rPr lang="el-GR" sz="2400" i="1" dirty="0" smtClean="0"/>
              <a:t>φ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</a:t>
            </a:r>
            <a:r>
              <a:rPr lang="en-US" sz="2400" i="1" dirty="0" smtClean="0"/>
              <a:t> - </a:t>
            </a:r>
            <a:r>
              <a:rPr lang="ru-RU" sz="2400" i="1" dirty="0" smtClean="0"/>
              <a:t>разность потенциалов или напряжение </a:t>
            </a:r>
            <a:endParaRPr lang="en-US" sz="2400" i="1" dirty="0" smtClean="0"/>
          </a:p>
        </p:txBody>
      </p:sp>
      <p:grpSp>
        <p:nvGrpSpPr>
          <p:cNvPr id="5" name="Группа 57"/>
          <p:cNvGrpSpPr/>
          <p:nvPr/>
        </p:nvGrpSpPr>
        <p:grpSpPr>
          <a:xfrm>
            <a:off x="1071538" y="3027482"/>
            <a:ext cx="1013633" cy="687270"/>
            <a:chOff x="1653662" y="3395963"/>
            <a:chExt cx="1013633" cy="687270"/>
          </a:xfrm>
        </p:grpSpPr>
        <p:grpSp>
          <p:nvGrpSpPr>
            <p:cNvPr id="6" name="Группа 27"/>
            <p:cNvGrpSpPr/>
            <p:nvPr/>
          </p:nvGrpSpPr>
          <p:grpSpPr>
            <a:xfrm>
              <a:off x="1714480" y="3429000"/>
              <a:ext cx="952815" cy="654233"/>
              <a:chOff x="1476045" y="5989477"/>
              <a:chExt cx="952815" cy="654233"/>
            </a:xfrm>
          </p:grpSpPr>
          <p:grpSp>
            <p:nvGrpSpPr>
              <p:cNvPr id="9" name="Группа 29"/>
              <p:cNvGrpSpPr/>
              <p:nvPr/>
            </p:nvGrpSpPr>
            <p:grpSpPr>
              <a:xfrm>
                <a:off x="1476045" y="5989477"/>
                <a:ext cx="952815" cy="654233"/>
                <a:chOff x="1770610" y="3469914"/>
                <a:chExt cx="952815" cy="654233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2206652" y="3469914"/>
                  <a:ext cx="349776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>
                      <a:cs typeface="Times New Roman" pitchFamily="18" charset="0"/>
                    </a:rPr>
                    <a:t>F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2312524" y="3582234"/>
                  <a:ext cx="11863" cy="809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Овал 12"/>
                <p:cNvSpPr/>
                <p:nvPr/>
              </p:nvSpPr>
              <p:spPr>
                <a:xfrm>
                  <a:off x="1770610" y="3889684"/>
                  <a:ext cx="250762" cy="234463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+</a:t>
                  </a:r>
                  <a:endParaRPr lang="ru-RU" dirty="0"/>
                </a:p>
              </p:txBody>
            </p:sp>
          </p:grpSp>
          <p:cxnSp>
            <p:nvCxnSpPr>
              <p:cNvPr id="26" name="Прямая со стрелкой 25"/>
              <p:cNvCxnSpPr/>
              <p:nvPr/>
            </p:nvCxnSpPr>
            <p:spPr>
              <a:xfrm>
                <a:off x="2000232" y="6072206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1653662" y="339596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endParaRPr lang="ru-RU" sz="2400" b="1" i="1" dirty="0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71538" y="2905780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</a:t>
            </a:r>
            <a:r>
              <a:rPr lang="en-US" sz="2800" b="1" i="1" baseline="-25000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86050" y="2905780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</a:t>
            </a:r>
            <a:r>
              <a:rPr lang="ru-RU" sz="2800" b="1" i="1" baseline="-25000" dirty="0" smtClean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dirty="0">
              <a:solidFill>
                <a:srgbClr val="8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714876" y="4286256"/>
            <a:ext cx="571504" cy="357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43768" y="4286256"/>
            <a:ext cx="357190" cy="357190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643570" y="4286256"/>
            <a:ext cx="1143008" cy="357190"/>
          </a:xfrm>
          <a:prstGeom prst="round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назад 49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Управляющая кнопка: домой 57">
            <a:hlinkClick r:id="rId5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14758E-6 L 0.20139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55" grpId="0"/>
      <p:bldP spid="36" grpId="0"/>
      <p:bldP spid="38" grpId="0"/>
      <p:bldP spid="39" grpId="0"/>
      <p:bldP spid="41" grpId="0" animBg="1"/>
      <p:bldP spid="42" grpId="0"/>
      <p:bldP spid="43" grpId="0"/>
      <p:bldP spid="44" grpId="0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214554"/>
            <a:ext cx="3143272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1" name="Группа 100"/>
          <p:cNvGrpSpPr/>
          <p:nvPr/>
        </p:nvGrpSpPr>
        <p:grpSpPr>
          <a:xfrm>
            <a:off x="642910" y="2285992"/>
            <a:ext cx="2883761" cy="3143273"/>
            <a:chOff x="642910" y="2285992"/>
            <a:chExt cx="2883761" cy="3143273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785786" y="2285992"/>
              <a:ext cx="2740885" cy="3143273"/>
              <a:chOff x="785786" y="2285992"/>
              <a:chExt cx="2740885" cy="3143273"/>
            </a:xfrm>
          </p:grpSpPr>
          <p:cxnSp>
            <p:nvCxnSpPr>
              <p:cNvPr id="21" name="Прямая со стрелкой 20"/>
              <p:cNvCxnSpPr/>
              <p:nvPr/>
            </p:nvCxnSpPr>
            <p:spPr>
              <a:xfrm>
                <a:off x="1071538" y="3786190"/>
                <a:ext cx="2455133" cy="13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8"/>
              <p:cNvCxnSpPr>
                <a:stCxn id="48" idx="4"/>
              </p:cNvCxnSpPr>
              <p:nvPr/>
            </p:nvCxnSpPr>
            <p:spPr>
              <a:xfrm rot="5400000">
                <a:off x="186012" y="4671717"/>
                <a:ext cx="1357324" cy="148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>
                <a:stCxn id="48" idx="5"/>
              </p:cNvCxnSpPr>
              <p:nvPr/>
            </p:nvCxnSpPr>
            <p:spPr>
              <a:xfrm rot="16200000" flipH="1">
                <a:off x="1092922" y="3879011"/>
                <a:ext cx="1491533" cy="16089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>
                <a:stCxn id="48" idx="0"/>
              </p:cNvCxnSpPr>
              <p:nvPr/>
            </p:nvCxnSpPr>
            <p:spPr>
              <a:xfrm rot="16200000" flipV="1">
                <a:off x="221732" y="2921484"/>
                <a:ext cx="1285884" cy="148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>
                <a:stCxn id="48" idx="7"/>
              </p:cNvCxnSpPr>
              <p:nvPr/>
            </p:nvCxnSpPr>
            <p:spPr>
              <a:xfrm rot="5400000" flipH="1" flipV="1">
                <a:off x="1235798" y="2227271"/>
                <a:ext cx="1205779" cy="16089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785786" y="3929066"/>
                <a:ext cx="4283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/>
                  <a:t>Q</a:t>
                </a:r>
                <a:endParaRPr lang="ru-RU" b="1" i="1" dirty="0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642910" y="3571876"/>
              <a:ext cx="458425" cy="42862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+</a:t>
              </a:r>
              <a:endParaRPr lang="ru-RU" sz="3200" dirty="0"/>
            </a:p>
          </p:txBody>
        </p:sp>
      </p:grp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71934" y="2214554"/>
            <a:ext cx="442915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 и потенциал точечного заряда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85786" y="1119830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Переместим заряд </a:t>
            </a:r>
            <a:r>
              <a:rPr lang="en-US" sz="2800" b="1" i="1" dirty="0" smtClean="0"/>
              <a:t>q </a:t>
            </a:r>
            <a:r>
              <a:rPr lang="ru-RU" sz="2800" b="1" i="1" dirty="0" smtClean="0"/>
              <a:t>из точки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800" b="1" i="1" dirty="0" smtClean="0"/>
              <a:t> в точку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4071934" y="2214554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Работа электрического поля:            </a:t>
            </a:r>
          </a:p>
          <a:p>
            <a:r>
              <a:rPr lang="ru-RU" sz="2400" i="1" dirty="0" smtClean="0"/>
              <a:t>      </a:t>
            </a:r>
            <a:r>
              <a:rPr lang="en-US" sz="2400" i="1" dirty="0" smtClean="0"/>
              <a:t>A = F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Δ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+ F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Δ</a:t>
            </a:r>
            <a:r>
              <a:rPr lang="en-US" sz="2400" i="1" dirty="0" smtClean="0"/>
              <a:t>S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+ …</a:t>
            </a:r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4476773" y="3309943"/>
          <a:ext cx="3452813" cy="833437"/>
        </p:xfrm>
        <a:graphic>
          <a:graphicData uri="http://schemas.openxmlformats.org/presentationml/2006/ole">
            <p:oleObj spid="_x0000_s26626" name="Формула" r:id="rId3" imgW="1790640" imgH="431640" progId="Equation.3">
              <p:embed/>
            </p:oleObj>
          </a:graphicData>
        </a:graphic>
      </p:graphicFrame>
      <p:sp>
        <p:nvSpPr>
          <p:cNvPr id="45" name="Скругленный прямоугольник 44"/>
          <p:cNvSpPr/>
          <p:nvPr/>
        </p:nvSpPr>
        <p:spPr>
          <a:xfrm>
            <a:off x="4857752" y="4143380"/>
            <a:ext cx="785818" cy="85725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назад 49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Управляющая кнопка: домой 57">
            <a:hlinkClick r:id="rId4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85786" y="903257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/>
              <a:t>F – </a:t>
            </a:r>
            <a:r>
              <a:rPr lang="ru-RU" sz="2800" b="1" i="1" dirty="0" smtClean="0"/>
              <a:t>изменяется, следовательно, разобьем путь на небольшие участки </a:t>
            </a:r>
            <a:r>
              <a:rPr lang="el-GR" sz="2400" b="1" i="1" dirty="0" smtClean="0"/>
              <a:t>Δ</a:t>
            </a:r>
            <a:r>
              <a:rPr lang="en-US" sz="2800" b="1" i="1" dirty="0" smtClean="0"/>
              <a:t>S</a:t>
            </a:r>
            <a:r>
              <a:rPr lang="en-US" sz="2800" b="1" i="1" baseline="-25000" dirty="0" smtClean="0"/>
              <a:t>i</a:t>
            </a:r>
          </a:p>
        </p:txBody>
      </p:sp>
      <p:grpSp>
        <p:nvGrpSpPr>
          <p:cNvPr id="100" name="Группа 99"/>
          <p:cNvGrpSpPr/>
          <p:nvPr/>
        </p:nvGrpSpPr>
        <p:grpSpPr>
          <a:xfrm>
            <a:off x="1365819" y="3714752"/>
            <a:ext cx="2063173" cy="571504"/>
            <a:chOff x="1365819" y="3714752"/>
            <a:chExt cx="2063173" cy="571504"/>
          </a:xfrm>
        </p:grpSpPr>
        <p:grpSp>
          <p:nvGrpSpPr>
            <p:cNvPr id="99" name="Группа 98"/>
            <p:cNvGrpSpPr/>
            <p:nvPr/>
          </p:nvGrpSpPr>
          <p:grpSpPr>
            <a:xfrm>
              <a:off x="1571604" y="3714752"/>
              <a:ext cx="1571636" cy="82729"/>
              <a:chOff x="1571604" y="3714752"/>
              <a:chExt cx="1571636" cy="82729"/>
            </a:xfrm>
          </p:grpSpPr>
          <p:sp>
            <p:nvSpPr>
              <p:cNvPr id="54" name="Овал 53"/>
              <p:cNvSpPr/>
              <p:nvPr/>
            </p:nvSpPr>
            <p:spPr>
              <a:xfrm>
                <a:off x="1571604" y="3714752"/>
                <a:ext cx="88480" cy="8272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3054760" y="3714752"/>
                <a:ext cx="88480" cy="8272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3" name="Прямоугольник 42"/>
            <p:cNvSpPr/>
            <p:nvPr/>
          </p:nvSpPr>
          <p:spPr>
            <a:xfrm>
              <a:off x="1365819" y="3763036"/>
              <a:ext cx="5629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i="1" dirty="0" smtClean="0">
                  <a:solidFill>
                    <a:srgbClr val="8A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φ</a:t>
              </a:r>
              <a:r>
                <a:rPr lang="en-US" sz="2800" b="1" i="1" baseline="-25000" dirty="0" smtClean="0">
                  <a:solidFill>
                    <a:srgbClr val="8A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  <a:endParaRPr lang="ru-RU" sz="2800" b="1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866017" y="3763036"/>
              <a:ext cx="5629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i="1" dirty="0" smtClean="0">
                  <a:solidFill>
                    <a:srgbClr val="8A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φ</a:t>
              </a:r>
              <a:r>
                <a:rPr lang="en-US" sz="2800" b="1" i="1" baseline="-25000" dirty="0" smtClean="0">
                  <a:solidFill>
                    <a:srgbClr val="8A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endParaRPr lang="ru-RU" sz="2800" b="1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57"/>
          <p:cNvGrpSpPr/>
          <p:nvPr/>
        </p:nvGrpSpPr>
        <p:grpSpPr>
          <a:xfrm>
            <a:off x="1415227" y="3241796"/>
            <a:ext cx="1013633" cy="687270"/>
            <a:chOff x="1653662" y="3395963"/>
            <a:chExt cx="1013633" cy="687270"/>
          </a:xfrm>
        </p:grpSpPr>
        <p:grpSp>
          <p:nvGrpSpPr>
            <p:cNvPr id="5" name="Группа 27"/>
            <p:cNvGrpSpPr/>
            <p:nvPr/>
          </p:nvGrpSpPr>
          <p:grpSpPr>
            <a:xfrm>
              <a:off x="1714480" y="3429000"/>
              <a:ext cx="952815" cy="654233"/>
              <a:chOff x="1476045" y="5989477"/>
              <a:chExt cx="952815" cy="654233"/>
            </a:xfrm>
          </p:grpSpPr>
          <p:grpSp>
            <p:nvGrpSpPr>
              <p:cNvPr id="6" name="Группа 29"/>
              <p:cNvGrpSpPr/>
              <p:nvPr/>
            </p:nvGrpSpPr>
            <p:grpSpPr>
              <a:xfrm>
                <a:off x="1476045" y="5989477"/>
                <a:ext cx="952815" cy="654233"/>
                <a:chOff x="1770610" y="3469914"/>
                <a:chExt cx="952815" cy="654233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2206652" y="3469914"/>
                  <a:ext cx="472052" cy="52322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err="1" smtClean="0">
                      <a:cs typeface="Times New Roman" pitchFamily="18" charset="0"/>
                    </a:rPr>
                    <a:t>F</a:t>
                  </a:r>
                  <a:r>
                    <a:rPr lang="en-US" sz="2800" b="1" i="1" baseline="-25000" dirty="0" err="1" smtClean="0">
                      <a:cs typeface="Times New Roman" pitchFamily="18" charset="0"/>
                    </a:rPr>
                    <a:t>a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8" name="Прямая со стрелкой 7"/>
                <p:cNvCxnSpPr/>
                <p:nvPr/>
              </p:nvCxnSpPr>
              <p:spPr>
                <a:xfrm rot="5400000" flipH="1" flipV="1">
                  <a:off x="2312524" y="3582234"/>
                  <a:ext cx="11863" cy="809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" name="Овал 12"/>
                <p:cNvSpPr/>
                <p:nvPr/>
              </p:nvSpPr>
              <p:spPr>
                <a:xfrm>
                  <a:off x="1770610" y="3889684"/>
                  <a:ext cx="250762" cy="234463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/>
                    <a:t>+</a:t>
                  </a:r>
                  <a:endParaRPr lang="ru-RU" dirty="0"/>
                </a:p>
              </p:txBody>
            </p:sp>
          </p:grpSp>
          <p:cxnSp>
            <p:nvCxnSpPr>
              <p:cNvPr id="26" name="Прямая со стрелкой 25"/>
              <p:cNvCxnSpPr/>
              <p:nvPr/>
            </p:nvCxnSpPr>
            <p:spPr>
              <a:xfrm>
                <a:off x="2000232" y="6072206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1653662" y="339596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endParaRPr lang="ru-RU" sz="2400" b="1" i="1" dirty="0"/>
            </a:p>
          </p:txBody>
        </p:sp>
      </p:grpSp>
      <p:grpSp>
        <p:nvGrpSpPr>
          <p:cNvPr id="84" name="Группа 27"/>
          <p:cNvGrpSpPr/>
          <p:nvPr/>
        </p:nvGrpSpPr>
        <p:grpSpPr>
          <a:xfrm>
            <a:off x="2989744" y="3274833"/>
            <a:ext cx="912454" cy="654233"/>
            <a:chOff x="1476045" y="5989477"/>
            <a:chExt cx="912454" cy="654233"/>
          </a:xfrm>
        </p:grpSpPr>
        <p:grpSp>
          <p:nvGrpSpPr>
            <p:cNvPr id="86" name="Группа 29"/>
            <p:cNvGrpSpPr/>
            <p:nvPr/>
          </p:nvGrpSpPr>
          <p:grpSpPr>
            <a:xfrm>
              <a:off x="1476045" y="5989477"/>
              <a:ext cx="912454" cy="654233"/>
              <a:chOff x="1770610" y="3469914"/>
              <a:chExt cx="912454" cy="654233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2206652" y="3469914"/>
                <a:ext cx="476412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err="1" smtClean="0">
                    <a:cs typeface="Times New Roman" pitchFamily="18" charset="0"/>
                  </a:rPr>
                  <a:t>F</a:t>
                </a:r>
                <a:r>
                  <a:rPr lang="en-US" sz="2800" b="1" i="1" baseline="-25000" dirty="0" err="1" smtClean="0">
                    <a:cs typeface="Times New Roman" pitchFamily="18" charset="0"/>
                  </a:rPr>
                  <a:t>b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89" name="Прямая со стрелкой 88"/>
              <p:cNvCxnSpPr>
                <a:endCxn id="88" idx="2"/>
              </p:cNvCxnSpPr>
              <p:nvPr/>
            </p:nvCxnSpPr>
            <p:spPr>
              <a:xfrm flipV="1">
                <a:off x="1913487" y="3993134"/>
                <a:ext cx="531371" cy="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0" name="Овал 89"/>
              <p:cNvSpPr/>
              <p:nvPr/>
            </p:nvSpPr>
            <p:spPr>
              <a:xfrm>
                <a:off x="1770610" y="3889684"/>
                <a:ext cx="250762" cy="234463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+</a:t>
                </a:r>
                <a:endParaRPr lang="ru-RU" dirty="0"/>
              </a:p>
            </p:txBody>
          </p:sp>
        </p:grpSp>
        <p:cxnSp>
          <p:nvCxnSpPr>
            <p:cNvPr id="87" name="Прямая со стрелкой 86"/>
            <p:cNvCxnSpPr/>
            <p:nvPr/>
          </p:nvCxnSpPr>
          <p:spPr>
            <a:xfrm>
              <a:off x="2000232" y="607220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4429124" y="4143380"/>
          <a:ext cx="2032000" cy="833438"/>
        </p:xfrm>
        <a:graphic>
          <a:graphicData uri="http://schemas.openxmlformats.org/presentationml/2006/ole">
            <p:oleObj spid="_x0000_s26628" name="Формула" r:id="rId5" imgW="1054080" imgH="431640" progId="Equation.3">
              <p:embed/>
            </p:oleObj>
          </a:graphicData>
        </a:graphic>
      </p:graphicFrame>
      <p:graphicFrame>
        <p:nvGraphicFramePr>
          <p:cNvPr id="26629" name="Object 2"/>
          <p:cNvGraphicFramePr>
            <a:graphicFrameLocks noChangeAspect="1"/>
          </p:cNvGraphicFramePr>
          <p:nvPr/>
        </p:nvGraphicFramePr>
        <p:xfrm>
          <a:off x="2081205" y="1071552"/>
          <a:ext cx="1347787" cy="857250"/>
        </p:xfrm>
        <a:graphic>
          <a:graphicData uri="http://schemas.openxmlformats.org/presentationml/2006/ole">
            <p:oleObj spid="_x0000_s26629" name="Формула" r:id="rId6" imgW="698400" imgH="44424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572000" y="1071552"/>
          <a:ext cx="2474912" cy="857250"/>
        </p:xfrm>
        <a:graphic>
          <a:graphicData uri="http://schemas.openxmlformats.org/presentationml/2006/ole">
            <p:oleObj spid="_x0000_s26630" name="Формула" r:id="rId7" imgW="1282680" imgH="444240" progId="Equation.3">
              <p:embed/>
            </p:oleObj>
          </a:graphicData>
        </a:graphic>
      </p:graphicFrame>
      <p:grpSp>
        <p:nvGrpSpPr>
          <p:cNvPr id="97" name="Группа 96"/>
          <p:cNvGrpSpPr/>
          <p:nvPr/>
        </p:nvGrpSpPr>
        <p:grpSpPr>
          <a:xfrm>
            <a:off x="1643042" y="3286124"/>
            <a:ext cx="1571636" cy="523220"/>
            <a:chOff x="1571604" y="3071810"/>
            <a:chExt cx="1571636" cy="523220"/>
          </a:xfrm>
        </p:grpSpPr>
        <p:cxnSp>
          <p:nvCxnSpPr>
            <p:cNvPr id="75" name="Прямая со стрелкой 74"/>
            <p:cNvCxnSpPr/>
            <p:nvPr/>
          </p:nvCxnSpPr>
          <p:spPr>
            <a:xfrm>
              <a:off x="1571604" y="3571876"/>
              <a:ext cx="15716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Прямоугольник 81"/>
            <p:cNvSpPr/>
            <p:nvPr/>
          </p:nvSpPr>
          <p:spPr>
            <a:xfrm>
              <a:off x="2143108" y="3071810"/>
              <a:ext cx="3513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 smtClean="0"/>
                <a:t>S</a:t>
              </a:r>
              <a:endParaRPr lang="ru-RU" sz="2400" baseline="-25000" dirty="0"/>
            </a:p>
          </p:txBody>
        </p:sp>
        <p:cxnSp>
          <p:nvCxnSpPr>
            <p:cNvPr id="96" name="Прямая со стрелкой 95"/>
            <p:cNvCxnSpPr/>
            <p:nvPr/>
          </p:nvCxnSpPr>
          <p:spPr>
            <a:xfrm>
              <a:off x="2214546" y="3143248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Группа 97"/>
          <p:cNvGrpSpPr/>
          <p:nvPr/>
        </p:nvGrpSpPr>
        <p:grpSpPr>
          <a:xfrm>
            <a:off x="1643042" y="3284536"/>
            <a:ext cx="1702359" cy="501654"/>
            <a:chOff x="1643042" y="2500306"/>
            <a:chExt cx="1702359" cy="501654"/>
          </a:xfrm>
        </p:grpSpPr>
        <p:cxnSp>
          <p:nvCxnSpPr>
            <p:cNvPr id="76" name="Прямая со стрелкой 75"/>
            <p:cNvCxnSpPr/>
            <p:nvPr/>
          </p:nvCxnSpPr>
          <p:spPr>
            <a:xfrm>
              <a:off x="1643042" y="3000372"/>
              <a:ext cx="1571636" cy="158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Прямоугольник 78"/>
            <p:cNvSpPr/>
            <p:nvPr/>
          </p:nvSpPr>
          <p:spPr>
            <a:xfrm>
              <a:off x="1643042" y="2500306"/>
              <a:ext cx="5790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i="1" dirty="0" smtClean="0"/>
                <a:t>Δ</a:t>
              </a:r>
              <a:r>
                <a:rPr lang="en-US" sz="2400" b="1" i="1" dirty="0" smtClean="0"/>
                <a:t>S</a:t>
              </a:r>
              <a:r>
                <a:rPr lang="en-US" sz="2400" b="1" i="1" baseline="-25000" dirty="0" smtClean="0"/>
                <a:t>1</a:t>
              </a:r>
              <a:endParaRPr lang="ru-RU" sz="2000" baseline="-25000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2071670" y="2500306"/>
              <a:ext cx="5790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i="1" dirty="0" smtClean="0"/>
                <a:t>Δ</a:t>
              </a:r>
              <a:r>
                <a:rPr lang="en-US" sz="2400" b="1" i="1" dirty="0" smtClean="0"/>
                <a:t>S</a:t>
              </a:r>
              <a:r>
                <a:rPr lang="en-US" sz="2400" b="1" i="1" baseline="-25000" dirty="0" smtClean="0"/>
                <a:t>2</a:t>
              </a:r>
              <a:endParaRPr lang="ru-RU" sz="2000" baseline="-250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2500298" y="2500306"/>
              <a:ext cx="8451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i="1" dirty="0" smtClean="0"/>
                <a:t>Δ</a:t>
              </a:r>
              <a:r>
                <a:rPr lang="en-US" sz="2400" b="1" i="1" dirty="0" smtClean="0"/>
                <a:t>S</a:t>
              </a:r>
              <a:r>
                <a:rPr lang="en-US" sz="2400" b="1" i="1" baseline="-25000" dirty="0" smtClean="0"/>
                <a:t>3</a:t>
              </a:r>
              <a:r>
                <a:rPr lang="en-US" sz="2400" b="1" i="1" dirty="0" smtClean="0"/>
                <a:t>…</a:t>
              </a:r>
              <a:r>
                <a:rPr lang="en-US" sz="2400" b="1" i="1" baseline="-25000" dirty="0" smtClean="0"/>
                <a:t> </a:t>
              </a:r>
              <a:endParaRPr lang="ru-RU" sz="2000" baseline="-25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4" grpId="1"/>
      <p:bldP spid="55" grpId="0"/>
      <p:bldP spid="45" grpId="0" animBg="1"/>
      <p:bldP spid="78" grpId="0"/>
      <p:bldP spid="7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4714876" y="928670"/>
            <a:ext cx="4071934" cy="492922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28596" y="928670"/>
            <a:ext cx="4071934" cy="492922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Заряды и массы. Аналогия.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14348" y="1006602"/>
            <a:ext cx="3357586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Взаимодействие зарядов</a:t>
            </a:r>
            <a:endParaRPr lang="ru-RU" sz="20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4929190" y="1006602"/>
            <a:ext cx="350046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Взаимодействие масс</a:t>
            </a:r>
            <a:endParaRPr lang="ru-RU" sz="2000" i="1" dirty="0"/>
          </a:p>
        </p:txBody>
      </p: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назад 43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омой 45">
            <a:hlinkClick r:id="rId3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01648" y="2570163"/>
          <a:ext cx="1570154" cy="1001713"/>
        </p:xfrm>
        <a:graphic>
          <a:graphicData uri="http://schemas.openxmlformats.org/presentationml/2006/ole">
            <p:oleObj spid="_x0000_s27650" name="Формула" r:id="rId4" imgW="698400" imgH="444240" progId="Equation.3">
              <p:embed/>
            </p:oleObj>
          </a:graphicData>
        </a:graphic>
      </p:graphicFrame>
      <p:grpSp>
        <p:nvGrpSpPr>
          <p:cNvPr id="98" name="Группа 97"/>
          <p:cNvGrpSpPr/>
          <p:nvPr/>
        </p:nvGrpSpPr>
        <p:grpSpPr>
          <a:xfrm>
            <a:off x="816158" y="1357298"/>
            <a:ext cx="3112900" cy="1071570"/>
            <a:chOff x="766856" y="1357298"/>
            <a:chExt cx="3112900" cy="1071570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1202737" y="1357298"/>
              <a:ext cx="2226255" cy="1071570"/>
              <a:chOff x="780820" y="1643050"/>
              <a:chExt cx="2719610" cy="130903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285852" y="1643050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52" name="Прямая со стрелкой 51"/>
              <p:cNvCxnSpPr/>
              <p:nvPr/>
            </p:nvCxnSpPr>
            <p:spPr>
              <a:xfrm flipV="1">
                <a:off x="1071538" y="2143116"/>
                <a:ext cx="667064" cy="118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/>
              <p:nvPr/>
            </p:nvCxnSpPr>
            <p:spPr>
              <a:xfrm>
                <a:off x="1373997" y="1725779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2738732" y="1643050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67" name="Прямая со стрелкой 66"/>
              <p:cNvCxnSpPr/>
              <p:nvPr/>
            </p:nvCxnSpPr>
            <p:spPr>
              <a:xfrm rot="10800000">
                <a:off x="2500298" y="2143116"/>
                <a:ext cx="71438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 стрелкой 69"/>
              <p:cNvCxnSpPr/>
              <p:nvPr/>
            </p:nvCxnSpPr>
            <p:spPr>
              <a:xfrm>
                <a:off x="2826877" y="1725779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Овал 44"/>
              <p:cNvSpPr/>
              <p:nvPr/>
            </p:nvSpPr>
            <p:spPr>
              <a:xfrm>
                <a:off x="780820" y="2000240"/>
                <a:ext cx="320515" cy="2996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/>
                  <a:t>+</a:t>
                </a:r>
                <a:endParaRPr lang="ru-RU" sz="3200" dirty="0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3173264" y="2000240"/>
                <a:ext cx="327166" cy="30590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/>
                  <a:t>-</a:t>
                </a:r>
                <a:endParaRPr lang="ru-RU" dirty="0"/>
              </a:p>
            </p:txBody>
          </p:sp>
          <p:cxnSp>
            <p:nvCxnSpPr>
              <p:cNvPr id="80" name="Прямая со стрелкой 79"/>
              <p:cNvCxnSpPr/>
              <p:nvPr/>
            </p:nvCxnSpPr>
            <p:spPr>
              <a:xfrm>
                <a:off x="928662" y="2500306"/>
                <a:ext cx="2428892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1928794" y="2428868"/>
                <a:ext cx="3080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r</a:t>
                </a:r>
                <a:endParaRPr lang="ru-RU" i="1" dirty="0"/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766856" y="1500174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r>
                <a:rPr lang="en-US" sz="2400" b="1" i="1" baseline="-25000" dirty="0" smtClean="0"/>
                <a:t>1</a:t>
              </a:r>
              <a:endParaRPr lang="ru-RU" sz="2400" b="1" i="1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428992" y="1500174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q</a:t>
              </a:r>
              <a:r>
                <a:rPr lang="en-US" sz="2400" b="1" i="1" baseline="-25000" dirty="0" smtClean="0"/>
                <a:t>2</a:t>
              </a:r>
              <a:endParaRPr lang="ru-RU" sz="2400" b="1" i="1" baseline="-25000" dirty="0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129982" y="1357298"/>
            <a:ext cx="3299670" cy="1071570"/>
            <a:chOff x="5072066" y="1357298"/>
            <a:chExt cx="3299670" cy="1071570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5560455" y="1357298"/>
              <a:ext cx="2226255" cy="1071570"/>
              <a:chOff x="780820" y="1643050"/>
              <a:chExt cx="2719610" cy="1309038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1285852" y="1643050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87" name="Прямая со стрелкой 86"/>
              <p:cNvCxnSpPr/>
              <p:nvPr/>
            </p:nvCxnSpPr>
            <p:spPr>
              <a:xfrm flipV="1">
                <a:off x="1071538" y="2143116"/>
                <a:ext cx="667064" cy="118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 стрелкой 87"/>
              <p:cNvCxnSpPr/>
              <p:nvPr/>
            </p:nvCxnSpPr>
            <p:spPr>
              <a:xfrm>
                <a:off x="1373997" y="1725779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2738732" y="1643050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baseline="-25000" dirty="0">
                  <a:cs typeface="Times New Roman" pitchFamily="18" charset="0"/>
                </a:endParaRPr>
              </a:p>
            </p:txBody>
          </p:sp>
          <p:cxnSp>
            <p:nvCxnSpPr>
              <p:cNvPr id="90" name="Прямая со стрелкой 89"/>
              <p:cNvCxnSpPr/>
              <p:nvPr/>
            </p:nvCxnSpPr>
            <p:spPr>
              <a:xfrm rot="10800000">
                <a:off x="2500298" y="2143116"/>
                <a:ext cx="71438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 стрелкой 90"/>
              <p:cNvCxnSpPr/>
              <p:nvPr/>
            </p:nvCxnSpPr>
            <p:spPr>
              <a:xfrm>
                <a:off x="2826877" y="1725779"/>
                <a:ext cx="28575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Овал 91"/>
              <p:cNvSpPr/>
              <p:nvPr/>
            </p:nvSpPr>
            <p:spPr>
              <a:xfrm>
                <a:off x="780820" y="2000240"/>
                <a:ext cx="320515" cy="2996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200" dirty="0"/>
              </a:p>
            </p:txBody>
          </p:sp>
          <p:sp>
            <p:nvSpPr>
              <p:cNvPr id="93" name="Овал 92"/>
              <p:cNvSpPr/>
              <p:nvPr/>
            </p:nvSpPr>
            <p:spPr>
              <a:xfrm>
                <a:off x="3173264" y="2000240"/>
                <a:ext cx="327166" cy="30590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94" name="Прямая со стрелкой 93"/>
              <p:cNvCxnSpPr/>
              <p:nvPr/>
            </p:nvCxnSpPr>
            <p:spPr>
              <a:xfrm>
                <a:off x="928662" y="2500306"/>
                <a:ext cx="2428892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1928794" y="2428868"/>
                <a:ext cx="3080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 smtClean="0"/>
                  <a:t>r</a:t>
                </a:r>
                <a:endParaRPr lang="ru-RU" i="1" dirty="0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5072066" y="1500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m</a:t>
              </a:r>
              <a:r>
                <a:rPr lang="en-US" sz="2400" b="1" i="1" baseline="-25000" dirty="0" smtClean="0"/>
                <a:t>1</a:t>
              </a:r>
              <a:endParaRPr lang="ru-RU" sz="2400" b="1" i="1" baseline="-25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836012" y="1500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m</a:t>
              </a:r>
              <a:r>
                <a:rPr lang="en-US" sz="2400" b="1" i="1" baseline="-25000" dirty="0" smtClean="0"/>
                <a:t>2</a:t>
              </a:r>
              <a:endParaRPr lang="ru-RU" sz="2400" b="1" i="1" baseline="-25000" dirty="0"/>
            </a:p>
          </p:txBody>
        </p:sp>
      </p:grpSp>
      <p:graphicFrame>
        <p:nvGraphicFramePr>
          <p:cNvPr id="27651" name="Object 2"/>
          <p:cNvGraphicFramePr>
            <a:graphicFrameLocks noChangeAspect="1"/>
          </p:cNvGraphicFramePr>
          <p:nvPr/>
        </p:nvGraphicFramePr>
        <p:xfrm>
          <a:off x="5786446" y="2498725"/>
          <a:ext cx="1798638" cy="1001713"/>
        </p:xfrm>
        <a:graphic>
          <a:graphicData uri="http://schemas.openxmlformats.org/presentationml/2006/ole">
            <p:oleObj spid="_x0000_s27651" name="Формула" r:id="rId5" imgW="799920" imgH="444240" progId="Equation.3">
              <p:embed/>
            </p:oleObj>
          </a:graphicData>
        </a:graphic>
      </p:graphicFrame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1422391" y="3429007"/>
          <a:ext cx="1863725" cy="1071563"/>
        </p:xfrm>
        <a:graphic>
          <a:graphicData uri="http://schemas.openxmlformats.org/presentationml/2006/ole">
            <p:oleObj spid="_x0000_s27652" name="Формула" r:id="rId6" imgW="774360" imgH="444240" progId="Equation.3">
              <p:embed/>
            </p:oleObj>
          </a:graphicData>
        </a:graphic>
      </p:graphicFrame>
      <p:graphicFrame>
        <p:nvGraphicFramePr>
          <p:cNvPr id="27653" name="Object 2"/>
          <p:cNvGraphicFramePr>
            <a:graphicFrameLocks noChangeAspect="1"/>
          </p:cNvGraphicFramePr>
          <p:nvPr/>
        </p:nvGraphicFramePr>
        <p:xfrm>
          <a:off x="5716588" y="3357569"/>
          <a:ext cx="2289175" cy="1071563"/>
        </p:xfrm>
        <a:graphic>
          <a:graphicData uri="http://schemas.openxmlformats.org/presentationml/2006/ole">
            <p:oleObj spid="_x0000_s27653" name="Формула" r:id="rId7" imgW="952200" imgH="444240" progId="Equation.3">
              <p:embed/>
            </p:oleObj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928662" y="4610409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r>
              <a:rPr lang="ru-RU" sz="2400" i="1" dirty="0" smtClean="0"/>
              <a:t> </a:t>
            </a:r>
            <a:r>
              <a:rPr lang="en-US" sz="2400" i="1" dirty="0" smtClean="0"/>
              <a:t>&lt; 0    </a:t>
            </a:r>
            <a:r>
              <a:rPr lang="ru-RU" sz="2400" i="1" dirty="0" smtClean="0"/>
              <a:t> → </a:t>
            </a:r>
            <a:r>
              <a:rPr lang="en-US" sz="2400" i="1" dirty="0" smtClean="0"/>
              <a:t>  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p</a:t>
            </a:r>
            <a:r>
              <a:rPr lang="ru-RU" sz="2400" i="1" dirty="0" smtClean="0"/>
              <a:t> </a:t>
            </a:r>
            <a:r>
              <a:rPr lang="en-US" sz="2400" i="1" dirty="0" smtClean="0"/>
              <a:t>&lt; 0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4714908" y="2214554"/>
            <a:ext cx="4071934" cy="3786214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28596" y="2143116"/>
            <a:ext cx="4071934" cy="385765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Эквипотенциальные поверхности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14348" y="2214554"/>
            <a:ext cx="3357586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Однородное поле</a:t>
            </a:r>
            <a:endParaRPr lang="ru-RU" sz="20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5000628" y="2285992"/>
            <a:ext cx="350046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Поле точечного заряда</a:t>
            </a:r>
            <a:endParaRPr lang="ru-RU" sz="2000" i="1" dirty="0"/>
          </a:p>
        </p:txBody>
      </p: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назад 43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омой 45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596" y="785794"/>
            <a:ext cx="8358246" cy="121444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57224" y="1000108"/>
            <a:ext cx="7286676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ru-RU" sz="2400" b="1" i="1" dirty="0" smtClean="0"/>
              <a:t>Поверхность, все точки которой имеют равный потенциал, называется эквипотенциальной</a:t>
            </a:r>
            <a:endParaRPr lang="ru-RU" sz="2400" b="1" i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142976" y="728473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При перемещении заряда перпендикулярно силовым линиям электрического поля</a:t>
            </a:r>
            <a:r>
              <a:rPr lang="en-US" sz="2400" i="1" dirty="0" smtClean="0"/>
              <a:t> A = q</a:t>
            </a:r>
            <a:r>
              <a:rPr lang="ru-RU" sz="2400" i="1" dirty="0" smtClean="0"/>
              <a:t>(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 – </a:t>
            </a:r>
            <a:r>
              <a:rPr lang="el-GR" sz="2400" i="1" dirty="0" smtClean="0"/>
              <a:t>φ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) = </a:t>
            </a:r>
            <a:r>
              <a:rPr lang="en-US" sz="2400" i="1" dirty="0" smtClean="0"/>
              <a:t>0</a:t>
            </a:r>
            <a:r>
              <a:rPr lang="ru-RU" sz="2400" i="1" dirty="0" smtClean="0"/>
              <a:t>, следовательно, </a:t>
            </a:r>
            <a:r>
              <a:rPr lang="el-GR" sz="2400" i="1" dirty="0" smtClean="0"/>
              <a:t>φ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 </a:t>
            </a:r>
            <a:r>
              <a:rPr lang="ru-RU" sz="2400" i="1" dirty="0" smtClean="0"/>
              <a:t>=</a:t>
            </a:r>
            <a:r>
              <a:rPr lang="en-US" sz="2400" i="1" dirty="0" smtClean="0"/>
              <a:t> </a:t>
            </a:r>
            <a:r>
              <a:rPr lang="el-GR" sz="2400" i="1" dirty="0" smtClean="0"/>
              <a:t>φ</a:t>
            </a:r>
            <a:r>
              <a:rPr lang="ru-RU" sz="2400" i="1" baseline="-25000" dirty="0" smtClean="0"/>
              <a:t>2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  <p:grpSp>
        <p:nvGrpSpPr>
          <p:cNvPr id="62" name="Группа 61"/>
          <p:cNvGrpSpPr/>
          <p:nvPr/>
        </p:nvGrpSpPr>
        <p:grpSpPr>
          <a:xfrm>
            <a:off x="785786" y="2786058"/>
            <a:ext cx="3357586" cy="2500330"/>
            <a:chOff x="1000100" y="2786058"/>
            <a:chExt cx="2464610" cy="2500330"/>
          </a:xfrm>
        </p:grpSpPr>
        <p:cxnSp>
          <p:nvCxnSpPr>
            <p:cNvPr id="53" name="Прямая со стрелкой 52"/>
            <p:cNvCxnSpPr/>
            <p:nvPr/>
          </p:nvCxnSpPr>
          <p:spPr>
            <a:xfrm>
              <a:off x="1000100" y="3570574"/>
              <a:ext cx="2455133" cy="13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8"/>
            <p:cNvCxnSpPr/>
            <p:nvPr/>
          </p:nvCxnSpPr>
          <p:spPr>
            <a:xfrm>
              <a:off x="1000892" y="5284800"/>
              <a:ext cx="245513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1009577" y="4429132"/>
              <a:ext cx="2455133" cy="13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1000100" y="2786058"/>
              <a:ext cx="2455133" cy="13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Овал 72"/>
          <p:cNvSpPr/>
          <p:nvPr/>
        </p:nvSpPr>
        <p:spPr>
          <a:xfrm>
            <a:off x="1249404" y="5382005"/>
            <a:ext cx="250762" cy="2344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grpSp>
        <p:nvGrpSpPr>
          <p:cNvPr id="107" name="Группа 106"/>
          <p:cNvGrpSpPr/>
          <p:nvPr/>
        </p:nvGrpSpPr>
        <p:grpSpPr>
          <a:xfrm>
            <a:off x="1358084" y="2572538"/>
            <a:ext cx="1928826" cy="3043931"/>
            <a:chOff x="1358084" y="2572538"/>
            <a:chExt cx="1928826" cy="3043931"/>
          </a:xfrm>
        </p:grpSpPr>
        <p:cxnSp>
          <p:nvCxnSpPr>
            <p:cNvPr id="75" name="Прямая соединительная линия 74"/>
            <p:cNvCxnSpPr>
              <a:stCxn id="73" idx="4"/>
            </p:cNvCxnSpPr>
            <p:nvPr/>
          </p:nvCxnSpPr>
          <p:spPr>
            <a:xfrm rot="5400000" flipH="1">
              <a:off x="-119811" y="4121872"/>
              <a:ext cx="2972492" cy="16701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 flipH="1" flipV="1">
              <a:off x="821505" y="4107661"/>
              <a:ext cx="2928958" cy="158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Прямая соединительная линия 101"/>
            <p:cNvCxnSpPr/>
            <p:nvPr/>
          </p:nvCxnSpPr>
          <p:spPr>
            <a:xfrm rot="5400000" flipH="1" flipV="1">
              <a:off x="1785918" y="4071942"/>
              <a:ext cx="3000396" cy="1588"/>
            </a:xfrm>
            <a:prstGeom prst="line">
              <a:avLst/>
            </a:prstGeom>
            <a:ln>
              <a:prstDash val="lg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" name="Группа 132"/>
          <p:cNvGrpSpPr/>
          <p:nvPr/>
        </p:nvGrpSpPr>
        <p:grpSpPr>
          <a:xfrm>
            <a:off x="5072066" y="2857496"/>
            <a:ext cx="3286148" cy="2652950"/>
            <a:chOff x="4929190" y="2857496"/>
            <a:chExt cx="3286148" cy="2652950"/>
          </a:xfrm>
        </p:grpSpPr>
        <p:grpSp>
          <p:nvGrpSpPr>
            <p:cNvPr id="108" name="Группа 107"/>
            <p:cNvGrpSpPr/>
            <p:nvPr/>
          </p:nvGrpSpPr>
          <p:grpSpPr>
            <a:xfrm>
              <a:off x="6286512" y="2857496"/>
              <a:ext cx="1928826" cy="2652950"/>
              <a:chOff x="642910" y="2285992"/>
              <a:chExt cx="2233377" cy="3071837"/>
            </a:xfrm>
          </p:grpSpPr>
          <p:grpSp>
            <p:nvGrpSpPr>
              <p:cNvPr id="109" name="Группа 94"/>
              <p:cNvGrpSpPr/>
              <p:nvPr/>
            </p:nvGrpSpPr>
            <p:grpSpPr>
              <a:xfrm>
                <a:off x="785786" y="2285992"/>
                <a:ext cx="2090501" cy="3071837"/>
                <a:chOff x="785786" y="2285992"/>
                <a:chExt cx="2090501" cy="3071837"/>
              </a:xfrm>
            </p:grpSpPr>
            <p:cxnSp>
              <p:nvCxnSpPr>
                <p:cNvPr id="111" name="Прямая со стрелкой 110"/>
                <p:cNvCxnSpPr/>
                <p:nvPr/>
              </p:nvCxnSpPr>
              <p:spPr>
                <a:xfrm flipV="1">
                  <a:off x="1071538" y="3774910"/>
                  <a:ext cx="1804749" cy="1128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 стрелкой 8"/>
                <p:cNvCxnSpPr>
                  <a:stCxn id="110" idx="4"/>
                </p:cNvCxnSpPr>
                <p:nvPr/>
              </p:nvCxnSpPr>
              <p:spPr>
                <a:xfrm rot="5400000">
                  <a:off x="186012" y="4671717"/>
                  <a:ext cx="1357324" cy="1489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 стрелкой 112"/>
                <p:cNvCxnSpPr>
                  <a:stCxn id="110" idx="5"/>
                </p:cNvCxnSpPr>
                <p:nvPr/>
              </p:nvCxnSpPr>
              <p:spPr>
                <a:xfrm rot="16200000" flipH="1">
                  <a:off x="1085402" y="3886531"/>
                  <a:ext cx="1077942" cy="118034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 стрелкой 113"/>
                <p:cNvCxnSpPr>
                  <a:stCxn id="110" idx="0"/>
                </p:cNvCxnSpPr>
                <p:nvPr/>
              </p:nvCxnSpPr>
              <p:spPr>
                <a:xfrm rot="16200000" flipV="1">
                  <a:off x="221732" y="2921484"/>
                  <a:ext cx="1285884" cy="1489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 стрелкой 114"/>
                <p:cNvCxnSpPr>
                  <a:stCxn id="110" idx="7"/>
                </p:cNvCxnSpPr>
                <p:nvPr/>
              </p:nvCxnSpPr>
              <p:spPr>
                <a:xfrm rot="5400000" flipH="1" flipV="1">
                  <a:off x="1198200" y="2452864"/>
                  <a:ext cx="1017784" cy="134578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TextBox 115"/>
                <p:cNvSpPr txBox="1"/>
                <p:nvPr/>
              </p:nvSpPr>
              <p:spPr>
                <a:xfrm>
                  <a:off x="785786" y="3929066"/>
                  <a:ext cx="42832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/>
                    <a:t>Q</a:t>
                  </a:r>
                  <a:endParaRPr lang="ru-RU" b="1" i="1" dirty="0"/>
                </a:p>
              </p:txBody>
            </p:sp>
          </p:grpSp>
          <p:sp>
            <p:nvSpPr>
              <p:cNvPr id="110" name="Овал 109"/>
              <p:cNvSpPr/>
              <p:nvPr/>
            </p:nvSpPr>
            <p:spPr>
              <a:xfrm>
                <a:off x="642910" y="3571876"/>
                <a:ext cx="458425" cy="42862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/>
                  <a:t>+</a:t>
                </a:r>
                <a:endParaRPr lang="ru-RU" sz="3200" dirty="0"/>
              </a:p>
            </p:txBody>
          </p:sp>
        </p:grpSp>
        <p:cxnSp>
          <p:nvCxnSpPr>
            <p:cNvPr id="117" name="Прямая со стрелкой 116"/>
            <p:cNvCxnSpPr>
              <a:stCxn id="110" idx="2"/>
            </p:cNvCxnSpPr>
            <p:nvPr/>
          </p:nvCxnSpPr>
          <p:spPr>
            <a:xfrm rot="10800000">
              <a:off x="4929190" y="4143380"/>
              <a:ext cx="1357322" cy="97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 стрелкой 117"/>
            <p:cNvCxnSpPr>
              <a:stCxn id="110" idx="3"/>
            </p:cNvCxnSpPr>
            <p:nvPr/>
          </p:nvCxnSpPr>
          <p:spPr>
            <a:xfrm rot="5400000">
              <a:off x="5314242" y="4184700"/>
              <a:ext cx="930950" cy="11295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 стрелкой 118"/>
            <p:cNvCxnSpPr>
              <a:stCxn id="110" idx="1"/>
            </p:cNvCxnSpPr>
            <p:nvPr/>
          </p:nvCxnSpPr>
          <p:spPr>
            <a:xfrm rot="16200000" flipV="1">
              <a:off x="5375939" y="3053690"/>
              <a:ext cx="950433" cy="986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Овал 134"/>
          <p:cNvSpPr/>
          <p:nvPr/>
        </p:nvSpPr>
        <p:spPr>
          <a:xfrm>
            <a:off x="6500826" y="2928934"/>
            <a:ext cx="250762" cy="2344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grpSp>
        <p:nvGrpSpPr>
          <p:cNvPr id="140" name="Группа 139"/>
          <p:cNvGrpSpPr/>
          <p:nvPr/>
        </p:nvGrpSpPr>
        <p:grpSpPr>
          <a:xfrm>
            <a:off x="5500694" y="3071810"/>
            <a:ext cx="2286016" cy="2286016"/>
            <a:chOff x="5357818" y="3071810"/>
            <a:chExt cx="2286016" cy="2286016"/>
          </a:xfrm>
        </p:grpSpPr>
        <p:sp>
          <p:nvSpPr>
            <p:cNvPr id="137" name="Овал 136"/>
            <p:cNvSpPr/>
            <p:nvPr/>
          </p:nvSpPr>
          <p:spPr>
            <a:xfrm>
              <a:off x="5357818" y="3071810"/>
              <a:ext cx="2286016" cy="2286016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572132" y="3286124"/>
              <a:ext cx="1857388" cy="1857388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848360" y="3562352"/>
              <a:ext cx="1295408" cy="1295408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0328E-6 L -0.00469 -0.375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40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47" grpId="0"/>
      <p:bldP spid="48" grpId="0"/>
      <p:bldP spid="48" grpId="1"/>
      <p:bldP spid="73" grpId="0" animBg="1"/>
      <p:bldP spid="73" grpId="1" animBg="1"/>
      <p:bldP spid="135" grpId="0" animBg="1"/>
      <p:bldP spid="1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endshow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428596" y="714356"/>
            <a:ext cx="5929354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Работа электростатического поля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>
            <a:hlinkClick r:id="rId3" action="ppaction://hlinksldjump"/>
          </p:cNvPr>
          <p:cNvSpPr txBox="1">
            <a:spLocks/>
          </p:cNvSpPr>
          <p:nvPr/>
        </p:nvSpPr>
        <p:spPr>
          <a:xfrm>
            <a:off x="752476" y="1268000"/>
            <a:ext cx="717711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потенциальной энергии в механике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>
            <a:hlinkClick r:id="rId4" action="ppaction://hlinksldjump"/>
          </p:cNvPr>
          <p:cNvSpPr txBox="1">
            <a:spLocks/>
          </p:cNvSpPr>
          <p:nvPr/>
        </p:nvSpPr>
        <p:spPr>
          <a:xfrm>
            <a:off x="976314" y="1821644"/>
            <a:ext cx="7881934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потенциальной энергии в электростатике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>
            <a:hlinkClick r:id="rId5" action="ppaction://hlinksldjump"/>
          </p:cNvPr>
          <p:cNvSpPr txBox="1">
            <a:spLocks/>
          </p:cNvSpPr>
          <p:nvPr/>
        </p:nvSpPr>
        <p:spPr>
          <a:xfrm>
            <a:off x="1271590" y="2375288"/>
            <a:ext cx="6586558" cy="6540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Независимость работы от траектории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>
            <a:hlinkClick r:id="rId6" action="ppaction://hlinksldjump"/>
          </p:cNvPr>
          <p:cNvSpPr txBox="1">
            <a:spLocks/>
          </p:cNvSpPr>
          <p:nvPr/>
        </p:nvSpPr>
        <p:spPr>
          <a:xfrm>
            <a:off x="1638304" y="2928932"/>
            <a:ext cx="5362588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Потенциал электрического поля                                 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>
            <a:hlinkClick r:id="rId7" action="ppaction://hlinksldjump"/>
          </p:cNvPr>
          <p:cNvSpPr txBox="1">
            <a:spLocks/>
          </p:cNvSpPr>
          <p:nvPr/>
        </p:nvSpPr>
        <p:spPr>
          <a:xfrm>
            <a:off x="2071670" y="3482576"/>
            <a:ext cx="5067312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Напряженность и напряжение                         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>
            <a:hlinkClick r:id="rId8" action="ppaction://hlinksldjump"/>
          </p:cNvPr>
          <p:cNvSpPr txBox="1">
            <a:spLocks/>
          </p:cNvSpPr>
          <p:nvPr/>
        </p:nvSpPr>
        <p:spPr>
          <a:xfrm>
            <a:off x="2314588" y="4036220"/>
            <a:ext cx="6400816" cy="6540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Энергия и потенциал точечного заряда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>
            <a:hlinkClick r:id="" action="ppaction://hlinkshowjump?jump=endshow"/>
          </p:cNvPr>
          <p:cNvSpPr/>
          <p:nvPr/>
        </p:nvSpPr>
        <p:spPr>
          <a:xfrm>
            <a:off x="7358082" y="6000768"/>
            <a:ext cx="92869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выход</a:t>
            </a:r>
            <a:endParaRPr lang="ru-RU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Заголовок 1">
            <a:hlinkClick r:id="rId9" action="ppaction://hlinksldjump"/>
          </p:cNvPr>
          <p:cNvSpPr txBox="1">
            <a:spLocks/>
          </p:cNvSpPr>
          <p:nvPr/>
        </p:nvSpPr>
        <p:spPr>
          <a:xfrm>
            <a:off x="2643174" y="4589864"/>
            <a:ext cx="4714908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Заряды и массы. Аналогия.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>
            <a:hlinkClick r:id="rId10" action="ppaction://hlinksldjump"/>
          </p:cNvPr>
          <p:cNvSpPr txBox="1">
            <a:spLocks/>
          </p:cNvSpPr>
          <p:nvPr/>
        </p:nvSpPr>
        <p:spPr>
          <a:xfrm>
            <a:off x="3071802" y="5143512"/>
            <a:ext cx="554356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Эквипотенциальные поверхности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285720" y="4357694"/>
            <a:ext cx="8429684" cy="1500198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643470" y="928670"/>
            <a:ext cx="4071934" cy="3286148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85720" y="928670"/>
            <a:ext cx="4071934" cy="3286148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1465241" y="2107397"/>
            <a:ext cx="499272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751125" y="2964653"/>
            <a:ext cx="785024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электростатического поля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214314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++++++++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14422"/>
            <a:ext cx="214314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-------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85786" y="1500174"/>
            <a:ext cx="3071834" cy="2146316"/>
            <a:chOff x="1500166" y="1998652"/>
            <a:chExt cx="4143404" cy="2146316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1500166" y="1998652"/>
              <a:ext cx="41434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500166" y="2714620"/>
              <a:ext cx="41434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1500166" y="4143380"/>
              <a:ext cx="41434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500166" y="3429000"/>
              <a:ext cx="41434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Овал 15"/>
          <p:cNvSpPr/>
          <p:nvPr/>
        </p:nvSpPr>
        <p:spPr>
          <a:xfrm>
            <a:off x="1571604" y="2428868"/>
            <a:ext cx="285752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+</a:t>
            </a:r>
            <a:endParaRPr lang="ru-RU" sz="20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1714480" y="1714488"/>
            <a:ext cx="2143140" cy="400110"/>
            <a:chOff x="2428860" y="2214554"/>
            <a:chExt cx="2143140" cy="400110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2428860" y="2571744"/>
              <a:ext cx="214314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86116" y="2214554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cs typeface="Times New Roman" pitchFamily="18" charset="0"/>
                </a:rPr>
                <a:t>d</a:t>
              </a:r>
              <a:r>
                <a:rPr lang="en-US" sz="2000" b="1" i="1" baseline="-25000" dirty="0" smtClean="0">
                  <a:cs typeface="Times New Roman" pitchFamily="18" charset="0"/>
                </a:rPr>
                <a:t>1</a:t>
              </a:r>
              <a:endParaRPr lang="ru-RU" sz="2000" b="1" i="1" baseline="-25000" dirty="0"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143240" y="3273982"/>
            <a:ext cx="714380" cy="400110"/>
            <a:chOff x="3857620" y="3774048"/>
            <a:chExt cx="714380" cy="400110"/>
          </a:xfrm>
        </p:grpSpPr>
        <p:cxnSp>
          <p:nvCxnSpPr>
            <p:cNvPr id="14" name="Прямая со стрелкой 13"/>
            <p:cNvCxnSpPr/>
            <p:nvPr/>
          </p:nvCxnSpPr>
          <p:spPr>
            <a:xfrm>
              <a:off x="3857620" y="3786190"/>
              <a:ext cx="71438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071934" y="3774048"/>
              <a:ext cx="405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cs typeface="Times New Roman" pitchFamily="18" charset="0"/>
                </a:rPr>
                <a:t>d</a:t>
              </a:r>
              <a:r>
                <a:rPr lang="en-US" sz="2000" b="1" i="1" baseline="-25000" dirty="0" smtClean="0">
                  <a:cs typeface="Times New Roman" pitchFamily="18" charset="0"/>
                </a:rPr>
                <a:t>2</a:t>
              </a:r>
              <a:endParaRPr lang="ru-RU" sz="2000" b="1" i="1" baseline="-25000" dirty="0">
                <a:cs typeface="Times New Roman" pitchFamily="18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714480" y="3000372"/>
            <a:ext cx="1428760" cy="400110"/>
            <a:chOff x="2428860" y="3500440"/>
            <a:chExt cx="1428760" cy="400110"/>
          </a:xfrm>
        </p:grpSpPr>
        <p:cxnSp>
          <p:nvCxnSpPr>
            <p:cNvPr id="22" name="Прямая со стрелкой 21"/>
            <p:cNvCxnSpPr/>
            <p:nvPr/>
          </p:nvCxnSpPr>
          <p:spPr>
            <a:xfrm>
              <a:off x="2428860" y="3786190"/>
              <a:ext cx="142876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Группа 27"/>
            <p:cNvGrpSpPr/>
            <p:nvPr/>
          </p:nvGrpSpPr>
          <p:grpSpPr>
            <a:xfrm>
              <a:off x="3071798" y="3500440"/>
              <a:ext cx="331626" cy="400110"/>
              <a:chOff x="3143240" y="4429132"/>
              <a:chExt cx="285749" cy="34475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3143240" y="4429132"/>
                <a:ext cx="261331" cy="344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Times New Roman" pitchFamily="18" charset="0"/>
                  </a:rPr>
                  <a:t>S</a:t>
                </a:r>
                <a:endPara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endParaRPr>
              </a:p>
            </p:txBody>
          </p:sp>
          <p:cxnSp>
            <p:nvCxnSpPr>
              <p:cNvPr id="25" name="Прямая со стрелкой 24"/>
              <p:cNvCxnSpPr/>
              <p:nvPr/>
            </p:nvCxnSpPr>
            <p:spPr>
              <a:xfrm>
                <a:off x="3143240" y="4429132"/>
                <a:ext cx="285749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Группа 49"/>
          <p:cNvGrpSpPr/>
          <p:nvPr/>
        </p:nvGrpSpPr>
        <p:grpSpPr>
          <a:xfrm>
            <a:off x="2000232" y="2273850"/>
            <a:ext cx="714380" cy="440770"/>
            <a:chOff x="2643174" y="5143512"/>
            <a:chExt cx="714380" cy="440770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2643174" y="5143512"/>
              <a:ext cx="714380" cy="440770"/>
              <a:chOff x="2143108" y="4416990"/>
              <a:chExt cx="714380" cy="440770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2143108" y="4572008"/>
                <a:ext cx="285752" cy="28575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/>
                  <a:t>+</a:t>
                </a:r>
                <a:endParaRPr lang="ru-RU" sz="2000" dirty="0"/>
              </a:p>
            </p:txBody>
          </p:sp>
          <p:cxnSp>
            <p:nvCxnSpPr>
              <p:cNvPr id="27" name="Прямая со стрелкой 26"/>
              <p:cNvCxnSpPr>
                <a:stCxn id="24" idx="6"/>
              </p:cNvCxnSpPr>
              <p:nvPr/>
            </p:nvCxnSpPr>
            <p:spPr>
              <a:xfrm>
                <a:off x="2428860" y="4714884"/>
                <a:ext cx="42862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500298" y="4416990"/>
                <a:ext cx="3016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cs typeface="Times New Roman" pitchFamily="18" charset="0"/>
                  </a:rPr>
                  <a:t>F</a:t>
                </a:r>
                <a:endParaRPr lang="ru-RU" sz="2000" b="1" i="1" dirty="0">
                  <a:cs typeface="Times New Roman" pitchFamily="18" charset="0"/>
                </a:endParaRPr>
              </a:p>
            </p:txBody>
          </p:sp>
        </p:grpSp>
        <p:cxnSp>
          <p:nvCxnSpPr>
            <p:cNvPr id="38" name="Прямая со стрелкой 37"/>
            <p:cNvCxnSpPr/>
            <p:nvPr/>
          </p:nvCxnSpPr>
          <p:spPr>
            <a:xfrm flipV="1">
              <a:off x="3071802" y="5143512"/>
              <a:ext cx="28575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989638" y="1285860"/>
            <a:ext cx="3368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Поместим заряд </a:t>
            </a:r>
            <a:r>
              <a:rPr lang="ru-RU" sz="2400" b="1" i="1" dirty="0" smtClean="0"/>
              <a:t>+</a:t>
            </a:r>
            <a:r>
              <a:rPr lang="en-US" sz="2400" b="1" i="1" dirty="0" smtClean="0"/>
              <a:t>q</a:t>
            </a:r>
            <a:r>
              <a:rPr lang="ru-RU" sz="2400" i="1" dirty="0" smtClean="0"/>
              <a:t> в электрическое поле.</a:t>
            </a:r>
            <a:endParaRPr lang="ru-RU" sz="2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89638" y="2071678"/>
            <a:ext cx="3368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Под действием поля заряд переместится по направлению силовых линий.</a:t>
            </a:r>
            <a:endParaRPr lang="ru-RU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978648" y="1285860"/>
            <a:ext cx="3532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Из рисунка находим: </a:t>
            </a:r>
          </a:p>
          <a:p>
            <a:pPr algn="ctr"/>
            <a:r>
              <a:rPr lang="en-US" sz="2400" b="1" i="1" dirty="0" smtClean="0"/>
              <a:t>S = d</a:t>
            </a:r>
            <a:r>
              <a:rPr lang="en-US" sz="2400" b="1" i="1" baseline="-25000" dirty="0" smtClean="0"/>
              <a:t>1</a:t>
            </a:r>
            <a:r>
              <a:rPr lang="en-US" sz="2400" b="1" i="1" dirty="0" smtClean="0"/>
              <a:t> – d</a:t>
            </a:r>
            <a:r>
              <a:rPr lang="en-US" sz="2400" b="1" i="1" baseline="-25000" dirty="0" smtClean="0"/>
              <a:t>2</a:t>
            </a:r>
            <a:r>
              <a:rPr lang="en-US" sz="2400" i="1" dirty="0" smtClean="0"/>
              <a:t> </a:t>
            </a:r>
            <a:endParaRPr lang="ru-RU" sz="24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00629" y="2071678"/>
            <a:ext cx="32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Во время движения на заряд действует сила </a:t>
            </a:r>
            <a:r>
              <a:rPr lang="en-US" sz="2400" b="1" i="1" dirty="0" smtClean="0"/>
              <a:t>F =</a:t>
            </a:r>
            <a:r>
              <a:rPr lang="en-US" sz="2400" b="1" i="1" dirty="0" err="1" smtClean="0"/>
              <a:t>qE</a:t>
            </a:r>
            <a:r>
              <a:rPr lang="ru-RU" sz="2400" i="1" dirty="0" smtClean="0"/>
              <a:t>, которая совершает работу:</a:t>
            </a:r>
            <a:endParaRPr lang="ru-RU" sz="24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785786" y="4429132"/>
            <a:ext cx="7601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 = </a:t>
            </a:r>
            <a:r>
              <a:rPr lang="en-US" sz="2800" b="1" i="1" dirty="0" err="1" smtClean="0"/>
              <a:t>FScos</a:t>
            </a:r>
            <a:r>
              <a:rPr lang="en-US" sz="2800" b="1" i="1" dirty="0" smtClean="0"/>
              <a:t>(0°) = </a:t>
            </a:r>
            <a:r>
              <a:rPr lang="en-US" sz="2800" b="1" i="1" dirty="0" err="1" smtClean="0"/>
              <a:t>qE</a:t>
            </a:r>
            <a:r>
              <a:rPr lang="en-US" sz="2800" b="1" i="1" dirty="0" smtClean="0"/>
              <a:t>(d</a:t>
            </a:r>
            <a:r>
              <a:rPr lang="en-US" sz="2800" b="1" i="1" baseline="-25000" dirty="0" smtClean="0"/>
              <a:t>1</a:t>
            </a:r>
            <a:r>
              <a:rPr lang="en-US" sz="2800" b="1" i="1" dirty="0" smtClean="0"/>
              <a:t> – d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) = -(qEd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 – qEd</a:t>
            </a:r>
            <a:r>
              <a:rPr lang="en-US" sz="2800" b="1" i="1" baseline="-25000" dirty="0" smtClean="0"/>
              <a:t>1</a:t>
            </a:r>
            <a:r>
              <a:rPr lang="en-US" sz="2800" b="1" i="1" dirty="0" smtClean="0"/>
              <a:t>) = - </a:t>
            </a:r>
            <a:r>
              <a:rPr lang="el-GR" sz="2800" b="1" i="1" dirty="0" smtClean="0"/>
              <a:t>Δ</a:t>
            </a:r>
            <a:r>
              <a:rPr lang="en-US" sz="2800" b="1" i="1" dirty="0" err="1" smtClean="0"/>
              <a:t>W</a:t>
            </a:r>
            <a:r>
              <a:rPr lang="en-US" sz="2800" b="1" i="1" baseline="-25000" dirty="0" err="1" smtClean="0"/>
              <a:t>p</a:t>
            </a:r>
            <a:r>
              <a:rPr lang="en-US" sz="2800" b="1" i="1" dirty="0" smtClean="0"/>
              <a:t> </a:t>
            </a:r>
            <a:endParaRPr lang="ru-RU" sz="28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43240" y="5000636"/>
            <a:ext cx="1951042" cy="715089"/>
          </a:xfrm>
          <a:prstGeom prst="roundRect">
            <a:avLst>
              <a:gd name="adj" fmla="val 9483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143504" y="4500570"/>
            <a:ext cx="571504" cy="4286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далее 46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назад 47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домой 48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7071E-6 L 0.15556 -0.0004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4" grpId="0"/>
      <p:bldP spid="34" grpId="1"/>
      <p:bldP spid="35" grpId="0"/>
      <p:bldP spid="35" grpId="1"/>
      <p:bldP spid="39" grpId="0"/>
      <p:bldP spid="40" grpId="0"/>
      <p:bldP spid="42" grpId="0"/>
      <p:bldP spid="43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/>
          <p:cNvSpPr/>
          <p:nvPr/>
        </p:nvSpPr>
        <p:spPr>
          <a:xfrm>
            <a:off x="4714876" y="928670"/>
            <a:ext cx="4071934" cy="492922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7190" y="928670"/>
            <a:ext cx="4071934" cy="492922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Аналогия с работой силы тяжести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8" y="4357694"/>
            <a:ext cx="1896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928696" y="1785926"/>
            <a:ext cx="2286016" cy="2357452"/>
            <a:chOff x="428598" y="1885610"/>
            <a:chExt cx="2786082" cy="2686400"/>
          </a:xfrm>
        </p:grpSpPr>
        <p:grpSp>
          <p:nvGrpSpPr>
            <p:cNvPr id="45" name="Группа 44"/>
            <p:cNvGrpSpPr/>
            <p:nvPr/>
          </p:nvGrpSpPr>
          <p:grpSpPr>
            <a:xfrm rot="5400000">
              <a:off x="478439" y="1835769"/>
              <a:ext cx="2686400" cy="2786082"/>
              <a:chOff x="1385534" y="1214422"/>
              <a:chExt cx="2686400" cy="2786082"/>
            </a:xfrm>
          </p:grpSpPr>
          <p:cxnSp>
            <p:nvCxnSpPr>
              <p:cNvPr id="31" name="Прямая соединительная линия 30"/>
              <p:cNvCxnSpPr>
                <a:endCxn id="16" idx="0"/>
              </p:cNvCxnSpPr>
              <p:nvPr/>
            </p:nvCxnSpPr>
            <p:spPr>
              <a:xfrm rot="5400000">
                <a:off x="1393406" y="2107794"/>
                <a:ext cx="642148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>
                <a:stCxn id="47" idx="4"/>
              </p:cNvCxnSpPr>
              <p:nvPr/>
            </p:nvCxnSpPr>
            <p:spPr>
              <a:xfrm rot="5400000">
                <a:off x="2749539" y="3107527"/>
                <a:ext cx="786612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Прямоугольник 3"/>
              <p:cNvSpPr/>
              <p:nvPr/>
            </p:nvSpPr>
            <p:spPr>
              <a:xfrm>
                <a:off x="3857620" y="1214422"/>
                <a:ext cx="214314" cy="27860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3200" b="1" dirty="0" smtClean="0">
                    <a:solidFill>
                      <a:schemeClr val="tx1"/>
                    </a:solidFill>
                  </a:rPr>
                  <a:t>- - - - - - - - - - </a:t>
                </a:r>
                <a:endParaRPr lang="ru-RU" sz="32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" name="Группа 10"/>
              <p:cNvGrpSpPr/>
              <p:nvPr/>
            </p:nvGrpSpPr>
            <p:grpSpPr>
              <a:xfrm>
                <a:off x="1385534" y="1388592"/>
                <a:ext cx="2472990" cy="2525814"/>
                <a:chOff x="2309128" y="1887070"/>
                <a:chExt cx="3335661" cy="2525814"/>
              </a:xfrm>
            </p:grpSpPr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2418931" y="1887070"/>
                  <a:ext cx="3224642" cy="154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8"/>
                <p:cNvCxnSpPr/>
                <p:nvPr/>
              </p:nvCxnSpPr>
              <p:spPr>
                <a:xfrm>
                  <a:off x="2309128" y="4411959"/>
                  <a:ext cx="3335661" cy="92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Овал 15"/>
              <p:cNvSpPr/>
              <p:nvPr/>
            </p:nvSpPr>
            <p:spPr>
              <a:xfrm>
                <a:off x="157160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+</a:t>
                </a:r>
                <a:endParaRPr lang="ru-RU" dirty="0"/>
              </a:p>
            </p:txBody>
          </p:sp>
          <p:grpSp>
            <p:nvGrpSpPr>
              <p:cNvPr id="7" name="Группа 35"/>
              <p:cNvGrpSpPr/>
              <p:nvPr/>
            </p:nvGrpSpPr>
            <p:grpSpPr>
              <a:xfrm>
                <a:off x="1714480" y="1433153"/>
                <a:ext cx="2143140" cy="517916"/>
                <a:chOff x="2428860" y="1933219"/>
                <a:chExt cx="2143140" cy="517916"/>
              </a:xfrm>
            </p:grpSpPr>
            <p:cxnSp>
              <p:nvCxnSpPr>
                <p:cNvPr id="13" name="Прямая со стрелкой 12"/>
                <p:cNvCxnSpPr/>
                <p:nvPr/>
              </p:nvCxnSpPr>
              <p:spPr>
                <a:xfrm>
                  <a:off x="2428860" y="2449547"/>
                  <a:ext cx="2143140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 rot="16200000">
                  <a:off x="3157025" y="1919434"/>
                  <a:ext cx="49564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>
                      <a:cs typeface="Times New Roman" pitchFamily="18" charset="0"/>
                    </a:rPr>
                    <a:t>d</a:t>
                  </a:r>
                  <a:r>
                    <a:rPr lang="en-US" sz="2800" b="1" i="1" baseline="-25000" dirty="0" smtClean="0">
                      <a:cs typeface="Times New Roman" pitchFamily="18" charset="0"/>
                    </a:rPr>
                    <a:t>1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1" name="Группа 36"/>
              <p:cNvGrpSpPr/>
              <p:nvPr/>
            </p:nvGrpSpPr>
            <p:grpSpPr>
              <a:xfrm>
                <a:off x="3143240" y="2790475"/>
                <a:ext cx="714380" cy="497237"/>
                <a:chOff x="3857620" y="3290541"/>
                <a:chExt cx="714380" cy="497237"/>
              </a:xfrm>
            </p:grpSpPr>
            <p:cxnSp>
              <p:nvCxnSpPr>
                <p:cNvPr id="14" name="Прямая со стрелкой 13"/>
                <p:cNvCxnSpPr/>
                <p:nvPr/>
              </p:nvCxnSpPr>
              <p:spPr>
                <a:xfrm>
                  <a:off x="3857620" y="3786190"/>
                  <a:ext cx="714380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3942843" y="3276756"/>
                  <a:ext cx="49564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i="1" dirty="0" smtClean="0">
                      <a:cs typeface="Times New Roman" pitchFamily="18" charset="0"/>
                    </a:rPr>
                    <a:t>d</a:t>
                  </a:r>
                  <a:r>
                    <a:rPr lang="en-US" sz="2800" b="1" i="1" baseline="-25000" dirty="0" smtClean="0">
                      <a:cs typeface="Times New Roman" pitchFamily="18" charset="0"/>
                    </a:rPr>
                    <a:t>2</a:t>
                  </a:r>
                  <a:endParaRPr lang="ru-RU" sz="2800" b="1" i="1" baseline="-25000" dirty="0">
                    <a:cs typeface="Times New Roman" pitchFamily="18" charset="0"/>
                  </a:endParaRPr>
                </a:p>
              </p:txBody>
            </p:sp>
          </p:grpSp>
          <p:sp>
            <p:nvSpPr>
              <p:cNvPr id="47" name="Овал 46"/>
              <p:cNvSpPr/>
              <p:nvPr/>
            </p:nvSpPr>
            <p:spPr>
              <a:xfrm>
                <a:off x="3000364" y="2428868"/>
                <a:ext cx="285752" cy="28575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+</a:t>
                </a:r>
                <a:endParaRPr lang="ru-RU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02726" y="2428868"/>
              <a:ext cx="10567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 = </a:t>
              </a:r>
              <a:r>
                <a:rPr lang="en-US" sz="2800" b="1" i="1" dirty="0" err="1" smtClean="0">
                  <a:cs typeface="Times New Roman" pitchFamily="18" charset="0"/>
                </a:rPr>
                <a:t>qE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49" name="Прямая со стрелкой 48"/>
            <p:cNvCxnSpPr/>
            <p:nvPr/>
          </p:nvCxnSpPr>
          <p:spPr>
            <a:xfrm rot="5400000">
              <a:off x="1608117" y="2606669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5429256" y="2071678"/>
            <a:ext cx="2286016" cy="2071702"/>
            <a:chOff x="4929190" y="2071678"/>
            <a:chExt cx="2786082" cy="2500330"/>
          </a:xfrm>
        </p:grpSpPr>
        <p:cxnSp>
          <p:nvCxnSpPr>
            <p:cNvPr id="53" name="Прямая соединительная линия 52"/>
            <p:cNvCxnSpPr>
              <a:endCxn id="58" idx="0"/>
            </p:cNvCxnSpPr>
            <p:nvPr/>
          </p:nvCxnSpPr>
          <p:spPr>
            <a:xfrm rot="10800000">
              <a:off x="6500032" y="2213760"/>
              <a:ext cx="642148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61" idx="4"/>
            </p:cNvCxnSpPr>
            <p:nvPr/>
          </p:nvCxnSpPr>
          <p:spPr>
            <a:xfrm rot="10800000">
              <a:off x="5428464" y="3642520"/>
              <a:ext cx="786612" cy="794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Прямоугольник 55"/>
            <p:cNvSpPr/>
            <p:nvPr/>
          </p:nvSpPr>
          <p:spPr>
            <a:xfrm rot="5400000">
              <a:off x="6215074" y="3071810"/>
              <a:ext cx="214314" cy="27860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 rot="5400000">
              <a:off x="6215074" y="2071678"/>
              <a:ext cx="285752" cy="28575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4" name="Прямая со стрелкой 63"/>
            <p:cNvCxnSpPr/>
            <p:nvPr/>
          </p:nvCxnSpPr>
          <p:spPr>
            <a:xfrm rot="5400000">
              <a:off x="5907849" y="3285330"/>
              <a:ext cx="214314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000891" y="2928933"/>
              <a:ext cx="549369" cy="557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cs typeface="Times New Roman" pitchFamily="18" charset="0"/>
                </a:rPr>
                <a:t>h</a:t>
              </a:r>
              <a:r>
                <a:rPr lang="en-US" sz="2400" b="1" i="1" baseline="-25000" dirty="0" smtClean="0">
                  <a:cs typeface="Times New Roman" pitchFamily="18" charset="0"/>
                </a:rPr>
                <a:t>1</a:t>
              </a:r>
              <a:endParaRPr lang="ru-RU" sz="2400" b="1" i="1" baseline="-25000" dirty="0">
                <a:cs typeface="Times New Roman" pitchFamily="18" charset="0"/>
              </a:endParaRPr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 rot="5400000">
              <a:off x="5285586" y="3999710"/>
              <a:ext cx="71438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643570" y="3714752"/>
              <a:ext cx="549369" cy="557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cs typeface="Times New Roman" pitchFamily="18" charset="0"/>
                </a:rPr>
                <a:t>h</a:t>
              </a:r>
              <a:r>
                <a:rPr lang="en-US" sz="2400" b="1" i="1" baseline="-25000" dirty="0" smtClean="0">
                  <a:cs typeface="Times New Roman" pitchFamily="18" charset="0"/>
                </a:rPr>
                <a:t>2</a:t>
              </a:r>
              <a:endParaRPr lang="ru-RU" sz="2400" b="1" i="1" baseline="-25000" dirty="0">
                <a:cs typeface="Times New Roman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 rot="5400000">
              <a:off x="6215074" y="3500438"/>
              <a:ext cx="285752" cy="28575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29190" y="2416551"/>
              <a:ext cx="1170513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F = mg</a:t>
              </a:r>
              <a:endParaRPr lang="ru-RU" sz="2800" b="1" i="1" dirty="0"/>
            </a:p>
          </p:txBody>
        </p:sp>
        <p:cxnSp>
          <p:nvCxnSpPr>
            <p:cNvPr id="69" name="Прямая со стрелкой 68"/>
            <p:cNvCxnSpPr/>
            <p:nvPr/>
          </p:nvCxnSpPr>
          <p:spPr>
            <a:xfrm rot="5400000">
              <a:off x="6108711" y="2606669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1143008" y="5000636"/>
            <a:ext cx="2999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эл.поля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</a:t>
            </a:r>
            <a:r>
              <a:rPr lang="el-G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0694" y="5000636"/>
            <a:ext cx="25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6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</a:t>
            </a:r>
            <a:r>
              <a:rPr lang="el-G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ru-RU" sz="3600" b="1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429256" y="4286256"/>
            <a:ext cx="205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mgh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82776" y="4332281"/>
            <a:ext cx="4046942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i="1" dirty="0" smtClean="0"/>
              <a:t>A = </a:t>
            </a:r>
            <a:r>
              <a:rPr lang="en-US" sz="2800" i="1" dirty="0" err="1" smtClean="0"/>
              <a:t>FScos</a:t>
            </a:r>
            <a:r>
              <a:rPr lang="en-US" sz="2800" i="1" dirty="0" smtClean="0"/>
              <a:t>(0) = mg(h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– 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) </a:t>
            </a:r>
          </a:p>
          <a:p>
            <a:r>
              <a:rPr lang="en-US" sz="2800" i="1" dirty="0" smtClean="0"/>
              <a:t>= -(mgh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– mgh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) = - </a:t>
            </a:r>
            <a:r>
              <a:rPr lang="el-GR" sz="2800" i="1" dirty="0" smtClean="0"/>
              <a:t>Δ</a:t>
            </a:r>
            <a:r>
              <a:rPr lang="en-US" sz="2800" i="1" dirty="0" err="1" smtClean="0"/>
              <a:t>E</a:t>
            </a:r>
            <a:r>
              <a:rPr lang="en-US" sz="2800" i="1" baseline="-25000" dirty="0" err="1" smtClean="0"/>
              <a:t>p</a:t>
            </a:r>
            <a:r>
              <a:rPr lang="en-US" sz="2800" i="1" dirty="0" smtClean="0"/>
              <a:t> </a:t>
            </a:r>
            <a:endParaRPr lang="ru-RU" sz="28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785786" y="1006602"/>
            <a:ext cx="285752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Заряд </a:t>
            </a:r>
            <a:r>
              <a:rPr lang="en-US" sz="2000" b="1" i="1" dirty="0" smtClean="0"/>
              <a:t>q</a:t>
            </a:r>
            <a:r>
              <a:rPr lang="en-US" sz="2000" i="1" dirty="0" smtClean="0"/>
              <a:t> </a:t>
            </a:r>
            <a:r>
              <a:rPr lang="ru-RU" sz="2000" i="1" dirty="0" smtClean="0"/>
              <a:t>перемещается в электрическом поле</a:t>
            </a:r>
            <a:endParaRPr lang="ru-RU" sz="20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4929190" y="1006602"/>
            <a:ext cx="350046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Тело массы</a:t>
            </a:r>
            <a:r>
              <a:rPr lang="en-US" sz="2000" b="1" i="1" dirty="0" smtClean="0"/>
              <a:t> m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перемещается в поле силы тяжести</a:t>
            </a:r>
            <a:endParaRPr lang="ru-RU" sz="2000" i="1" dirty="0"/>
          </a:p>
        </p:txBody>
      </p: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назад 43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домой 45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2" grpId="0"/>
      <p:bldP spid="73" grpId="0"/>
      <p:bldP spid="74" grpId="0"/>
      <p:bldP spid="75" grpId="0"/>
      <p:bldP spid="75" grpId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142844" y="1071546"/>
            <a:ext cx="8715436" cy="5214974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642910" y="4500570"/>
            <a:ext cx="1285884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потенциальной энергии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72066" y="1714488"/>
            <a:ext cx="2721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mgh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43240" y="1643050"/>
            <a:ext cx="878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m &gt; 0</a:t>
            </a:r>
            <a:endParaRPr lang="ru-RU" sz="2400" b="1" i="1" dirty="0" smtClean="0"/>
          </a:p>
          <a:p>
            <a:r>
              <a:rPr lang="en-US" sz="2400" b="1" i="1" dirty="0" smtClean="0"/>
              <a:t>h &gt; 0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44" name="Стрелка вправо 43"/>
          <p:cNvSpPr/>
          <p:nvPr/>
        </p:nvSpPr>
        <p:spPr>
          <a:xfrm>
            <a:off x="4357686" y="1928802"/>
            <a:ext cx="500066" cy="28575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Documents and Settings\я\Мои документы\колодец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1857375" cy="4762500"/>
          </a:xfrm>
          <a:prstGeom prst="rect">
            <a:avLst/>
          </a:prstGeom>
          <a:noFill/>
        </p:spPr>
      </p:pic>
      <p:pic>
        <p:nvPicPr>
          <p:cNvPr id="1030" name="Picture 6" descr="C:\Documents and Settings\я\Мои документы\колодец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85860"/>
            <a:ext cx="1857375" cy="4762500"/>
          </a:xfrm>
          <a:prstGeom prst="rect">
            <a:avLst/>
          </a:prstGeom>
          <a:noFill/>
        </p:spPr>
      </p:pic>
      <p:grpSp>
        <p:nvGrpSpPr>
          <p:cNvPr id="107" name="Группа 106"/>
          <p:cNvGrpSpPr/>
          <p:nvPr/>
        </p:nvGrpSpPr>
        <p:grpSpPr>
          <a:xfrm>
            <a:off x="841566" y="2571744"/>
            <a:ext cx="3587558" cy="1043052"/>
            <a:chOff x="714348" y="2571744"/>
            <a:chExt cx="3587558" cy="1043052"/>
          </a:xfrm>
        </p:grpSpPr>
        <p:grpSp>
          <p:nvGrpSpPr>
            <p:cNvPr id="106" name="Группа 105"/>
            <p:cNvGrpSpPr/>
            <p:nvPr/>
          </p:nvGrpSpPr>
          <p:grpSpPr>
            <a:xfrm>
              <a:off x="714348" y="2571744"/>
              <a:ext cx="3587558" cy="1043052"/>
              <a:chOff x="714348" y="2571744"/>
              <a:chExt cx="3587558" cy="1043052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714612" y="3214686"/>
                <a:ext cx="1587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i="1" dirty="0" smtClean="0"/>
                  <a:t>«0» высоты</a:t>
                </a:r>
                <a:endParaRPr lang="ru-RU" sz="2000" b="1" i="1" dirty="0"/>
              </a:p>
            </p:txBody>
          </p:sp>
          <p:cxnSp>
            <p:nvCxnSpPr>
              <p:cNvPr id="88" name="Прямая соединительная линия 87"/>
              <p:cNvCxnSpPr/>
              <p:nvPr/>
            </p:nvCxnSpPr>
            <p:spPr>
              <a:xfrm flipV="1">
                <a:off x="714348" y="3429000"/>
                <a:ext cx="1928826" cy="2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1214414" y="2571744"/>
                <a:ext cx="1428760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Группа 104"/>
            <p:cNvGrpSpPr/>
            <p:nvPr/>
          </p:nvGrpSpPr>
          <p:grpSpPr>
            <a:xfrm>
              <a:off x="2143108" y="2571744"/>
              <a:ext cx="346570" cy="842997"/>
              <a:chOff x="2143108" y="2571744"/>
              <a:chExt cx="346570" cy="842997"/>
            </a:xfrm>
          </p:grpSpPr>
          <p:cxnSp>
            <p:nvCxnSpPr>
              <p:cNvPr id="86" name="Прямая со стрелкой 85"/>
              <p:cNvCxnSpPr/>
              <p:nvPr/>
            </p:nvCxnSpPr>
            <p:spPr>
              <a:xfrm rot="10800000">
                <a:off x="2143108" y="2571744"/>
                <a:ext cx="1588" cy="842997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2143108" y="2786058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 smtClean="0"/>
                  <a:t>h</a:t>
                </a:r>
                <a:endParaRPr lang="ru-RU" b="1" i="1" dirty="0"/>
              </a:p>
            </p:txBody>
          </p:sp>
        </p:grpSp>
      </p:grpSp>
      <p:grpSp>
        <p:nvGrpSpPr>
          <p:cNvPr id="118" name="Группа 117"/>
          <p:cNvGrpSpPr/>
          <p:nvPr/>
        </p:nvGrpSpPr>
        <p:grpSpPr>
          <a:xfrm>
            <a:off x="857224" y="3214686"/>
            <a:ext cx="3571900" cy="2043184"/>
            <a:chOff x="857224" y="3214686"/>
            <a:chExt cx="3571900" cy="2043184"/>
          </a:xfrm>
        </p:grpSpPr>
        <p:sp>
          <p:nvSpPr>
            <p:cNvPr id="113" name="TextBox 112"/>
            <p:cNvSpPr txBox="1"/>
            <p:nvPr/>
          </p:nvSpPr>
          <p:spPr>
            <a:xfrm>
              <a:off x="2841830" y="3214686"/>
              <a:ext cx="15872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i="1" dirty="0" smtClean="0"/>
                <a:t>«0» высоты</a:t>
              </a:r>
              <a:endParaRPr lang="ru-RU" sz="2000" b="1" i="1" dirty="0"/>
            </a:p>
          </p:txBody>
        </p:sp>
        <p:cxnSp>
          <p:nvCxnSpPr>
            <p:cNvPr id="114" name="Прямая соединительная линия 113"/>
            <p:cNvCxnSpPr/>
            <p:nvPr/>
          </p:nvCxnSpPr>
          <p:spPr>
            <a:xfrm flipV="1">
              <a:off x="857224" y="3428998"/>
              <a:ext cx="1928826" cy="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1571604" y="5256282"/>
              <a:ext cx="142876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Прямая со стрелкой 110"/>
            <p:cNvCxnSpPr/>
            <p:nvPr/>
          </p:nvCxnSpPr>
          <p:spPr>
            <a:xfrm rot="5400000" flipH="1" flipV="1">
              <a:off x="1356496" y="4327589"/>
              <a:ext cx="1857387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285984" y="403890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h</a:t>
              </a:r>
              <a:endParaRPr lang="ru-RU" b="1" i="1" dirty="0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3214678" y="3786190"/>
            <a:ext cx="878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m &gt; 0</a:t>
            </a:r>
            <a:endParaRPr lang="ru-RU" sz="2400" b="1" i="1" dirty="0" smtClean="0"/>
          </a:p>
          <a:p>
            <a:r>
              <a:rPr lang="en-US" sz="2400" b="1" i="1" dirty="0" smtClean="0"/>
              <a:t>h &lt; 0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120" name="Стрелка вправо 119"/>
          <p:cNvSpPr/>
          <p:nvPr/>
        </p:nvSpPr>
        <p:spPr>
          <a:xfrm>
            <a:off x="4357686" y="4071942"/>
            <a:ext cx="500066" cy="28575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5072066" y="3857628"/>
            <a:ext cx="2721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mgh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43240" y="4786322"/>
            <a:ext cx="5214974" cy="1246763"/>
          </a:xfrm>
          <a:prstGeom prst="roundRect">
            <a:avLst>
              <a:gd name="adj" fmla="val 7383"/>
            </a:avLst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потенциальной энергии зависит только от знака высоты (от выбора «0» уровня)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омой 29">
            <a:hlinkClick r:id="rId4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/>
      <p:bldP spid="42" grpId="0"/>
      <p:bldP spid="44" grpId="0" animBg="1"/>
      <p:bldP spid="119" grpId="0"/>
      <p:bldP spid="120" grpId="0" animBg="1"/>
      <p:bldP spid="121" grpId="0"/>
      <p:bldP spid="1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Скругленный прямоугольник 87"/>
          <p:cNvSpPr/>
          <p:nvPr/>
        </p:nvSpPr>
        <p:spPr>
          <a:xfrm>
            <a:off x="571472" y="857232"/>
            <a:ext cx="8072494" cy="285752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571472" y="4000504"/>
            <a:ext cx="8072494" cy="178595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286380" y="1711099"/>
            <a:ext cx="3236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&gt; 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потенциальной энергии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758048" y="2760339"/>
            <a:ext cx="2714644" cy="714380"/>
          </a:xfrm>
          <a:custGeom>
            <a:avLst/>
            <a:gdLst>
              <a:gd name="connsiteX0" fmla="*/ 0 w 3357586"/>
              <a:gd name="connsiteY0" fmla="*/ 928694 h 928694"/>
              <a:gd name="connsiteX1" fmla="*/ 593417 w 3357586"/>
              <a:gd name="connsiteY1" fmla="*/ 0 h 928694"/>
              <a:gd name="connsiteX2" fmla="*/ 3357586 w 3357586"/>
              <a:gd name="connsiteY2" fmla="*/ 0 h 928694"/>
              <a:gd name="connsiteX3" fmla="*/ 2764169 w 3357586"/>
              <a:gd name="connsiteY3" fmla="*/ 928694 h 928694"/>
              <a:gd name="connsiteX4" fmla="*/ 0 w 3357586"/>
              <a:gd name="connsiteY4" fmla="*/ 928694 h 928694"/>
              <a:gd name="connsiteX0" fmla="*/ 0 w 2764169"/>
              <a:gd name="connsiteY0" fmla="*/ 928694 h 928694"/>
              <a:gd name="connsiteX1" fmla="*/ 593417 w 2764169"/>
              <a:gd name="connsiteY1" fmla="*/ 0 h 928694"/>
              <a:gd name="connsiteX2" fmla="*/ 264317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  <a:gd name="connsiteX0" fmla="*/ 0 w 2764169"/>
              <a:gd name="connsiteY0" fmla="*/ 928694 h 928694"/>
              <a:gd name="connsiteX1" fmla="*/ 593417 w 2764169"/>
              <a:gd name="connsiteY1" fmla="*/ 0 h 928694"/>
              <a:gd name="connsiteX2" fmla="*/ 221451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  <a:gd name="connsiteX0" fmla="*/ 0 w 2764169"/>
              <a:gd name="connsiteY0" fmla="*/ 928694 h 928694"/>
              <a:gd name="connsiteX1" fmla="*/ 375161 w 2764169"/>
              <a:gd name="connsiteY1" fmla="*/ 0 h 928694"/>
              <a:gd name="connsiteX2" fmla="*/ 221451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  <a:gd name="connsiteX0" fmla="*/ 0 w 2764169"/>
              <a:gd name="connsiteY0" fmla="*/ 928694 h 928694"/>
              <a:gd name="connsiteX1" fmla="*/ 375161 w 2764169"/>
              <a:gd name="connsiteY1" fmla="*/ 0 h 928694"/>
              <a:gd name="connsiteX2" fmla="*/ 235996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4169" h="928694">
                <a:moveTo>
                  <a:pt x="0" y="928694"/>
                </a:moveTo>
                <a:lnTo>
                  <a:pt x="375161" y="0"/>
                </a:lnTo>
                <a:lnTo>
                  <a:pt x="2359964" y="0"/>
                </a:lnTo>
                <a:lnTo>
                  <a:pt x="2764169" y="928694"/>
                </a:lnTo>
                <a:lnTo>
                  <a:pt x="0" y="928694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8047" y="3474719"/>
            <a:ext cx="2714644" cy="549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 flipV="1">
            <a:off x="758047" y="1331579"/>
            <a:ext cx="2714644" cy="357214"/>
          </a:xfrm>
          <a:custGeom>
            <a:avLst/>
            <a:gdLst>
              <a:gd name="connsiteX0" fmla="*/ 0 w 3357586"/>
              <a:gd name="connsiteY0" fmla="*/ 928694 h 928694"/>
              <a:gd name="connsiteX1" fmla="*/ 593417 w 3357586"/>
              <a:gd name="connsiteY1" fmla="*/ 0 h 928694"/>
              <a:gd name="connsiteX2" fmla="*/ 3357586 w 3357586"/>
              <a:gd name="connsiteY2" fmla="*/ 0 h 928694"/>
              <a:gd name="connsiteX3" fmla="*/ 2764169 w 3357586"/>
              <a:gd name="connsiteY3" fmla="*/ 928694 h 928694"/>
              <a:gd name="connsiteX4" fmla="*/ 0 w 3357586"/>
              <a:gd name="connsiteY4" fmla="*/ 928694 h 928694"/>
              <a:gd name="connsiteX0" fmla="*/ 0 w 2764169"/>
              <a:gd name="connsiteY0" fmla="*/ 928694 h 928694"/>
              <a:gd name="connsiteX1" fmla="*/ 593417 w 2764169"/>
              <a:gd name="connsiteY1" fmla="*/ 0 h 928694"/>
              <a:gd name="connsiteX2" fmla="*/ 264317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  <a:gd name="connsiteX0" fmla="*/ 0 w 2764169"/>
              <a:gd name="connsiteY0" fmla="*/ 928694 h 928694"/>
              <a:gd name="connsiteX1" fmla="*/ 593417 w 2764169"/>
              <a:gd name="connsiteY1" fmla="*/ 0 h 928694"/>
              <a:gd name="connsiteX2" fmla="*/ 2214514 w 2764169"/>
              <a:gd name="connsiteY2" fmla="*/ 0 h 928694"/>
              <a:gd name="connsiteX3" fmla="*/ 2764169 w 2764169"/>
              <a:gd name="connsiteY3" fmla="*/ 928694 h 928694"/>
              <a:gd name="connsiteX4" fmla="*/ 0 w 2764169"/>
              <a:gd name="connsiteY4" fmla="*/ 928694 h 928694"/>
              <a:gd name="connsiteX0" fmla="*/ 0 w 2764169"/>
              <a:gd name="connsiteY0" fmla="*/ 928756 h 928756"/>
              <a:gd name="connsiteX1" fmla="*/ 375161 w 2764169"/>
              <a:gd name="connsiteY1" fmla="*/ 0 h 928756"/>
              <a:gd name="connsiteX2" fmla="*/ 2214514 w 2764169"/>
              <a:gd name="connsiteY2" fmla="*/ 62 h 928756"/>
              <a:gd name="connsiteX3" fmla="*/ 2764169 w 2764169"/>
              <a:gd name="connsiteY3" fmla="*/ 928756 h 928756"/>
              <a:gd name="connsiteX4" fmla="*/ 0 w 2764169"/>
              <a:gd name="connsiteY4" fmla="*/ 928756 h 928756"/>
              <a:gd name="connsiteX0" fmla="*/ 0 w 2764169"/>
              <a:gd name="connsiteY0" fmla="*/ 928756 h 928756"/>
              <a:gd name="connsiteX1" fmla="*/ 375161 w 2764169"/>
              <a:gd name="connsiteY1" fmla="*/ 0 h 928756"/>
              <a:gd name="connsiteX2" fmla="*/ 2359964 w 2764169"/>
              <a:gd name="connsiteY2" fmla="*/ 62 h 928756"/>
              <a:gd name="connsiteX3" fmla="*/ 2764169 w 2764169"/>
              <a:gd name="connsiteY3" fmla="*/ 928756 h 928756"/>
              <a:gd name="connsiteX4" fmla="*/ 0 w 2764169"/>
              <a:gd name="connsiteY4" fmla="*/ 928756 h 92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4169" h="928756">
                <a:moveTo>
                  <a:pt x="0" y="928756"/>
                </a:moveTo>
                <a:lnTo>
                  <a:pt x="375161" y="0"/>
                </a:lnTo>
                <a:lnTo>
                  <a:pt x="2359964" y="62"/>
                </a:lnTo>
                <a:lnTo>
                  <a:pt x="2764169" y="928756"/>
                </a:lnTo>
                <a:lnTo>
                  <a:pt x="0" y="92875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8047" y="1285860"/>
            <a:ext cx="271464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1000100" y="1903083"/>
            <a:ext cx="1357322" cy="666096"/>
            <a:chOff x="428596" y="1500174"/>
            <a:chExt cx="1357322" cy="666096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>
              <a:off x="1465099" y="1892431"/>
              <a:ext cx="357190" cy="13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28596" y="1643050"/>
              <a:ext cx="10567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 = </a:t>
              </a:r>
              <a:r>
                <a:rPr lang="en-US" sz="2800" b="1" i="1" dirty="0" err="1" smtClean="0">
                  <a:cs typeface="Times New Roman" pitchFamily="18" charset="0"/>
                </a:rPr>
                <a:t>qE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1500166" y="1500174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rgbClr val="E46A6A"/>
                </a:gs>
                <a:gs pos="100000">
                  <a:srgbClr val="8A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+</a:t>
              </a:r>
              <a:endParaRPr lang="ru-RU" sz="1200" b="1" dirty="0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2357422" y="2071678"/>
            <a:ext cx="3099571" cy="1247483"/>
            <a:chOff x="1972495" y="1857364"/>
            <a:chExt cx="3099571" cy="124748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1972495" y="1857364"/>
              <a:ext cx="1143006" cy="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2"/>
            <p:cNvCxnSpPr/>
            <p:nvPr/>
          </p:nvCxnSpPr>
          <p:spPr>
            <a:xfrm rot="5400000">
              <a:off x="2606325" y="2349115"/>
              <a:ext cx="1000926" cy="1742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170309" y="2071678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d</a:t>
              </a:r>
              <a:endParaRPr lang="ru-RU" sz="2800" b="1" i="1" baseline="-25000" dirty="0"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42719" y="2643182"/>
              <a:ext cx="18293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/>
                <a:t>«0» уровень</a:t>
              </a:r>
              <a:endParaRPr lang="ru-RU" sz="2400" b="1" i="1" dirty="0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2758311" y="2857496"/>
              <a:ext cx="500066" cy="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1000100" y="1643050"/>
            <a:ext cx="1357322" cy="571504"/>
            <a:chOff x="500034" y="4000504"/>
            <a:chExt cx="1357322" cy="571504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4000504"/>
              <a:ext cx="1056700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 = </a:t>
              </a:r>
              <a:r>
                <a:rPr lang="en-US" sz="2800" b="1" i="1" dirty="0" err="1" smtClean="0">
                  <a:cs typeface="Times New Roman" pitchFamily="18" charset="0"/>
                </a:rPr>
                <a:t>qE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rot="16200000" flipV="1">
              <a:off x="1517337" y="4302123"/>
              <a:ext cx="395591" cy="13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1571604" y="4286256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rgbClr val="E46A6A"/>
                </a:gs>
                <a:gs pos="100000">
                  <a:srgbClr val="8A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-</a:t>
              </a:r>
              <a:endParaRPr lang="ru-RU" sz="12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286380" y="1711099"/>
            <a:ext cx="3147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6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-|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&lt; 0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1000100" y="1905648"/>
            <a:ext cx="1357322" cy="666096"/>
            <a:chOff x="-714412" y="1928802"/>
            <a:chExt cx="1357322" cy="666096"/>
          </a:xfrm>
        </p:grpSpPr>
        <p:cxnSp>
          <p:nvCxnSpPr>
            <p:cNvPr id="46" name="Прямая со стрелкой 45"/>
            <p:cNvCxnSpPr/>
            <p:nvPr/>
          </p:nvCxnSpPr>
          <p:spPr>
            <a:xfrm rot="5400000">
              <a:off x="274797" y="2368353"/>
              <a:ext cx="451780" cy="130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7" name="Группа 76"/>
            <p:cNvGrpSpPr/>
            <p:nvPr/>
          </p:nvGrpSpPr>
          <p:grpSpPr>
            <a:xfrm>
              <a:off x="-714412" y="1928802"/>
              <a:ext cx="1357322" cy="666096"/>
              <a:chOff x="571472" y="4237972"/>
              <a:chExt cx="1357322" cy="666096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71472" y="4380848"/>
                <a:ext cx="1056700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 = </a:t>
                </a:r>
                <a:r>
                  <a:rPr lang="en-US" sz="2800" b="1" i="1" dirty="0" err="1" smtClean="0">
                    <a:cs typeface="Times New Roman" pitchFamily="18" charset="0"/>
                  </a:rPr>
                  <a:t>qE</a:t>
                </a:r>
                <a:endParaRPr lang="ru-RU" sz="2800" b="1" i="1" dirty="0">
                  <a:cs typeface="Times New Roman" pitchFamily="18" charset="0"/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1643042" y="4237972"/>
                <a:ext cx="285752" cy="285752"/>
              </a:xfrm>
              <a:prstGeom prst="ellipse">
                <a:avLst/>
              </a:prstGeom>
              <a:gradFill flip="none" rotWithShape="1">
                <a:gsLst>
                  <a:gs pos="0">
                    <a:srgbClr val="E46A6A"/>
                  </a:gs>
                  <a:gs pos="100000">
                    <a:srgbClr val="8A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-</a:t>
                </a:r>
                <a:endParaRPr lang="ru-RU" sz="1200" b="1" dirty="0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1214414" y="278605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-</a:t>
            </a:r>
            <a:r>
              <a:rPr lang="ru-RU" sz="3200" b="1" i="1" dirty="0" smtClean="0"/>
              <a:t>    </a:t>
            </a:r>
            <a:r>
              <a:rPr lang="en-US" sz="3200" b="1" i="1" dirty="0" smtClean="0"/>
              <a:t>-</a:t>
            </a:r>
            <a:r>
              <a:rPr lang="ru-RU" sz="3200" b="1" i="1" dirty="0" smtClean="0"/>
              <a:t>    </a:t>
            </a:r>
            <a:r>
              <a:rPr lang="en-US" sz="3200" b="1" i="1" dirty="0" smtClean="0"/>
              <a:t>-</a:t>
            </a:r>
            <a:r>
              <a:rPr lang="ru-RU" sz="3200" b="1" i="1" dirty="0" smtClean="0"/>
              <a:t>    </a:t>
            </a:r>
            <a:r>
              <a:rPr lang="en-US" sz="3200" b="1" i="1" dirty="0" smtClean="0"/>
              <a:t>-</a:t>
            </a:r>
            <a:endParaRPr lang="ru-RU" sz="3200" b="1" i="1" dirty="0"/>
          </a:p>
        </p:txBody>
      </p:sp>
      <p:grpSp>
        <p:nvGrpSpPr>
          <p:cNvPr id="78" name="Группа 77"/>
          <p:cNvGrpSpPr/>
          <p:nvPr/>
        </p:nvGrpSpPr>
        <p:grpSpPr>
          <a:xfrm>
            <a:off x="2357422" y="1334144"/>
            <a:ext cx="3258105" cy="808972"/>
            <a:chOff x="7358084" y="4643446"/>
            <a:chExt cx="3258105" cy="808972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rot="10800000" flipV="1">
              <a:off x="7358084" y="5374288"/>
              <a:ext cx="1143006" cy="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12"/>
            <p:cNvCxnSpPr/>
            <p:nvPr/>
          </p:nvCxnSpPr>
          <p:spPr>
            <a:xfrm rot="5400000" flipH="1" flipV="1">
              <a:off x="8242825" y="5116024"/>
              <a:ext cx="516528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8572528" y="4929198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d</a:t>
              </a:r>
              <a:endParaRPr lang="ru-RU" sz="2800" b="1" i="1" baseline="-25000" dirty="0"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786842" y="4643446"/>
              <a:ext cx="18293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/>
                <a:t>«0» уровень</a:t>
              </a:r>
              <a:endParaRPr lang="ru-RU" sz="2400" b="1" i="1" dirty="0"/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 rot="10800000" flipV="1">
              <a:off x="8215338" y="4857760"/>
              <a:ext cx="500066" cy="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Прямоугольник 74"/>
          <p:cNvSpPr/>
          <p:nvPr/>
        </p:nvSpPr>
        <p:spPr>
          <a:xfrm>
            <a:off x="1214414" y="1214422"/>
            <a:ext cx="1842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i="1" dirty="0" smtClean="0"/>
              <a:t>+</a:t>
            </a:r>
            <a:r>
              <a:rPr lang="ru-RU" sz="3200" b="1" i="1" dirty="0" smtClean="0"/>
              <a:t>   </a:t>
            </a:r>
            <a:r>
              <a:rPr lang="en-US" sz="3200" b="1" i="1" dirty="0" smtClean="0"/>
              <a:t>+</a:t>
            </a:r>
            <a:r>
              <a:rPr lang="ru-RU" sz="3200" b="1" i="1" dirty="0" smtClean="0"/>
              <a:t>   </a:t>
            </a:r>
            <a:r>
              <a:rPr lang="en-US" sz="3200" b="1" i="1" dirty="0" smtClean="0"/>
              <a:t>+</a:t>
            </a:r>
            <a:r>
              <a:rPr lang="ru-RU" sz="3200" b="1" i="1" dirty="0" smtClean="0"/>
              <a:t>   </a:t>
            </a:r>
            <a:r>
              <a:rPr lang="en-US" sz="3200" b="1" i="1" dirty="0" smtClean="0"/>
              <a:t>+</a:t>
            </a:r>
            <a:endParaRPr lang="ru-RU" sz="32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928662" y="4214818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Знак энергии заряда, находящегося в электрическом поле, зависит: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направления поля, знака заряда и выбора «0» уровня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357290" y="785794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1</a:t>
            </a:r>
            <a:endParaRPr lang="ru-RU" sz="2400" b="1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1357290" y="785794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2</a:t>
            </a:r>
            <a:endParaRPr lang="ru-RU" sz="2400" b="1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1357290" y="785794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3</a:t>
            </a:r>
            <a:endParaRPr lang="ru-RU" sz="2400" b="1" i="1" dirty="0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Управляющая кнопка: назад 46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Управляющая кнопка: домой 47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00122 0.22777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2.77778E-6 -0.232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42" grpId="0"/>
      <p:bldP spid="42" grpId="1"/>
      <p:bldP spid="42" grpId="2"/>
      <p:bldP spid="54" grpId="0"/>
      <p:bldP spid="54" grpId="1"/>
      <p:bldP spid="75" grpId="0"/>
      <p:bldP spid="75" grpId="1"/>
      <p:bldP spid="80" grpId="0"/>
      <p:bldP spid="81" grpId="0"/>
      <p:bldP spid="81" grpId="1"/>
      <p:bldP spid="82" grpId="0"/>
      <p:bldP spid="82" grpId="1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/>
        </p:nvSpPr>
        <p:spPr>
          <a:xfrm>
            <a:off x="714348" y="928670"/>
            <a:ext cx="7643866" cy="178595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929190" y="2857496"/>
            <a:ext cx="3429024" cy="314327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14348" y="2857496"/>
            <a:ext cx="3929090" cy="314327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потенциальной энергии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928670"/>
            <a:ext cx="692948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i="1" dirty="0" smtClean="0"/>
              <a:t>Знак потенциальной энергии равен знаку работы электрического поля при перемещении заряда на «0» уровень.</a:t>
            </a:r>
            <a:endParaRPr lang="ru-RU" sz="2800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01176" y="4406129"/>
            <a:ext cx="526891" cy="13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028141" y="349913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28933" y="5213362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1477179" y="3469914"/>
            <a:ext cx="1096658" cy="654233"/>
            <a:chOff x="1770610" y="3469914"/>
            <a:chExt cx="1096658" cy="654233"/>
          </a:xfrm>
        </p:grpSpPr>
        <p:sp>
          <p:nvSpPr>
            <p:cNvPr id="13" name="Овал 12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00232" y="3469914"/>
              <a:ext cx="867036" cy="459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 = </a:t>
              </a:r>
              <a:r>
                <a:rPr lang="en-US" sz="2800" b="1" i="1" dirty="0" err="1" smtClean="0">
                  <a:cs typeface="Times New Roman" pitchFamily="18" charset="0"/>
                </a:rPr>
                <a:t>qE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021370" y="4005612"/>
              <a:ext cx="438833" cy="13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Прямая со стрелкой 22"/>
          <p:cNvCxnSpPr/>
          <p:nvPr/>
        </p:nvCxnSpPr>
        <p:spPr>
          <a:xfrm>
            <a:off x="1037618" y="4357694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243380" y="4392619"/>
            <a:ext cx="2070909" cy="79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635363" y="457200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85331" y="2857496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1</a:t>
            </a:r>
            <a:endParaRPr lang="ru-RU" sz="2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671215" y="5429264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«0» уровень</a:t>
            </a:r>
            <a:endParaRPr lang="ru-RU" sz="2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992553" y="4500570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S</a:t>
            </a:r>
            <a:endParaRPr lang="ru-RU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428728" y="2119962"/>
            <a:ext cx="650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 = -</a:t>
            </a:r>
            <a:r>
              <a:rPr lang="el-GR" sz="2800" b="1" i="1" dirty="0" smtClean="0"/>
              <a:t>Δ</a:t>
            </a:r>
            <a:r>
              <a:rPr lang="en-US" sz="2800" b="1" i="1" dirty="0" err="1" smtClean="0"/>
              <a:t>W</a:t>
            </a:r>
            <a:r>
              <a:rPr lang="en-US" sz="2800" b="1" i="1" baseline="-25000" dirty="0" err="1" smtClean="0"/>
              <a:t>p</a:t>
            </a:r>
            <a:r>
              <a:rPr lang="en-US" sz="2800" b="1" i="1" dirty="0" smtClean="0"/>
              <a:t> = - (W</a:t>
            </a:r>
            <a:r>
              <a:rPr lang="en-US" sz="2800" b="1" i="1" baseline="-25000" dirty="0" smtClean="0"/>
              <a:t>p2</a:t>
            </a:r>
            <a:r>
              <a:rPr lang="en-US" sz="2800" b="1" i="1" dirty="0" smtClean="0"/>
              <a:t> – W</a:t>
            </a:r>
            <a:r>
              <a:rPr lang="en-US" sz="2800" b="1" i="1" baseline="-25000" dirty="0" smtClean="0"/>
              <a:t>p1</a:t>
            </a:r>
            <a:r>
              <a:rPr lang="en-US" sz="2800" b="1" i="1" dirty="0" smtClean="0"/>
              <a:t>) = - (0 – W</a:t>
            </a:r>
            <a:r>
              <a:rPr lang="en-US" sz="2800" b="1" i="1" baseline="-25000" dirty="0" smtClean="0"/>
              <a:t>p1</a:t>
            </a:r>
            <a:r>
              <a:rPr lang="en-US" sz="2800" b="1" i="1" dirty="0" smtClean="0"/>
              <a:t>) = W</a:t>
            </a:r>
            <a:r>
              <a:rPr lang="en-US" sz="2800" b="1" i="1" baseline="-25000" dirty="0" smtClean="0"/>
              <a:t>p1</a:t>
            </a:r>
            <a:endParaRPr lang="ru-RU" sz="2800" b="1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5422946" y="3429000"/>
            <a:ext cx="2604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 = </a:t>
            </a:r>
            <a:r>
              <a:rPr lang="en-US" sz="2800" b="1" i="1" dirty="0" err="1" smtClean="0"/>
              <a:t>FScos</a:t>
            </a:r>
            <a:r>
              <a:rPr lang="en-US" sz="2800" b="1" i="1" dirty="0" smtClean="0"/>
              <a:t>(0°) &gt; 0</a:t>
            </a:r>
            <a:endParaRPr lang="ru-RU" sz="2800" b="1" i="1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6351640" y="3929066"/>
            <a:ext cx="285752" cy="500066"/>
          </a:xfrm>
          <a:prstGeom prst="downArrow">
            <a:avLst>
              <a:gd name="adj1" fmla="val 50000"/>
              <a:gd name="adj2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565822" y="4429132"/>
            <a:ext cx="2398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2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+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омой 26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3.7037E-7 L 0.16841 -0.001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8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643866" cy="178595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286248" y="2857496"/>
            <a:ext cx="4071966" cy="314327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4348" y="2857496"/>
            <a:ext cx="3214710" cy="3143272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потенциальной энергии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928670"/>
            <a:ext cx="692948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i="1" dirty="0" smtClean="0"/>
              <a:t>Знак потенциальной энергии равен знаку работы электрического поля при перемещении заряда на «0» уровень</a:t>
            </a:r>
            <a:endParaRPr lang="ru-RU" sz="2800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450469" y="4334691"/>
            <a:ext cx="526891" cy="13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/>
          <p:nvPr/>
        </p:nvGrpSpPr>
        <p:grpSpPr>
          <a:xfrm>
            <a:off x="2618086" y="3398476"/>
            <a:ext cx="1096658" cy="654233"/>
            <a:chOff x="1770610" y="3469914"/>
            <a:chExt cx="1096658" cy="654233"/>
          </a:xfrm>
        </p:grpSpPr>
        <p:sp>
          <p:nvSpPr>
            <p:cNvPr id="13" name="Овал 12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00232" y="3469914"/>
              <a:ext cx="867036" cy="459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 = </a:t>
              </a:r>
              <a:r>
                <a:rPr lang="en-US" sz="2800" b="1" i="1" dirty="0" err="1" smtClean="0">
                  <a:cs typeface="Times New Roman" pitchFamily="18" charset="0"/>
                </a:rPr>
                <a:t>qE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2021370" y="4005612"/>
              <a:ext cx="438833" cy="13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07124" y="4321181"/>
            <a:ext cx="2070909" cy="79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>
            <a:off x="1142976" y="450057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57290" y="2786058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Пример </a:t>
            </a:r>
            <a:r>
              <a:rPr lang="en-US" sz="2400" b="1" i="1" dirty="0" smtClean="0"/>
              <a:t>2</a:t>
            </a:r>
            <a:endParaRPr lang="ru-RU" sz="2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5357826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«0» уровень</a:t>
            </a:r>
            <a:endParaRPr lang="ru-RU" sz="2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785918" y="442913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S</a:t>
            </a:r>
            <a:endParaRPr lang="ru-RU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428728" y="2119962"/>
            <a:ext cx="6502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 = -</a:t>
            </a:r>
            <a:r>
              <a:rPr lang="el-GR" sz="2800" b="1" i="1" dirty="0" smtClean="0"/>
              <a:t>Δ</a:t>
            </a:r>
            <a:r>
              <a:rPr lang="en-US" sz="2800" b="1" i="1" dirty="0" err="1" smtClean="0"/>
              <a:t>W</a:t>
            </a:r>
            <a:r>
              <a:rPr lang="en-US" sz="2800" b="1" i="1" baseline="-25000" dirty="0" err="1" smtClean="0"/>
              <a:t>p</a:t>
            </a:r>
            <a:r>
              <a:rPr lang="en-US" sz="2800" b="1" i="1" dirty="0" smtClean="0"/>
              <a:t> = - (W</a:t>
            </a:r>
            <a:r>
              <a:rPr lang="en-US" sz="2800" b="1" i="1" baseline="-25000" dirty="0" smtClean="0"/>
              <a:t>p2</a:t>
            </a:r>
            <a:r>
              <a:rPr lang="en-US" sz="2800" b="1" i="1" dirty="0" smtClean="0"/>
              <a:t> – W</a:t>
            </a:r>
            <a:r>
              <a:rPr lang="en-US" sz="2800" b="1" i="1" baseline="-25000" dirty="0" smtClean="0"/>
              <a:t>p1</a:t>
            </a:r>
            <a:r>
              <a:rPr lang="en-US" sz="2800" b="1" i="1" dirty="0" smtClean="0"/>
              <a:t>) = - (0 – W</a:t>
            </a:r>
            <a:r>
              <a:rPr lang="en-US" sz="2800" b="1" i="1" baseline="-25000" dirty="0" smtClean="0"/>
              <a:t>p1</a:t>
            </a:r>
            <a:r>
              <a:rPr lang="en-US" sz="2800" b="1" i="1" dirty="0" smtClean="0"/>
              <a:t>) = W</a:t>
            </a:r>
            <a:r>
              <a:rPr lang="en-US" sz="2800" b="1" i="1" baseline="-25000" dirty="0" smtClean="0"/>
              <a:t>p1</a:t>
            </a:r>
            <a:endParaRPr lang="ru-RU" sz="2800" b="1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816986" y="3357562"/>
            <a:ext cx="2969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A = </a:t>
            </a:r>
            <a:r>
              <a:rPr lang="en-US" sz="2800" b="1" i="1" dirty="0" err="1" smtClean="0"/>
              <a:t>FScos</a:t>
            </a:r>
            <a:r>
              <a:rPr lang="en-US" sz="2800" b="1" i="1" dirty="0" smtClean="0"/>
              <a:t>(180°) &lt; 0</a:t>
            </a:r>
            <a:endParaRPr lang="ru-RU" sz="2800" b="1" i="1" dirty="0"/>
          </a:p>
        </p:txBody>
      </p:sp>
      <p:sp>
        <p:nvSpPr>
          <p:cNvPr id="38" name="Стрелка вниз 37"/>
          <p:cNvSpPr/>
          <p:nvPr/>
        </p:nvSpPr>
        <p:spPr>
          <a:xfrm>
            <a:off x="5745680" y="3857628"/>
            <a:ext cx="285752" cy="500066"/>
          </a:xfrm>
          <a:prstGeom prst="downArrow">
            <a:avLst>
              <a:gd name="adj1" fmla="val 50000"/>
              <a:gd name="adj2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959862" y="4357694"/>
            <a:ext cx="2318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200" b="1" i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-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qEd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3286124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Для перемещения на         «0» уровень необходимо на заряд подействовать внешней силой                         (на рисунке не указана).</a:t>
            </a:r>
            <a:endParaRPr lang="ru-RU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42976" y="928670"/>
            <a:ext cx="692948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i="1" dirty="0" smtClean="0"/>
              <a:t>Второе правило:</a:t>
            </a:r>
          </a:p>
          <a:p>
            <a:pPr>
              <a:lnSpc>
                <a:spcPct val="90000"/>
              </a:lnSpc>
            </a:pPr>
            <a:r>
              <a:rPr lang="ru-RU" sz="2800" i="1" dirty="0" smtClean="0"/>
              <a:t>Если сила, действующая на заряд, направлена на «0» уровень, то </a:t>
            </a:r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p</a:t>
            </a:r>
            <a:r>
              <a:rPr lang="ru-RU" sz="2800" i="1" dirty="0" smtClean="0"/>
              <a:t> </a:t>
            </a:r>
            <a:r>
              <a:rPr lang="en-US" sz="2800" i="1" dirty="0" smtClean="0"/>
              <a:t>&gt; 0</a:t>
            </a:r>
            <a:endParaRPr lang="ru-RU" sz="2800" i="1" dirty="0"/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назад 38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домой 39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2198E-6 L -0.16163 -0.001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2" grpId="0"/>
      <p:bldP spid="33" grpId="0"/>
      <p:bldP spid="34" grpId="0"/>
      <p:bldP spid="35" grpId="0"/>
      <p:bldP spid="38" grpId="0" animBg="1"/>
      <p:bldP spid="41" grpId="0"/>
      <p:bldP spid="26" grpId="0"/>
      <p:bldP spid="26" grpId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714348" y="2214554"/>
            <a:ext cx="3429024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348" y="928670"/>
            <a:ext cx="7715304" cy="1071570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357686" y="2214554"/>
            <a:ext cx="4071966" cy="3357586"/>
          </a:xfrm>
          <a:prstGeom prst="roundRect">
            <a:avLst>
              <a:gd name="adj" fmla="val 6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i="1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при перемещении                                           по разным траекториям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0100" y="3427698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8"/>
          <p:cNvCxnSpPr/>
          <p:nvPr/>
        </p:nvCxnSpPr>
        <p:spPr>
          <a:xfrm>
            <a:off x="1000892" y="5141924"/>
            <a:ext cx="24551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09577" y="4286256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ый треугольник 38"/>
          <p:cNvSpPr/>
          <p:nvPr/>
        </p:nvSpPr>
        <p:spPr>
          <a:xfrm>
            <a:off x="1214414" y="2786058"/>
            <a:ext cx="2071702" cy="2071702"/>
          </a:xfrm>
          <a:prstGeom prst="rtTriangle">
            <a:avLst/>
          </a:prstGeom>
          <a:noFill/>
          <a:ln w="254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000100" y="2643182"/>
            <a:ext cx="2455133" cy="1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/>
          <p:nvPr/>
        </p:nvGrpSpPr>
        <p:grpSpPr>
          <a:xfrm>
            <a:off x="1118855" y="2214554"/>
            <a:ext cx="952815" cy="654233"/>
            <a:chOff x="1770610" y="3469914"/>
            <a:chExt cx="952815" cy="654233"/>
          </a:xfrm>
        </p:grpSpPr>
        <p:sp>
          <p:nvSpPr>
            <p:cNvPr id="7" name="TextBox 6"/>
            <p:cNvSpPr txBox="1"/>
            <p:nvPr/>
          </p:nvSpPr>
          <p:spPr>
            <a:xfrm>
              <a:off x="2000232" y="3469914"/>
              <a:ext cx="349776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cs typeface="Times New Roman" pitchFamily="18" charset="0"/>
                </a:rPr>
                <a:t>F</a:t>
              </a:r>
              <a:endParaRPr lang="ru-RU" sz="2800" b="1" i="1" dirty="0">
                <a:cs typeface="Times New Roman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2312524" y="3582234"/>
              <a:ext cx="11863" cy="80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1770610" y="3889684"/>
              <a:ext cx="250762" cy="23446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+</a:t>
              </a:r>
              <a:endParaRPr lang="ru-RU" dirty="0"/>
            </a:p>
          </p:txBody>
        </p:sp>
      </p:grpSp>
      <p:grpSp>
        <p:nvGrpSpPr>
          <p:cNvPr id="4" name="Группа 34"/>
          <p:cNvGrpSpPr/>
          <p:nvPr/>
        </p:nvGrpSpPr>
        <p:grpSpPr>
          <a:xfrm>
            <a:off x="1044955" y="2214554"/>
            <a:ext cx="1026715" cy="951848"/>
            <a:chOff x="1783456" y="3000372"/>
            <a:chExt cx="1026715" cy="951848"/>
          </a:xfrm>
        </p:grpSpPr>
        <p:sp>
          <p:nvSpPr>
            <p:cNvPr id="40" name="TextBox 39"/>
            <p:cNvSpPr txBox="1"/>
            <p:nvPr/>
          </p:nvSpPr>
          <p:spPr>
            <a:xfrm>
              <a:off x="2214546" y="3429000"/>
              <a:ext cx="3882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α</a:t>
              </a:r>
              <a:endParaRPr lang="ru-RU" sz="2800" dirty="0"/>
            </a:p>
          </p:txBody>
        </p:sp>
        <p:sp>
          <p:nvSpPr>
            <p:cNvPr id="42" name="Дуга 41"/>
            <p:cNvSpPr/>
            <p:nvPr/>
          </p:nvSpPr>
          <p:spPr>
            <a:xfrm rot="3502341">
              <a:off x="1824729" y="3413037"/>
              <a:ext cx="399631" cy="482178"/>
            </a:xfrm>
            <a:prstGeom prst="arc">
              <a:avLst>
                <a:gd name="adj1" fmla="val 16200000"/>
                <a:gd name="adj2" fmla="val 20336215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29"/>
            <p:cNvGrpSpPr/>
            <p:nvPr/>
          </p:nvGrpSpPr>
          <p:grpSpPr>
            <a:xfrm>
              <a:off x="1857356" y="3000372"/>
              <a:ext cx="952815" cy="654233"/>
              <a:chOff x="1770610" y="3469914"/>
              <a:chExt cx="952815" cy="654233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000232" y="3469914"/>
                <a:ext cx="34977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b="1" i="1" dirty="0" smtClean="0">
                    <a:cs typeface="Times New Roman" pitchFamily="18" charset="0"/>
                  </a:rPr>
                  <a:t>F</a:t>
                </a:r>
                <a:endParaRPr lang="ru-RU" sz="2800" b="1" i="1" dirty="0">
                  <a:cs typeface="Times New Roman" pitchFamily="18" charset="0"/>
                </a:endParaRPr>
              </a:p>
            </p:txBody>
          </p:sp>
          <p:cxnSp>
            <p:nvCxnSpPr>
              <p:cNvPr id="76" name="Прямая со стрелкой 75"/>
              <p:cNvCxnSpPr/>
              <p:nvPr/>
            </p:nvCxnSpPr>
            <p:spPr>
              <a:xfrm rot="5400000" flipH="1" flipV="1">
                <a:off x="2312524" y="3582234"/>
                <a:ext cx="11863" cy="809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Овал 76"/>
              <p:cNvSpPr/>
              <p:nvPr/>
            </p:nvSpPr>
            <p:spPr>
              <a:xfrm>
                <a:off x="1770610" y="3889684"/>
                <a:ext cx="250762" cy="234463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+</a:t>
                </a:r>
                <a:endParaRPr lang="ru-RU" dirty="0"/>
              </a:p>
            </p:txBody>
          </p:sp>
        </p:grpSp>
      </p:grpSp>
      <p:grpSp>
        <p:nvGrpSpPr>
          <p:cNvPr id="9" name="Группа 71"/>
          <p:cNvGrpSpPr/>
          <p:nvPr/>
        </p:nvGrpSpPr>
        <p:grpSpPr>
          <a:xfrm>
            <a:off x="2342603" y="3487167"/>
            <a:ext cx="514885" cy="584775"/>
            <a:chOff x="5214942" y="6201811"/>
            <a:chExt cx="514885" cy="584775"/>
          </a:xfrm>
        </p:grpSpPr>
        <p:sp>
          <p:nvSpPr>
            <p:cNvPr id="33" name="TextBox 32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ru-RU" sz="3200" b="1" i="1" baseline="-25000" dirty="0" smtClean="0"/>
                <a:t>1</a:t>
              </a:r>
              <a:endParaRPr lang="ru-RU" b="1" i="1" baseline="-25000" dirty="0"/>
            </a:p>
          </p:txBody>
        </p:sp>
        <p:cxnSp>
          <p:nvCxnSpPr>
            <p:cNvPr id="70" name="Прямая со стрелкой 69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Группа 77"/>
          <p:cNvGrpSpPr/>
          <p:nvPr/>
        </p:nvGrpSpPr>
        <p:grpSpPr>
          <a:xfrm>
            <a:off x="2000232" y="4286256"/>
            <a:ext cx="514885" cy="584775"/>
            <a:chOff x="5214942" y="6201811"/>
            <a:chExt cx="514885" cy="584775"/>
          </a:xfrm>
        </p:grpSpPr>
        <p:sp>
          <p:nvSpPr>
            <p:cNvPr id="79" name="TextBox 78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ru-RU" sz="3200" b="1" i="1" baseline="-25000" dirty="0" smtClean="0"/>
                <a:t>3</a:t>
              </a:r>
              <a:endParaRPr lang="ru-RU" b="1" i="1" baseline="-25000" dirty="0"/>
            </a:p>
          </p:txBody>
        </p:sp>
        <p:cxnSp>
          <p:nvCxnSpPr>
            <p:cNvPr id="80" name="Прямая со стрелкой 79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Группа 80"/>
          <p:cNvGrpSpPr/>
          <p:nvPr/>
        </p:nvGrpSpPr>
        <p:grpSpPr>
          <a:xfrm>
            <a:off x="714348" y="3500438"/>
            <a:ext cx="514885" cy="584775"/>
            <a:chOff x="5214942" y="6201811"/>
            <a:chExt cx="514885" cy="584775"/>
          </a:xfrm>
        </p:grpSpPr>
        <p:sp>
          <p:nvSpPr>
            <p:cNvPr id="82" name="TextBox 81"/>
            <p:cNvSpPr txBox="1"/>
            <p:nvPr/>
          </p:nvSpPr>
          <p:spPr>
            <a:xfrm>
              <a:off x="5214942" y="6201811"/>
              <a:ext cx="5148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S</a:t>
              </a:r>
              <a:r>
                <a:rPr lang="ru-RU" sz="3200" b="1" i="1" baseline="-25000" dirty="0" smtClean="0"/>
                <a:t>2</a:t>
              </a:r>
              <a:endParaRPr lang="ru-RU" b="1" i="1" baseline="-25000" dirty="0"/>
            </a:p>
          </p:txBody>
        </p:sp>
        <p:cxnSp>
          <p:nvCxnSpPr>
            <p:cNvPr id="83" name="Прямая со стрелкой 82"/>
            <p:cNvCxnSpPr/>
            <p:nvPr/>
          </p:nvCxnSpPr>
          <p:spPr>
            <a:xfrm>
              <a:off x="5286380" y="628652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785918" y="1142984"/>
            <a:ext cx="530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= FS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cos(</a:t>
            </a:r>
            <a:r>
              <a:rPr lang="el-GR" sz="2800" i="1" dirty="0" smtClean="0"/>
              <a:t>α</a:t>
            </a:r>
            <a:r>
              <a:rPr lang="en-US" sz="2800" i="1" dirty="0" smtClean="0"/>
              <a:t>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AB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</a:t>
            </a:r>
            <a:r>
              <a:rPr lang="el-GR" sz="2800" i="1" dirty="0" smtClean="0"/>
              <a:t>α</a:t>
            </a:r>
            <a:r>
              <a:rPr lang="en-US" sz="2800" i="1" dirty="0" smtClean="0"/>
              <a:t>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4643438" y="3048656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1785918" y="1142984"/>
            <a:ext cx="5608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 = FS</a:t>
            </a:r>
            <a:r>
              <a:rPr lang="en-US" sz="2800" i="1" baseline="-25000" dirty="0" smtClean="0"/>
              <a:t>3</a:t>
            </a:r>
            <a:r>
              <a:rPr lang="en-US" sz="2800" i="1" dirty="0" smtClean="0"/>
              <a:t>cos(0°)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CB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(0°)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4640813" y="4071942"/>
            <a:ext cx="1524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ru-RU" sz="2800" i="1" baseline="-25000" dirty="0" smtClean="0"/>
              <a:t>3</a:t>
            </a:r>
            <a:r>
              <a:rPr lang="en-US" sz="2800" i="1" dirty="0" smtClean="0"/>
              <a:t>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BC</a:t>
            </a:r>
            <a:endParaRPr lang="ru-RU" sz="2800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85918" y="1142984"/>
            <a:ext cx="532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ru-RU" sz="2800" i="1" baseline="-25000" dirty="0" smtClean="0"/>
              <a:t>2</a:t>
            </a:r>
            <a:r>
              <a:rPr lang="en-US" sz="2800" i="1" dirty="0" smtClean="0"/>
              <a:t> = FS</a:t>
            </a:r>
            <a:r>
              <a:rPr lang="ru-RU" sz="2800" i="1" baseline="-25000" dirty="0" smtClean="0"/>
              <a:t>2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(90°) = F</a:t>
            </a:r>
            <a:r>
              <a:rPr lang="en-US" sz="2800" i="1" baseline="-8000" dirty="0" smtClean="0"/>
              <a:t>*</a:t>
            </a:r>
            <a:r>
              <a:rPr lang="en-US" sz="2800" i="1" dirty="0" smtClean="0"/>
              <a:t>AC</a:t>
            </a:r>
            <a:r>
              <a:rPr lang="en-US" sz="2800" i="1" baseline="-8000" dirty="0" smtClean="0"/>
              <a:t>*</a:t>
            </a:r>
            <a:r>
              <a:rPr lang="en-US" sz="2800" i="1" dirty="0" err="1" smtClean="0"/>
              <a:t>cos</a:t>
            </a:r>
            <a:r>
              <a:rPr lang="en-US" sz="2800" i="1" dirty="0" smtClean="0"/>
              <a:t>(90°) = 0</a:t>
            </a:r>
            <a:endParaRPr lang="ru-RU" sz="28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4643438" y="3571876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ru-RU" sz="2800" i="1" baseline="-25000" dirty="0" smtClean="0"/>
              <a:t>2</a:t>
            </a:r>
            <a:r>
              <a:rPr lang="en-US" sz="2800" i="1" dirty="0" smtClean="0"/>
              <a:t>= 0</a:t>
            </a:r>
            <a:endParaRPr lang="ru-RU" sz="2800" i="1" dirty="0"/>
          </a:p>
        </p:txBody>
      </p:sp>
      <p:sp>
        <p:nvSpPr>
          <p:cNvPr id="91" name="Правая фигурная скобка 90"/>
          <p:cNvSpPr/>
          <p:nvPr/>
        </p:nvSpPr>
        <p:spPr>
          <a:xfrm>
            <a:off x="6143636" y="3143248"/>
            <a:ext cx="285752" cy="1357322"/>
          </a:xfrm>
          <a:prstGeom prst="rightBrace">
            <a:avLst>
              <a:gd name="adj1" fmla="val 30921"/>
              <a:gd name="adj2" fmla="val 48262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6572264" y="34290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ru-RU" sz="2800" i="1" baseline="-25000" dirty="0" smtClean="0"/>
              <a:t>2</a:t>
            </a:r>
            <a:r>
              <a:rPr lang="ru-RU" sz="2800" i="1" dirty="0" smtClean="0"/>
              <a:t>+</a:t>
            </a:r>
            <a:r>
              <a:rPr lang="en-US" sz="2800" i="1" dirty="0" smtClean="0"/>
              <a:t> A</a:t>
            </a:r>
            <a:r>
              <a:rPr lang="ru-RU" sz="2800" i="1" baseline="-25000" dirty="0" smtClean="0"/>
              <a:t>3</a:t>
            </a:r>
            <a:r>
              <a:rPr lang="en-US" sz="2800" i="1" dirty="0" smtClean="0"/>
              <a:t> </a:t>
            </a:r>
            <a:r>
              <a:rPr lang="ru-RU" sz="2800" i="1" dirty="0" smtClean="0"/>
              <a:t>=</a:t>
            </a:r>
            <a:r>
              <a:rPr lang="en-US" sz="2800" i="1" dirty="0" smtClean="0"/>
              <a:t> A</a:t>
            </a:r>
            <a:r>
              <a:rPr lang="en-US" sz="2800" i="1" baseline="-25000" dirty="0" smtClean="0"/>
              <a:t>1</a:t>
            </a:r>
            <a:endParaRPr lang="ru-RU" sz="28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3500430" y="485776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2910" y="478632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14348" y="214311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71670" y="1026367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Работа электрического поля не зависит от траектории.</a:t>
            </a:r>
            <a:endParaRPr lang="ru-RU" sz="2400" i="1" dirty="0"/>
          </a:p>
        </p:txBody>
      </p:sp>
      <p:cxnSp>
        <p:nvCxnSpPr>
          <p:cNvPr id="58" name="Прямая со стрелкой 57"/>
          <p:cNvCxnSpPr>
            <a:stCxn id="39" idx="0"/>
            <a:endCxn id="39" idx="2"/>
          </p:cNvCxnSpPr>
          <p:nvPr/>
        </p:nvCxnSpPr>
        <p:spPr>
          <a:xfrm rot="16200000" flipH="1">
            <a:off x="178563" y="3821909"/>
            <a:ext cx="2071702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9" idx="0"/>
          </p:cNvCxnSpPr>
          <p:nvPr/>
        </p:nvCxnSpPr>
        <p:spPr>
          <a:xfrm rot="16200000" flipH="1">
            <a:off x="1214414" y="2786058"/>
            <a:ext cx="2071702" cy="2071702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214414" y="4857760"/>
            <a:ext cx="2071702" cy="1588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2" name="Дуга 61"/>
          <p:cNvSpPr/>
          <p:nvPr/>
        </p:nvSpPr>
        <p:spPr>
          <a:xfrm rot="15086491">
            <a:off x="2949821" y="4525638"/>
            <a:ext cx="399631" cy="482178"/>
          </a:xfrm>
          <a:prstGeom prst="arc">
            <a:avLst>
              <a:gd name="adj1" fmla="val 16200000"/>
              <a:gd name="adj2" fmla="val 203362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540678" y="4405978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α</a:t>
            </a:r>
            <a:endParaRPr lang="ru-RU" sz="2800" dirty="0"/>
          </a:p>
        </p:txBody>
      </p:sp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6072198" y="6143644"/>
            <a:ext cx="500066" cy="428628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назад 48">
            <a:hlinkClick r:id="" action="ppaction://hlinkshowjump?jump=previousslide" highlightClick="1"/>
          </p:cNvPr>
          <p:cNvSpPr/>
          <p:nvPr/>
        </p:nvSpPr>
        <p:spPr>
          <a:xfrm>
            <a:off x="4714876" y="6143644"/>
            <a:ext cx="500066" cy="428628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домой 49">
            <a:hlinkClick r:id="rId2" action="ppaction://hlinksldjump" highlightClick="1"/>
          </p:cNvPr>
          <p:cNvSpPr/>
          <p:nvPr/>
        </p:nvSpPr>
        <p:spPr>
          <a:xfrm>
            <a:off x="5357818" y="6143644"/>
            <a:ext cx="571504" cy="428628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2283 0.3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8.33333E-7 0.3078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0773 L 0.22049 0.3077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4" grpId="1"/>
      <p:bldP spid="86" grpId="0"/>
      <p:bldP spid="87" grpId="0"/>
      <p:bldP spid="87" grpId="1"/>
      <p:bldP spid="88" grpId="0"/>
      <p:bldP spid="89" grpId="0"/>
      <p:bldP spid="89" grpId="1"/>
      <p:bldP spid="90" grpId="0"/>
      <p:bldP spid="91" grpId="0" animBg="1"/>
      <p:bldP spid="92" grpId="0"/>
      <p:bldP spid="53" grpId="0"/>
    </p:bldLst>
  </p:timing>
</p:sld>
</file>

<file path=ppt/theme/theme1.xml><?xml version="1.0" encoding="utf-8"?>
<a:theme xmlns:a="http://schemas.openxmlformats.org/drawingml/2006/main" name="звезды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звезды2</Template>
  <TotalTime>1836</TotalTime>
  <Words>1014</Words>
  <Application>Microsoft Office PowerPoint</Application>
  <PresentationFormat>Экран (4:3)</PresentationFormat>
  <Paragraphs>238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звезды2</vt:lpstr>
      <vt:lpstr>Формула</vt:lpstr>
      <vt:lpstr>Microsoft Equation 3.0</vt:lpstr>
      <vt:lpstr>Работа электрического поля</vt:lpstr>
      <vt:lpstr>Слайд 2</vt:lpstr>
      <vt:lpstr>Работа электростатического поля</vt:lpstr>
      <vt:lpstr>Аналогия с работой силы тяжести</vt:lpstr>
      <vt:lpstr>Знак потенциальной энергии</vt:lpstr>
      <vt:lpstr>Знак потенциальной энергии</vt:lpstr>
      <vt:lpstr>Знак потенциальной энергии</vt:lpstr>
      <vt:lpstr>Знак потенциальной энергии</vt:lpstr>
      <vt:lpstr>Работа при перемещении                                           по разным траекториям</vt:lpstr>
      <vt:lpstr>Работа электрического поля                                    не зависит от траектории</vt:lpstr>
      <vt:lpstr>Работа при перемещении                                           по замкнутой траектории</vt:lpstr>
      <vt:lpstr>Потенциал электрического поля                                 </vt:lpstr>
      <vt:lpstr>Потенциал электрического поля                                 </vt:lpstr>
      <vt:lpstr>Напряженность и напряжение                                 </vt:lpstr>
      <vt:lpstr>Энергия и потенциал точечного заряда</vt:lpstr>
      <vt:lpstr>Заряды и массы. Аналогия.</vt:lpstr>
      <vt:lpstr>Эквипотенциальные поверхности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электрического поля</dc:title>
  <dc:creator>Рыбицкий</dc:creator>
  <cp:lastModifiedBy>я</cp:lastModifiedBy>
  <cp:revision>205</cp:revision>
  <dcterms:created xsi:type="dcterms:W3CDTF">2013-03-25T00:16:01Z</dcterms:created>
  <dcterms:modified xsi:type="dcterms:W3CDTF">2013-04-02T13:05:03Z</dcterms:modified>
</cp:coreProperties>
</file>