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BB6FB1-9512-4C8D-9569-25FB6BB652D8}" type="datetimeFigureOut">
              <a:rPr lang="ru-RU" smtClean="0"/>
              <a:pPr/>
              <a:t>20.12.2012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B0A75A-F1D2-49E0-9D42-9798DD207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052737"/>
            <a:ext cx="6550496" cy="792087"/>
          </a:xfrm>
        </p:spPr>
        <p:txBody>
          <a:bodyPr>
            <a:noAutofit/>
          </a:bodyPr>
          <a:lstStyle/>
          <a:p>
            <a:r>
              <a:rPr lang="ru-RU" sz="5400" b="1" dirty="0" smtClean="0"/>
              <a:t>СОСТАВ КРОВИ</a:t>
            </a:r>
            <a:endParaRPr lang="ru-RU" sz="5400" b="1" dirty="0"/>
          </a:p>
        </p:txBody>
      </p:sp>
      <p:pic>
        <p:nvPicPr>
          <p:cNvPr id="15364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916832"/>
            <a:ext cx="8100392" cy="4032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7920880" cy="3816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858218"/>
          </a:xfrm>
        </p:spPr>
        <p:txBody>
          <a:bodyPr>
            <a:normAutofit/>
          </a:bodyPr>
          <a:lstStyle/>
          <a:p>
            <a:r>
              <a:rPr lang="ru-RU" b="1" dirty="0" smtClean="0"/>
              <a:t>Итог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208823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i="1" dirty="0" smtClean="0">
                <a:solidFill>
                  <a:schemeClr val="bg2"/>
                </a:solidFill>
              </a:rPr>
              <a:t>         Был ли сегодняшний урок для вас полезен? </a:t>
            </a:r>
          </a:p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i="1" dirty="0" smtClean="0">
                <a:solidFill>
                  <a:schemeClr val="bg2"/>
                </a:solidFill>
              </a:rPr>
              <a:t> </a:t>
            </a:r>
            <a:r>
              <a:rPr lang="ru-RU" i="1" dirty="0" smtClean="0">
                <a:solidFill>
                  <a:schemeClr val="bg2"/>
                </a:solidFill>
              </a:rPr>
              <a:t>         </a:t>
            </a:r>
            <a:r>
              <a:rPr lang="ru-RU" i="1" dirty="0" smtClean="0">
                <a:solidFill>
                  <a:schemeClr val="bg2"/>
                </a:solidFill>
              </a:rPr>
              <a:t>Почему?</a:t>
            </a:r>
            <a:endParaRPr lang="ru-RU" i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852936"/>
            <a:ext cx="7920880" cy="3816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858218"/>
          </a:xfrm>
        </p:spPr>
        <p:txBody>
          <a:bodyPr>
            <a:normAutofit/>
          </a:bodyPr>
          <a:lstStyle/>
          <a:p>
            <a:r>
              <a:rPr lang="ru-RU" b="1" dirty="0" smtClean="0"/>
              <a:t>Домашнее задание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3456384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sz="4000" i="1" u="sng" dirty="0" smtClean="0">
                <a:solidFill>
                  <a:schemeClr val="bg2"/>
                </a:solidFill>
              </a:rPr>
              <a:t>Сообщение:</a:t>
            </a:r>
          </a:p>
          <a:p>
            <a:pPr marL="825246" indent="-742950"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ru-RU" sz="4000" i="1" dirty="0" smtClean="0">
                <a:solidFill>
                  <a:schemeClr val="bg2"/>
                </a:solidFill>
              </a:rPr>
              <a:t>История вакцинирования и прививания</a:t>
            </a:r>
          </a:p>
          <a:p>
            <a:pPr marL="825246" indent="-742950">
              <a:buClr>
                <a:schemeClr val="accent3">
                  <a:lumMod val="20000"/>
                  <a:lumOff val="80000"/>
                </a:schemeClr>
              </a:buClr>
              <a:buFont typeface="+mj-lt"/>
              <a:buAutoNum type="arabicPeriod"/>
            </a:pPr>
            <a:r>
              <a:rPr lang="ru-RU" sz="4000" i="1" dirty="0" smtClean="0">
                <a:solidFill>
                  <a:schemeClr val="bg2"/>
                </a:solidFill>
              </a:rPr>
              <a:t>История открытия групп крови</a:t>
            </a:r>
            <a:endParaRPr lang="ru-RU" sz="4000" i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97315"/>
            <a:ext cx="8100392" cy="469598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Вопросы к уроку: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12776"/>
            <a:ext cx="8100392" cy="2808312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Clr>
                <a:schemeClr val="tx2">
                  <a:lumMod val="20000"/>
                  <a:lumOff val="80000"/>
                </a:schemeClr>
              </a:buClr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Из чего состоит кровь</a:t>
            </a:r>
          </a:p>
          <a:p>
            <a:pPr>
              <a:buClr>
                <a:schemeClr val="tx2">
                  <a:lumMod val="20000"/>
                  <a:lumOff val="80000"/>
                </a:schemeClr>
              </a:buClr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  Какие особенности имеет и какую функцию выполняет каждый из элементов крови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7236296" y="3933056"/>
            <a:ext cx="792088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220072" y="3933056"/>
            <a:ext cx="792088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3968" y="3933056"/>
            <a:ext cx="792088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1840" y="4005064"/>
            <a:ext cx="72008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267744" y="4005064"/>
            <a:ext cx="72008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31640" y="4005064"/>
            <a:ext cx="72008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16216" y="2348880"/>
            <a:ext cx="2016224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619672" y="2348880"/>
            <a:ext cx="2016224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67944" y="2348880"/>
            <a:ext cx="2016224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95936" y="908720"/>
            <a:ext cx="2016224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890080" cy="346050"/>
          </a:xfrm>
        </p:spPr>
        <p:txBody>
          <a:bodyPr>
            <a:noAutofit/>
          </a:bodyPr>
          <a:lstStyle/>
          <a:p>
            <a:r>
              <a:rPr lang="ru-RU" sz="4000" b="1" dirty="0" smtClean="0"/>
              <a:t>Состав крови</a:t>
            </a:r>
            <a:endParaRPr lang="ru-RU" sz="4000" b="1" dirty="0"/>
          </a:p>
        </p:txBody>
      </p:sp>
      <p:cxnSp>
        <p:nvCxnSpPr>
          <p:cNvPr id="15" name="Прямая со стрелкой 14"/>
          <p:cNvCxnSpPr/>
          <p:nvPr/>
        </p:nvCxnSpPr>
        <p:spPr>
          <a:xfrm flipH="1">
            <a:off x="2987824" y="1772816"/>
            <a:ext cx="936104" cy="504056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084168" y="1772816"/>
            <a:ext cx="936104" cy="504056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076056" y="1916832"/>
            <a:ext cx="0" cy="432048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1619672" y="3356992"/>
            <a:ext cx="504056" cy="576064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627784" y="3356992"/>
            <a:ext cx="0" cy="576064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131840" y="3356992"/>
            <a:ext cx="360040" cy="576064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572000" y="3284984"/>
            <a:ext cx="360040" cy="648072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5364088" y="3284984"/>
            <a:ext cx="288032" cy="648072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7668344" y="3356992"/>
            <a:ext cx="0" cy="504056"/>
          </a:xfrm>
          <a:prstGeom prst="straightConnector1">
            <a:avLst/>
          </a:prstGeom>
          <a:ln w="698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052736"/>
            <a:ext cx="8100392" cy="4536504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75000"/>
                </a:schemeClr>
              </a:buCl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                             </a:t>
            </a:r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</a:rPr>
              <a:t>КРОВЬ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                     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              </a:t>
            </a:r>
            <a:r>
              <a:rPr lang="ru-RU" sz="4800" dirty="0" smtClean="0">
                <a:latin typeface="Calibri" pitchFamily="34" charset="0"/>
              </a:rPr>
              <a:t>1          клетки          2</a:t>
            </a:r>
          </a:p>
          <a:p>
            <a:pPr>
              <a:buNone/>
            </a:pPr>
            <a:endParaRPr lang="ru-RU" sz="48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800" dirty="0" smtClean="0">
                <a:latin typeface="Calibri" pitchFamily="34" charset="0"/>
              </a:rPr>
              <a:t>   3    4    5      6     7            8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3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25144"/>
            <a:ext cx="8100392" cy="21328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8172400" cy="49685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Состав крови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endParaRPr lang="ru-RU" sz="4400" dirty="0" smtClean="0"/>
          </a:p>
          <a:p>
            <a:pPr marL="825246" indent="-7429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043608" y="1196752"/>
            <a:ext cx="6768752" cy="501675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Плазма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Кровяные пластинки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Вода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Минеральные вещества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Органические вещества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Эритроциты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Лейкоциты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Тромбоциты </a:t>
            </a:r>
            <a:endParaRPr lang="ru-RU" sz="4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8172400" cy="49685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562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Состав крови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5246" indent="-742950">
              <a:buClr>
                <a:schemeClr val="tx2">
                  <a:lumMod val="75000"/>
                </a:schemeClr>
              </a:buClr>
              <a:buFont typeface="+mj-lt"/>
              <a:buAutoNum type="arabicPeriod"/>
            </a:pPr>
            <a:endParaRPr lang="ru-RU" sz="4400" dirty="0" smtClean="0"/>
          </a:p>
          <a:p>
            <a:pPr marL="825246" indent="-742950">
              <a:buClr>
                <a:schemeClr val="tx2">
                  <a:lumMod val="50000"/>
                </a:schemeClr>
              </a:buClr>
              <a:buFont typeface="+mj-lt"/>
              <a:buAutoNum type="arabicPeriod"/>
            </a:pP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1196752"/>
            <a:ext cx="8172400" cy="255454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Плазма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Эритроциты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Лейкоциты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Тромбоциты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077072"/>
            <a:ext cx="7920880" cy="212294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8582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Лабораторная работа</a:t>
            </a:r>
            <a:br>
              <a:rPr lang="ru-RU" b="1" dirty="0" smtClean="0"/>
            </a:b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эритроцитов человека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0080" cy="244827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b="1" u="sng" dirty="0" smtClean="0">
                <a:solidFill>
                  <a:schemeClr val="bg2"/>
                </a:solidFill>
              </a:rPr>
              <a:t>Цель:</a:t>
            </a:r>
            <a:r>
              <a:rPr lang="ru-RU" b="1" dirty="0" smtClean="0">
                <a:solidFill>
                  <a:schemeClr val="bg2"/>
                </a:solidFill>
              </a:rPr>
              <a:t> </a:t>
            </a:r>
          </a:p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b="1" dirty="0" smtClean="0">
                <a:solidFill>
                  <a:schemeClr val="bg2"/>
                </a:solidFill>
              </a:rPr>
              <a:t>рассмотреть эритроциты человека и </a:t>
            </a:r>
          </a:p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b="1" dirty="0" smtClean="0">
                <a:solidFill>
                  <a:schemeClr val="bg2"/>
                </a:solidFill>
              </a:rPr>
              <a:t>лягушки в световой микроскоп, выявить </a:t>
            </a:r>
          </a:p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b="1" dirty="0" smtClean="0">
                <a:solidFill>
                  <a:schemeClr val="bg2"/>
                </a:solidFill>
              </a:rPr>
              <a:t>черты сходства и отличия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7920880" cy="341909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85821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Лабораторная работа</a:t>
            </a:r>
            <a:br>
              <a:rPr lang="ru-RU" b="1" dirty="0" smtClean="0"/>
            </a:br>
            <a:r>
              <a:rPr lang="ru-RU" sz="44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Изучение эритроцитов человека</a:t>
            </a:r>
            <a: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0080" cy="2664296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b="1" u="sng" dirty="0" smtClean="0">
                <a:solidFill>
                  <a:schemeClr val="bg2"/>
                </a:solidFill>
              </a:rPr>
              <a:t>Черты сходства:</a:t>
            </a:r>
          </a:p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endParaRPr lang="ru-RU" b="1" dirty="0" smtClean="0">
              <a:solidFill>
                <a:schemeClr val="bg2"/>
              </a:solidFill>
            </a:endParaRPr>
          </a:p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b="1" u="sng" dirty="0" smtClean="0">
                <a:solidFill>
                  <a:schemeClr val="bg2"/>
                </a:solidFill>
              </a:rPr>
              <a:t>Черты отличия: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196752"/>
            <a:ext cx="7920880" cy="3816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858218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Посмотри, подумай, обсуди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2664296"/>
          </a:xfrm>
          <a:noFill/>
        </p:spPr>
        <p:txBody>
          <a:bodyPr>
            <a:normAutofit/>
          </a:bodyPr>
          <a:lstStyle/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endParaRPr lang="ru-RU" b="1" u="sng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medsputnik.ru/upload/publication/002738/rmedium/73016421/Donorstvo_krovi_____posledstv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7920880" cy="38164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858218"/>
          </a:xfrm>
        </p:spPr>
        <p:txBody>
          <a:bodyPr>
            <a:normAutofit/>
          </a:bodyPr>
          <a:lstStyle/>
          <a:p>
            <a:r>
              <a:rPr lang="ru-RU" b="1" dirty="0" smtClean="0"/>
              <a:t>Нарисуй комикс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96752"/>
            <a:ext cx="7890080" cy="2088232"/>
          </a:xfrm>
          <a:solidFill>
            <a:schemeClr val="accent3">
              <a:lumMod val="75000"/>
            </a:schemeClr>
          </a:solidFill>
        </p:spPr>
        <p:txBody>
          <a:bodyPr>
            <a:normAutofit/>
          </a:bodyPr>
          <a:lstStyle/>
          <a:p>
            <a:pPr marL="825246" indent="-742950">
              <a:buClr>
                <a:schemeClr val="tx2">
                  <a:lumMod val="75000"/>
                </a:schemeClr>
              </a:buClr>
              <a:buNone/>
            </a:pPr>
            <a:r>
              <a:rPr lang="ru-RU" i="1" dirty="0" smtClean="0">
                <a:solidFill>
                  <a:schemeClr val="bg2"/>
                </a:solidFill>
              </a:rPr>
              <a:t>         Изобразите в виде последовательности картинок процесс фагоцитоза. </a:t>
            </a:r>
            <a:r>
              <a:rPr lang="ru-RU" i="1" dirty="0" smtClean="0">
                <a:solidFill>
                  <a:schemeClr val="bg2"/>
                </a:solidFill>
              </a:rPr>
              <a:t>Подготовьте рассказ об этом процессе.</a:t>
            </a:r>
            <a:endParaRPr lang="ru-RU" i="1" dirty="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876</TotalTime>
  <Words>131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СОСТАВ КРОВИ</vt:lpstr>
      <vt:lpstr>Вопросы к уроку:</vt:lpstr>
      <vt:lpstr>Состав крови</vt:lpstr>
      <vt:lpstr>Состав крови</vt:lpstr>
      <vt:lpstr>Состав крови</vt:lpstr>
      <vt:lpstr>Лабораторная работа Изучение эритроцитов человека </vt:lpstr>
      <vt:lpstr>Лабораторная работа Изучение эритроцитов человека </vt:lpstr>
      <vt:lpstr>Посмотри, подумай, обсуди </vt:lpstr>
      <vt:lpstr>Нарисуй комикс </vt:lpstr>
      <vt:lpstr>Итог </vt:lpstr>
      <vt:lpstr>Домашнее задание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 КРОВИ</dc:title>
  <dc:creator>Буранова</dc:creator>
  <cp:lastModifiedBy>Буранова</cp:lastModifiedBy>
  <cp:revision>41</cp:revision>
  <dcterms:created xsi:type="dcterms:W3CDTF">2012-12-18T06:07:05Z</dcterms:created>
  <dcterms:modified xsi:type="dcterms:W3CDTF">2012-12-20T17:33:45Z</dcterms:modified>
</cp:coreProperties>
</file>