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77" r:id="rId9"/>
    <p:sldId id="265" r:id="rId10"/>
    <p:sldId id="269" r:id="rId11"/>
    <p:sldId id="270" r:id="rId12"/>
    <p:sldId id="271" r:id="rId13"/>
    <p:sldId id="272" r:id="rId14"/>
    <p:sldId id="279" r:id="rId15"/>
    <p:sldId id="267" r:id="rId16"/>
    <p:sldId id="268" r:id="rId17"/>
    <p:sldId id="280" r:id="rId18"/>
    <p:sldId id="266" r:id="rId19"/>
    <p:sldId id="273" r:id="rId20"/>
    <p:sldId id="281" r:id="rId21"/>
    <p:sldId id="274" r:id="rId22"/>
    <p:sldId id="275" r:id="rId23"/>
    <p:sldId id="276" r:id="rId24"/>
    <p:sldId id="282" r:id="rId25"/>
    <p:sldId id="278" r:id="rId26"/>
    <p:sldId id="283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99FF99"/>
    <a:srgbClr val="33CC33"/>
    <a:srgbClr val="FFCC99"/>
    <a:srgbClr val="3399FF"/>
    <a:srgbClr val="0000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1F2C5-DEAA-423A-BFAD-04F367A407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04944-F168-46D2-90C8-0A4CE6D8A2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A2B92-3D09-43E1-96F3-6FC0F05893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0F2CD20-2353-443B-B334-5B75A221DA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C4716-160B-4B50-B904-369728A11C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E7CC2-63E2-44E6-B704-48C9145660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EE0F6-9169-49FC-A054-610BF75408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4136B-6AA7-43DB-9CD5-343A810F80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81E2C-1219-4121-A6FF-C682708F38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9583B-D9DB-4A9E-A5A0-9D853B12DF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F5CD1-F19C-4442-973D-F189EACA5F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EDDF1-C63A-4CAB-AE54-0E5AE1AFEF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46EBDE-417B-4A1F-A048-CD88CE58566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New%20Pascal\&#1043;&#1086;&#1088;&#1086;&#1076;%20&#1091;%20&#1084;&#1086;&#1088;&#1103;%20&#1082;&#1072;&#1095;&#1077;&#1089;&#1090;&#1074;&#1086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7" Type="http://schemas.openxmlformats.org/officeDocument/2006/relationships/image" Target="../media/image8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26.jpe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9.gi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0.jpeg"/><Relationship Id="rId7" Type="http://schemas.openxmlformats.org/officeDocument/2006/relationships/image" Target="../media/image4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26.jpe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ViewHtml.ex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4.jpeg"/><Relationship Id="rId7" Type="http://schemas.openxmlformats.org/officeDocument/2006/relationships/image" Target="../media/image4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26.jpeg"/><Relationship Id="rId4" Type="http://schemas.openxmlformats.org/officeDocument/2006/relationships/image" Target="../media/image13.png"/><Relationship Id="rId9" Type="http://schemas.openxmlformats.org/officeDocument/2006/relationships/image" Target="../media/image4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gif"/><Relationship Id="rId2" Type="http://schemas.openxmlformats.org/officeDocument/2006/relationships/image" Target="../media/image4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50.gif"/><Relationship Id="rId4" Type="http://schemas.openxmlformats.org/officeDocument/2006/relationships/image" Target="../media/image49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gif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3.png"/><Relationship Id="rId7" Type="http://schemas.openxmlformats.org/officeDocument/2006/relationships/image" Target="../media/image4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34.jpeg"/><Relationship Id="rId10" Type="http://schemas.openxmlformats.org/officeDocument/2006/relationships/image" Target="../media/image54.jpeg"/><Relationship Id="rId4" Type="http://schemas.openxmlformats.org/officeDocument/2006/relationships/image" Target="../media/image26.jpeg"/><Relationship Id="rId9" Type="http://schemas.openxmlformats.org/officeDocument/2006/relationships/image" Target="../media/image5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New%20Pascal\&#1043;&#1086;&#1088;&#1086;&#1076;%20&#1091;%20&#1084;&#1086;&#1088;&#1103;%20&#1082;&#1072;&#1095;&#1077;&#1089;&#1090;&#1074;&#1086;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jpe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0.wmf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7.pn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50825" y="1196975"/>
            <a:ext cx="52578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Georgia"/>
              </a:rPr>
              <a:t>"Величие человека</a:t>
            </a:r>
          </a:p>
        </p:txBody>
      </p:sp>
      <p:pic>
        <p:nvPicPr>
          <p:cNvPr id="3078" name="Picture 6" descr="paskal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375" y="2133600"/>
            <a:ext cx="2082800" cy="3043238"/>
          </a:xfrm>
          <a:prstGeom prst="rect">
            <a:avLst/>
          </a:prstGeom>
          <a:noFill/>
        </p:spPr>
      </p:pic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5364163" y="5157788"/>
            <a:ext cx="36480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урок - бенефис</a:t>
            </a:r>
          </a:p>
        </p:txBody>
      </p:sp>
      <p:pic>
        <p:nvPicPr>
          <p:cNvPr id="3081" name="Город у моря каче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>
            <a:off x="5580063" y="2276475"/>
            <a:ext cx="3313112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Georgia"/>
              </a:rPr>
              <a:t>(Блез Паскаль)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827088" y="1844675"/>
            <a:ext cx="59055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Georgia"/>
              </a:rPr>
              <a:t>состоит в его мысли"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803" fill="hold"/>
                                        <p:tgtEl>
                                          <p:spTgt spid="30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54" name="Picture 22" descr="пруж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5084763"/>
            <a:ext cx="176213" cy="576262"/>
          </a:xfrm>
          <a:prstGeom prst="rect">
            <a:avLst/>
          </a:prstGeom>
          <a:noFill/>
        </p:spPr>
      </p:pic>
      <p:pic>
        <p:nvPicPr>
          <p:cNvPr id="18457" name="Picture 25" descr="пружи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4149725"/>
            <a:ext cx="719137" cy="142875"/>
          </a:xfrm>
          <a:prstGeom prst="rect">
            <a:avLst/>
          </a:prstGeom>
          <a:noFill/>
        </p:spPr>
      </p:pic>
      <p:pic>
        <p:nvPicPr>
          <p:cNvPr id="18458" name="Picture 26" descr="пружи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4149725"/>
            <a:ext cx="719137" cy="142875"/>
          </a:xfrm>
          <a:prstGeom prst="rect">
            <a:avLst/>
          </a:prstGeom>
          <a:noFill/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284663" y="2565400"/>
            <a:ext cx="3095625" cy="3095625"/>
          </a:xfrm>
          <a:prstGeom prst="rect">
            <a:avLst/>
          </a:prstGeom>
          <a:solidFill>
            <a:schemeClr val="accent1">
              <a:alpha val="50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5" name="Oval 33" descr="Водяные капли"/>
          <p:cNvSpPr>
            <a:spLocks noChangeArrowheads="1"/>
          </p:cNvSpPr>
          <p:nvPr/>
        </p:nvSpPr>
        <p:spPr bwMode="auto">
          <a:xfrm>
            <a:off x="5076825" y="3500438"/>
            <a:ext cx="1512888" cy="1511300"/>
          </a:xfrm>
          <a:prstGeom prst="ellipse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8455" name="Picture 23" descr="пружи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4149725"/>
            <a:ext cx="719137" cy="142875"/>
          </a:xfrm>
          <a:prstGeom prst="rect">
            <a:avLst/>
          </a:prstGeom>
          <a:noFill/>
        </p:spPr>
      </p:pic>
      <p:pic>
        <p:nvPicPr>
          <p:cNvPr id="18456" name="Picture 24" descr="пружи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149725"/>
            <a:ext cx="719138" cy="142875"/>
          </a:xfrm>
          <a:prstGeom prst="rect">
            <a:avLst/>
          </a:prstGeom>
          <a:noFill/>
        </p:spPr>
      </p:pic>
      <p:pic>
        <p:nvPicPr>
          <p:cNvPr id="18451" name="Picture 19" descr="пруж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5084763"/>
            <a:ext cx="176212" cy="576262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900113" y="2565400"/>
            <a:ext cx="3095625" cy="3095625"/>
          </a:xfrm>
          <a:prstGeom prst="rect">
            <a:avLst/>
          </a:prstGeom>
          <a:solidFill>
            <a:schemeClr val="accent1">
              <a:alpha val="50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5903912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мысленный эксперимент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27088" y="1052513"/>
            <a:ext cx="70564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</a:rPr>
              <a:t>в камере на пружинных стойках помещаются твёрдое тело и жидкость. Одинаково ли они передают оказываемое на них давление?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619250" y="3860800"/>
            <a:ext cx="730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3203575" y="3860800"/>
            <a:ext cx="730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5003800" y="3860800"/>
            <a:ext cx="730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6588125" y="3860800"/>
            <a:ext cx="730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051050" y="5013325"/>
            <a:ext cx="863600" cy="73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5364163" y="5013325"/>
            <a:ext cx="863600" cy="73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9" name="Rectangle 17" descr="Почтовая бумага"/>
          <p:cNvSpPr>
            <a:spLocks noChangeArrowheads="1"/>
          </p:cNvSpPr>
          <p:nvPr/>
        </p:nvSpPr>
        <p:spPr bwMode="auto">
          <a:xfrm>
            <a:off x="1692275" y="3429000"/>
            <a:ext cx="1511300" cy="1584325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cs typeface="Arial" charset="0"/>
            </a:endParaRPr>
          </a:p>
        </p:txBody>
      </p:sp>
      <p:sp>
        <p:nvSpPr>
          <p:cNvPr id="18459" name="AutoShape 27"/>
          <p:cNvSpPr>
            <a:spLocks noChangeArrowheads="1"/>
          </p:cNvSpPr>
          <p:nvPr/>
        </p:nvSpPr>
        <p:spPr bwMode="auto">
          <a:xfrm>
            <a:off x="2268538" y="2781300"/>
            <a:ext cx="358775" cy="649288"/>
          </a:xfrm>
          <a:prstGeom prst="downArrow">
            <a:avLst>
              <a:gd name="adj1" fmla="val 50000"/>
              <a:gd name="adj2" fmla="val 4524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0" name="AutoShape 28"/>
          <p:cNvSpPr>
            <a:spLocks noChangeArrowheads="1"/>
          </p:cNvSpPr>
          <p:nvPr/>
        </p:nvSpPr>
        <p:spPr bwMode="auto">
          <a:xfrm>
            <a:off x="5651500" y="2852738"/>
            <a:ext cx="360363" cy="647700"/>
          </a:xfrm>
          <a:prstGeom prst="downArrow">
            <a:avLst>
              <a:gd name="adj1" fmla="val 50000"/>
              <a:gd name="adj2" fmla="val 4493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6804025" y="3860800"/>
            <a:ext cx="730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4787900" y="3860800"/>
            <a:ext cx="730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5364163" y="5229225"/>
            <a:ext cx="863600" cy="73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4" name="AutoShape 32"/>
          <p:cNvSpPr>
            <a:spLocks noChangeArrowheads="1"/>
          </p:cNvSpPr>
          <p:nvPr/>
        </p:nvSpPr>
        <p:spPr bwMode="auto">
          <a:xfrm>
            <a:off x="5651500" y="2997200"/>
            <a:ext cx="360363" cy="647700"/>
          </a:xfrm>
          <a:prstGeom prst="downArrow">
            <a:avLst>
              <a:gd name="adj1" fmla="val 50000"/>
              <a:gd name="adj2" fmla="val 4493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8" name="Oval 36" descr="Водяные капли"/>
          <p:cNvSpPr>
            <a:spLocks noChangeArrowheads="1"/>
          </p:cNvSpPr>
          <p:nvPr/>
        </p:nvSpPr>
        <p:spPr bwMode="auto">
          <a:xfrm>
            <a:off x="4859338" y="3644900"/>
            <a:ext cx="1944687" cy="1584325"/>
          </a:xfrm>
          <a:prstGeom prst="ellipse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69" name="WordArt 37"/>
          <p:cNvSpPr>
            <a:spLocks noChangeArrowheads="1" noChangeShapeType="1" noTextEdit="1"/>
          </p:cNvSpPr>
          <p:nvPr/>
        </p:nvSpPr>
        <p:spPr bwMode="auto">
          <a:xfrm>
            <a:off x="900113" y="5734050"/>
            <a:ext cx="6624637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в чем причина различия ?</a:t>
            </a:r>
          </a:p>
        </p:txBody>
      </p:sp>
      <p:sp>
        <p:nvSpPr>
          <p:cNvPr id="18470" name="AutoShape 38"/>
          <p:cNvSpPr>
            <a:spLocks noChangeArrowheads="1"/>
          </p:cNvSpPr>
          <p:nvPr/>
        </p:nvSpPr>
        <p:spPr bwMode="auto">
          <a:xfrm>
            <a:off x="2339975" y="4221163"/>
            <a:ext cx="215900" cy="287337"/>
          </a:xfrm>
          <a:prstGeom prst="downArrow">
            <a:avLst>
              <a:gd name="adj1" fmla="val 50000"/>
              <a:gd name="adj2" fmla="val 332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71" name="AutoShape 39"/>
          <p:cNvSpPr>
            <a:spLocks noChangeArrowheads="1"/>
          </p:cNvSpPr>
          <p:nvPr/>
        </p:nvSpPr>
        <p:spPr bwMode="auto">
          <a:xfrm>
            <a:off x="5580063" y="4149725"/>
            <a:ext cx="504825" cy="503238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8472" name="Picture 40" descr="txt_па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850" y="1484313"/>
            <a:ext cx="1552575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36994E-6 L -3.05556E-6 0.03145 " pathEditMode="relative" ptsTypes="AA">
                                      <p:cBhvr>
                                        <p:cTn id="10" dur="2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31214E-6 L 3.05556E-6 0.03144 " pathEditMode="relative" ptsTypes="AA">
                                      <p:cBhvr>
                                        <p:cTn id="15" dur="2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08092E-6 L -3.61111E-6 0.03145 " pathEditMode="relative" ptsTypes="AA">
                                      <p:cBhvr>
                                        <p:cTn id="17" dur="2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0" presetClass="entr" presetSubtype="0" fill="hold" grpId="2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5" grpId="0" animBg="1"/>
      <p:bldP spid="18445" grpId="0" animBg="1"/>
      <p:bldP spid="18446" grpId="0" animBg="1"/>
      <p:bldP spid="18447" grpId="0" animBg="1"/>
      <p:bldP spid="18449" grpId="0" animBg="1"/>
      <p:bldP spid="18459" grpId="0" animBg="1"/>
      <p:bldP spid="18459" grpId="1" animBg="1"/>
      <p:bldP spid="18460" grpId="0" animBg="1"/>
      <p:bldP spid="18460" grpId="1" animBg="1"/>
      <p:bldP spid="18460" grpId="2" animBg="1"/>
      <p:bldP spid="18461" grpId="0" animBg="1"/>
      <p:bldP spid="18462" grpId="0" animBg="1"/>
      <p:bldP spid="18463" grpId="0" animBg="1"/>
      <p:bldP spid="18464" grpId="0" animBg="1"/>
      <p:bldP spid="18468" grpId="0" animBg="1"/>
      <p:bldP spid="18470" grpId="0" animBg="1"/>
      <p:bldP spid="184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900113" y="4149725"/>
            <a:ext cx="3346450" cy="2016125"/>
          </a:xfrm>
          <a:prstGeom prst="rect">
            <a:avLst/>
          </a:prstGeom>
          <a:noFill/>
          <a:ln w="9525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042988" y="4868863"/>
            <a:ext cx="1008062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900113" y="1916113"/>
            <a:ext cx="3346450" cy="2016125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971550" y="256540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1403350" y="2205038"/>
            <a:ext cx="215900" cy="2159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971550" y="342900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971550" y="299720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1474788" y="342900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1979613" y="256540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1474788" y="299720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1474788" y="256540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1979613" y="342900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2411413" y="2205038"/>
            <a:ext cx="215900" cy="2159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1979613" y="299720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1114425" y="2349500"/>
            <a:ext cx="287338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1042988" y="33575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1042988" y="32131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1042988" y="32131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1042988" y="27813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>
            <a:off x="2195513" y="2349500"/>
            <a:ext cx="287337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H="1">
            <a:off x="1690688" y="2349500"/>
            <a:ext cx="287337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H="1">
            <a:off x="2195513" y="2708275"/>
            <a:ext cx="3603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 flipH="1">
            <a:off x="2195513" y="3213100"/>
            <a:ext cx="2873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1187450" y="35734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1690688" y="35734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1187450" y="27082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1690688" y="27082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1690688" y="30686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>
            <a:off x="1619250" y="22764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1187450" y="30686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>
            <a:off x="2122488" y="22764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1906588" y="2205038"/>
            <a:ext cx="215900" cy="2159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91" name="Oval 35"/>
          <p:cNvSpPr>
            <a:spLocks noChangeArrowheads="1"/>
          </p:cNvSpPr>
          <p:nvPr/>
        </p:nvSpPr>
        <p:spPr bwMode="auto">
          <a:xfrm>
            <a:off x="2411413" y="2636838"/>
            <a:ext cx="215900" cy="2159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92" name="Oval 36"/>
          <p:cNvSpPr>
            <a:spLocks noChangeArrowheads="1"/>
          </p:cNvSpPr>
          <p:nvPr/>
        </p:nvSpPr>
        <p:spPr bwMode="auto">
          <a:xfrm>
            <a:off x="2411413" y="3068638"/>
            <a:ext cx="215900" cy="2159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93" name="Line 37"/>
          <p:cNvSpPr>
            <a:spLocks noChangeShapeType="1"/>
          </p:cNvSpPr>
          <p:nvPr/>
        </p:nvSpPr>
        <p:spPr bwMode="auto">
          <a:xfrm>
            <a:off x="2051050" y="27813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>
            <a:off x="2051050" y="32131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5" name="Line 39"/>
          <p:cNvSpPr>
            <a:spLocks noChangeShapeType="1"/>
          </p:cNvSpPr>
          <p:nvPr/>
        </p:nvSpPr>
        <p:spPr bwMode="auto">
          <a:xfrm>
            <a:off x="1547813" y="27813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1547813" y="32131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>
            <a:off x="2555875" y="24209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>
            <a:off x="2555875" y="28527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2627313" y="2133600"/>
            <a:ext cx="17287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CC6600"/>
                </a:solidFill>
              </a:rPr>
              <a:t>Частицы твёрдого</a:t>
            </a:r>
          </a:p>
          <a:p>
            <a:r>
              <a:rPr lang="ru-RU" sz="1400" b="1">
                <a:solidFill>
                  <a:srgbClr val="CC6600"/>
                </a:solidFill>
              </a:rPr>
              <a:t>тела только</a:t>
            </a:r>
          </a:p>
          <a:p>
            <a:r>
              <a:rPr lang="ru-RU" sz="1400" b="1">
                <a:solidFill>
                  <a:srgbClr val="0033CC"/>
                </a:solidFill>
              </a:rPr>
              <a:t>колеблются </a:t>
            </a:r>
            <a:r>
              <a:rPr lang="ru-RU" sz="1400" b="1">
                <a:solidFill>
                  <a:srgbClr val="CC6600"/>
                </a:solidFill>
              </a:rPr>
              <a:t>около</a:t>
            </a:r>
          </a:p>
          <a:p>
            <a:r>
              <a:rPr lang="ru-RU" sz="1400" b="1">
                <a:solidFill>
                  <a:srgbClr val="CC6600"/>
                </a:solidFill>
              </a:rPr>
              <a:t>равновесия,</a:t>
            </a:r>
          </a:p>
          <a:p>
            <a:r>
              <a:rPr lang="ru-RU" sz="1400" b="1">
                <a:solidFill>
                  <a:srgbClr val="CC6600"/>
                </a:solidFill>
              </a:rPr>
              <a:t>не перемещаясь</a:t>
            </a:r>
          </a:p>
          <a:p>
            <a:r>
              <a:rPr lang="ru-RU" sz="1400" b="1">
                <a:solidFill>
                  <a:srgbClr val="CC6600"/>
                </a:solidFill>
              </a:rPr>
              <a:t>по телу.</a:t>
            </a:r>
          </a:p>
          <a:p>
            <a:endParaRPr lang="ru-RU" sz="1400" b="1">
              <a:solidFill>
                <a:srgbClr val="CC6600"/>
              </a:solidFill>
            </a:endParaRPr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>
            <a:off x="1042988" y="4292600"/>
            <a:ext cx="0" cy="1655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502" name="Line 46"/>
          <p:cNvSpPr>
            <a:spLocks noChangeShapeType="1"/>
          </p:cNvSpPr>
          <p:nvPr/>
        </p:nvSpPr>
        <p:spPr bwMode="auto">
          <a:xfrm flipV="1">
            <a:off x="1042988" y="5949950"/>
            <a:ext cx="10080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503" name="Line 47"/>
          <p:cNvSpPr>
            <a:spLocks noChangeShapeType="1"/>
          </p:cNvSpPr>
          <p:nvPr/>
        </p:nvSpPr>
        <p:spPr bwMode="auto">
          <a:xfrm flipV="1">
            <a:off x="2051050" y="4292600"/>
            <a:ext cx="0" cy="1657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504" name="Line 48"/>
          <p:cNvSpPr>
            <a:spLocks noChangeShapeType="1"/>
          </p:cNvSpPr>
          <p:nvPr/>
        </p:nvSpPr>
        <p:spPr bwMode="auto">
          <a:xfrm>
            <a:off x="1042988" y="4868863"/>
            <a:ext cx="1008062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2195513" y="4581525"/>
            <a:ext cx="22320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CC6600"/>
                </a:solidFill>
              </a:rPr>
              <a:t>Жидкость</a:t>
            </a:r>
            <a:r>
              <a:rPr lang="ru-RU" sz="1600" b="1">
                <a:solidFill>
                  <a:schemeClr val="accent1"/>
                </a:solidFill>
              </a:rPr>
              <a:t> </a:t>
            </a:r>
            <a:r>
              <a:rPr lang="ru-RU" sz="1600" b="1">
                <a:solidFill>
                  <a:srgbClr val="0033CC"/>
                </a:solidFill>
              </a:rPr>
              <a:t>текуча,</a:t>
            </a:r>
            <a:r>
              <a:rPr lang="ru-RU" sz="1600" b="1"/>
              <a:t> </a:t>
            </a:r>
          </a:p>
          <a:p>
            <a:r>
              <a:rPr lang="ru-RU" sz="1600" b="1">
                <a:solidFill>
                  <a:srgbClr val="CC6600"/>
                </a:solidFill>
              </a:rPr>
              <a:t>и её слои легко </a:t>
            </a:r>
          </a:p>
          <a:p>
            <a:r>
              <a:rPr lang="ru-RU" sz="1600" b="1">
                <a:solidFill>
                  <a:srgbClr val="CC6600"/>
                </a:solidFill>
              </a:rPr>
              <a:t>смещаются относительно</a:t>
            </a:r>
          </a:p>
          <a:p>
            <a:r>
              <a:rPr lang="ru-RU" sz="1600" b="1">
                <a:solidFill>
                  <a:srgbClr val="CC6600"/>
                </a:solidFill>
              </a:rPr>
              <a:t> друг друга.</a:t>
            </a:r>
          </a:p>
        </p:txBody>
      </p:sp>
      <p:sp>
        <p:nvSpPr>
          <p:cNvPr id="19506" name="Rectangle 50"/>
          <p:cNvSpPr>
            <a:spLocks noChangeArrowheads="1"/>
          </p:cNvSpPr>
          <p:nvPr/>
        </p:nvSpPr>
        <p:spPr bwMode="auto">
          <a:xfrm>
            <a:off x="4427538" y="1916113"/>
            <a:ext cx="3240087" cy="2017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507" name="Rectangle 51" descr="Мелкое конфетти"/>
          <p:cNvSpPr>
            <a:spLocks noChangeArrowheads="1"/>
          </p:cNvSpPr>
          <p:nvPr/>
        </p:nvSpPr>
        <p:spPr bwMode="auto">
          <a:xfrm>
            <a:off x="4572000" y="2276475"/>
            <a:ext cx="1366838" cy="1223963"/>
          </a:xfrm>
          <a:prstGeom prst="rect">
            <a:avLst/>
          </a:prstGeom>
          <a:pattFill prst="smConfetti">
            <a:fgClr>
              <a:schemeClr val="tx2"/>
            </a:fgClr>
            <a:bgClr>
              <a:srgbClr val="CC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508" name="Text Box 52"/>
          <p:cNvSpPr txBox="1">
            <a:spLocks noChangeArrowheads="1"/>
          </p:cNvSpPr>
          <p:nvPr/>
        </p:nvSpPr>
        <p:spPr bwMode="auto">
          <a:xfrm>
            <a:off x="6011863" y="2205038"/>
            <a:ext cx="165576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CC6600"/>
                </a:solidFill>
              </a:rPr>
              <a:t>Частицы газа </a:t>
            </a:r>
          </a:p>
          <a:p>
            <a:r>
              <a:rPr lang="ru-RU" sz="1600" b="1">
                <a:solidFill>
                  <a:srgbClr val="CC6600"/>
                </a:solidFill>
              </a:rPr>
              <a:t>легко и</a:t>
            </a:r>
            <a:r>
              <a:rPr lang="ru-RU" sz="1600" b="1"/>
              <a:t> </a:t>
            </a:r>
            <a:r>
              <a:rPr lang="ru-RU" sz="1600" b="1">
                <a:solidFill>
                  <a:srgbClr val="0033CC"/>
                </a:solidFill>
              </a:rPr>
              <a:t>беспо-</a:t>
            </a:r>
          </a:p>
          <a:p>
            <a:r>
              <a:rPr lang="ru-RU" sz="1600" b="1">
                <a:solidFill>
                  <a:srgbClr val="0033CC"/>
                </a:solidFill>
              </a:rPr>
              <a:t>рядочно пере-</a:t>
            </a:r>
          </a:p>
          <a:p>
            <a:r>
              <a:rPr lang="ru-RU" sz="1600" b="1">
                <a:solidFill>
                  <a:srgbClr val="0033CC"/>
                </a:solidFill>
              </a:rPr>
              <a:t>мещаются</a:t>
            </a:r>
            <a:r>
              <a:rPr lang="ru-RU" sz="1600" b="1"/>
              <a:t> </a:t>
            </a:r>
            <a:r>
              <a:rPr lang="ru-RU" sz="1600" b="1">
                <a:solidFill>
                  <a:srgbClr val="CC6600"/>
                </a:solidFill>
              </a:rPr>
              <a:t>по всему объёму</a:t>
            </a:r>
          </a:p>
        </p:txBody>
      </p:sp>
      <p:sp>
        <p:nvSpPr>
          <p:cNvPr id="19509" name="Text Box 53"/>
          <p:cNvSpPr txBox="1">
            <a:spLocks noChangeArrowheads="1"/>
          </p:cNvSpPr>
          <p:nvPr/>
        </p:nvSpPr>
        <p:spPr bwMode="auto">
          <a:xfrm>
            <a:off x="4356100" y="4005263"/>
            <a:ext cx="33829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CC6600"/>
                </a:solidFill>
              </a:rPr>
              <a:t>Поэтому они</a:t>
            </a:r>
            <a:r>
              <a:rPr lang="ru-RU" b="1"/>
              <a:t> </a:t>
            </a:r>
            <a:br>
              <a:rPr lang="ru-RU" b="1"/>
            </a:br>
            <a:r>
              <a:rPr lang="ru-RU" b="1">
                <a:solidFill>
                  <a:srgbClr val="3366CC"/>
                </a:solidFill>
              </a:rPr>
              <a:t>по-разному</a:t>
            </a:r>
          </a:p>
          <a:p>
            <a:r>
              <a:rPr lang="ru-RU" b="1">
                <a:solidFill>
                  <a:srgbClr val="CC6600"/>
                </a:solidFill>
              </a:rPr>
              <a:t>передают оказываемое</a:t>
            </a:r>
          </a:p>
          <a:p>
            <a:r>
              <a:rPr lang="ru-RU" b="1">
                <a:solidFill>
                  <a:srgbClr val="CC6600"/>
                </a:solidFill>
              </a:rPr>
              <a:t>на них извне давление.</a:t>
            </a:r>
          </a:p>
        </p:txBody>
      </p:sp>
      <p:sp>
        <p:nvSpPr>
          <p:cNvPr id="19510" name="Text Box 54"/>
          <p:cNvSpPr txBox="1">
            <a:spLocks noChangeArrowheads="1"/>
          </p:cNvSpPr>
          <p:nvPr/>
        </p:nvSpPr>
        <p:spPr bwMode="auto">
          <a:xfrm>
            <a:off x="4932363" y="5300663"/>
            <a:ext cx="381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Verdana" pitchFamily="34" charset="0"/>
            </a:endParaRPr>
          </a:p>
        </p:txBody>
      </p:sp>
      <p:sp>
        <p:nvSpPr>
          <p:cNvPr id="19514" name="WordArt 58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50101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Строение твердых тел,</a:t>
            </a:r>
          </a:p>
        </p:txBody>
      </p:sp>
      <p:sp>
        <p:nvSpPr>
          <p:cNvPr id="19515" name="WordArt 59"/>
          <p:cNvSpPr>
            <a:spLocks noChangeArrowheads="1" noChangeShapeType="1" noTextEdit="1"/>
          </p:cNvSpPr>
          <p:nvPr/>
        </p:nvSpPr>
        <p:spPr bwMode="auto">
          <a:xfrm>
            <a:off x="1116013" y="692150"/>
            <a:ext cx="50101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FFCC"/>
                    </a:gs>
                    <a:gs pos="100000">
                      <a:srgbClr val="0099CC"/>
                    </a:gs>
                  </a:gsLst>
                  <a:lin ang="5400000" scaled="1"/>
                </a:gradFill>
                <a:latin typeface="Georgia"/>
              </a:rPr>
              <a:t>жидкостей и газов,</a:t>
            </a:r>
          </a:p>
        </p:txBody>
      </p:sp>
      <p:sp>
        <p:nvSpPr>
          <p:cNvPr id="19516" name="WordArt 60"/>
          <p:cNvSpPr>
            <a:spLocks noChangeArrowheads="1" noChangeShapeType="1" noTextEdit="1"/>
          </p:cNvSpPr>
          <p:nvPr/>
        </p:nvSpPr>
        <p:spPr bwMode="auto">
          <a:xfrm>
            <a:off x="4140200" y="1196975"/>
            <a:ext cx="29527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различно !</a:t>
            </a:r>
          </a:p>
        </p:txBody>
      </p:sp>
      <p:sp>
        <p:nvSpPr>
          <p:cNvPr id="19517" name="Freeform 61"/>
          <p:cNvSpPr>
            <a:spLocks/>
          </p:cNvSpPr>
          <p:nvPr/>
        </p:nvSpPr>
        <p:spPr bwMode="auto">
          <a:xfrm>
            <a:off x="1187450" y="5013325"/>
            <a:ext cx="720725" cy="144463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91" y="0"/>
              </a:cxn>
              <a:cxn ang="0">
                <a:pos x="227" y="45"/>
              </a:cxn>
              <a:cxn ang="0">
                <a:pos x="318" y="91"/>
              </a:cxn>
              <a:cxn ang="0">
                <a:pos x="454" y="45"/>
              </a:cxn>
            </a:cxnLst>
            <a:rect l="0" t="0" r="r" b="b"/>
            <a:pathLst>
              <a:path w="454" h="91">
                <a:moveTo>
                  <a:pt x="0" y="45"/>
                </a:moveTo>
                <a:cubicBezTo>
                  <a:pt x="26" y="22"/>
                  <a:pt x="53" y="0"/>
                  <a:pt x="91" y="0"/>
                </a:cubicBezTo>
                <a:cubicBezTo>
                  <a:pt x="129" y="0"/>
                  <a:pt x="189" y="30"/>
                  <a:pt x="227" y="45"/>
                </a:cubicBezTo>
                <a:cubicBezTo>
                  <a:pt x="265" y="60"/>
                  <a:pt x="280" y="91"/>
                  <a:pt x="318" y="91"/>
                </a:cubicBezTo>
                <a:cubicBezTo>
                  <a:pt x="356" y="91"/>
                  <a:pt x="431" y="53"/>
                  <a:pt x="454" y="45"/>
                </a:cubicBezTo>
              </a:path>
            </a:pathLst>
          </a:custGeom>
          <a:noFill/>
          <a:ln w="50800" cap="rnd" cmpd="sng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518" name="Freeform 62"/>
          <p:cNvSpPr>
            <a:spLocks/>
          </p:cNvSpPr>
          <p:nvPr/>
        </p:nvSpPr>
        <p:spPr bwMode="auto">
          <a:xfrm>
            <a:off x="1187450" y="5276850"/>
            <a:ext cx="720725" cy="192088"/>
          </a:xfrm>
          <a:custGeom>
            <a:avLst/>
            <a:gdLst/>
            <a:ahLst/>
            <a:cxnLst>
              <a:cxn ang="0">
                <a:pos x="0" y="61"/>
              </a:cxn>
              <a:cxn ang="0">
                <a:pos x="91" y="15"/>
              </a:cxn>
              <a:cxn ang="0">
                <a:pos x="182" y="15"/>
              </a:cxn>
              <a:cxn ang="0">
                <a:pos x="318" y="106"/>
              </a:cxn>
              <a:cxn ang="0">
                <a:pos x="408" y="106"/>
              </a:cxn>
              <a:cxn ang="0">
                <a:pos x="454" y="61"/>
              </a:cxn>
            </a:cxnLst>
            <a:rect l="0" t="0" r="r" b="b"/>
            <a:pathLst>
              <a:path w="454" h="121">
                <a:moveTo>
                  <a:pt x="0" y="61"/>
                </a:moveTo>
                <a:cubicBezTo>
                  <a:pt x="30" y="42"/>
                  <a:pt x="61" y="23"/>
                  <a:pt x="91" y="15"/>
                </a:cubicBezTo>
                <a:cubicBezTo>
                  <a:pt x="121" y="7"/>
                  <a:pt x="144" y="0"/>
                  <a:pt x="182" y="15"/>
                </a:cubicBezTo>
                <a:cubicBezTo>
                  <a:pt x="220" y="30"/>
                  <a:pt x="280" y="91"/>
                  <a:pt x="318" y="106"/>
                </a:cubicBezTo>
                <a:cubicBezTo>
                  <a:pt x="356" y="121"/>
                  <a:pt x="385" y="113"/>
                  <a:pt x="408" y="106"/>
                </a:cubicBezTo>
                <a:cubicBezTo>
                  <a:pt x="431" y="99"/>
                  <a:pt x="446" y="68"/>
                  <a:pt x="454" y="61"/>
                </a:cubicBezTo>
              </a:path>
            </a:pathLst>
          </a:custGeom>
          <a:noFill/>
          <a:ln w="50800" cap="rnd" cmpd="sng">
            <a:solidFill>
              <a:srgbClr val="CCFF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519" name="Oval 63"/>
          <p:cNvSpPr>
            <a:spLocks noChangeArrowheads="1"/>
          </p:cNvSpPr>
          <p:nvPr/>
        </p:nvSpPr>
        <p:spPr bwMode="auto">
          <a:xfrm>
            <a:off x="4716463" y="2420938"/>
            <a:ext cx="142875" cy="144462"/>
          </a:xfrm>
          <a:prstGeom prst="ellipse">
            <a:avLst/>
          </a:prstGeom>
          <a:solidFill>
            <a:schemeClr val="tx1"/>
          </a:solidFill>
          <a:ln w="25400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520" name="Oval 64"/>
          <p:cNvSpPr>
            <a:spLocks noChangeArrowheads="1"/>
          </p:cNvSpPr>
          <p:nvPr/>
        </p:nvSpPr>
        <p:spPr bwMode="auto">
          <a:xfrm>
            <a:off x="5724525" y="2781300"/>
            <a:ext cx="142875" cy="142875"/>
          </a:xfrm>
          <a:prstGeom prst="ellipse">
            <a:avLst/>
          </a:prstGeom>
          <a:solidFill>
            <a:schemeClr val="tx1"/>
          </a:solidFill>
          <a:ln w="25400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521" name="Picture 65" descr="txt_па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1484313"/>
            <a:ext cx="1552575" cy="190500"/>
          </a:xfrm>
          <a:prstGeom prst="rect">
            <a:avLst/>
          </a:prstGeom>
          <a:noFill/>
        </p:spPr>
      </p:pic>
      <p:sp>
        <p:nvSpPr>
          <p:cNvPr id="19522" name="Oval 66"/>
          <p:cNvSpPr>
            <a:spLocks noChangeArrowheads="1"/>
          </p:cNvSpPr>
          <p:nvPr/>
        </p:nvSpPr>
        <p:spPr bwMode="auto">
          <a:xfrm>
            <a:off x="8388350" y="41497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523" name="WordArt 67"/>
          <p:cNvSpPr>
            <a:spLocks noChangeArrowheads="1" noChangeShapeType="1" noTextEdit="1"/>
          </p:cNvSpPr>
          <p:nvPr/>
        </p:nvSpPr>
        <p:spPr bwMode="auto">
          <a:xfrm>
            <a:off x="4427538" y="5300663"/>
            <a:ext cx="3816350" cy="792162"/>
          </a:xfrm>
          <a:prstGeom prst="rect">
            <a:avLst/>
          </a:prstGeom>
        </p:spPr>
        <p:txBody>
          <a:bodyPr wrap="none" fromWordArt="1">
            <a:prstTxWarp prst="textDeflateTop">
              <a:avLst>
                <a:gd name="adj" fmla="val 46875"/>
              </a:avLst>
            </a:prstTxWarp>
          </a:bodyPr>
          <a:lstStyle/>
          <a:p>
            <a:pPr algn="ctr"/>
            <a:r>
              <a:rPr lang="ru-RU" sz="3200" b="1" kern="10" spc="640">
                <a:ln w="9525">
                  <a:solidFill>
                    <a:srgbClr val="33CC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CC66"/>
                    </a:gs>
                    <a:gs pos="100000">
                      <a:schemeClr val="tx2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В  чём  отличие?</a:t>
            </a:r>
          </a:p>
        </p:txBody>
      </p:sp>
      <p:sp>
        <p:nvSpPr>
          <p:cNvPr id="19524" name="Text Box 68"/>
          <p:cNvSpPr txBox="1">
            <a:spLocks noChangeArrowheads="1"/>
          </p:cNvSpPr>
          <p:nvPr/>
        </p:nvSpPr>
        <p:spPr bwMode="auto">
          <a:xfrm>
            <a:off x="1042988" y="1844675"/>
            <a:ext cx="2449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1. Твердое тело</a:t>
            </a:r>
          </a:p>
        </p:txBody>
      </p:sp>
      <p:sp>
        <p:nvSpPr>
          <p:cNvPr id="19525" name="Text Box 69"/>
          <p:cNvSpPr txBox="1">
            <a:spLocks noChangeArrowheads="1"/>
          </p:cNvSpPr>
          <p:nvPr/>
        </p:nvSpPr>
        <p:spPr bwMode="auto">
          <a:xfrm>
            <a:off x="2124075" y="4149725"/>
            <a:ext cx="2449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2. Жидкость</a:t>
            </a:r>
          </a:p>
        </p:txBody>
      </p:sp>
      <p:sp>
        <p:nvSpPr>
          <p:cNvPr id="19526" name="Text Box 70"/>
          <p:cNvSpPr txBox="1">
            <a:spLocks noChangeArrowheads="1"/>
          </p:cNvSpPr>
          <p:nvPr/>
        </p:nvSpPr>
        <p:spPr bwMode="auto">
          <a:xfrm>
            <a:off x="5940425" y="1916113"/>
            <a:ext cx="2449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3. Газы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9.24855E-7 C -2.77778E-7 -0.00555 -2.77778E-7 -0.01133 -2.77778E-7 -0.01688 C -2.77778E-7 -0.00485 -2.77778E-7 0.00717 -2.77778E-7 0.01919 C -2.77778E-7 0.01272 -2.77778E-7 0.00648 -2.77778E-7 9.24855E-7 Z " pathEditMode="relative" ptsTypes="ffff">
                                      <p:cBhvr>
                                        <p:cTn id="8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7341E-7 C -0.0026 0.00694 -0.00121 0.05064 -2.5E-6 0.06289 C 0.00122 0.07514 0.00521 0.08046 0.00782 0.07353 C 0.01042 0.06659 0.01563 0.03329 0.01563 0.02104 C 0.01563 0.00879 0.00261 -0.00694 -2.5E-6 1.7341E-7 Z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19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3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91329E-6 C -0.00104 -0.00417 -0.00208 -0.00856 -0.00312 -0.01272 C -0.00364 -0.0148 -0.00486 -0.01896 -0.00486 -0.01873 C -0.00434 -0.02891 -0.00503 -0.03908 -0.00312 -0.04856 C -0.0026 -0.05087 -0.00017 -0.04486 -4.44444E-6 -0.04232 C 0.00087 -0.02821 -4.44444E-6 -0.01411 -4.44444E-6 4.91329E-6 Z " pathEditMode="relative" rAng="0" ptsTypes="ffffff">
                                      <p:cBhvr>
                                        <p:cTn id="16" dur="2000" fill="hold"/>
                                        <p:tgtEl>
                                          <p:spTgt spid="19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093 L -0.05451 0.077 L -0.12274 -0.01803 L -0.04184 -0.07722 L -0.00052 0.00093 Z " pathEditMode="relative" ptsTypes="AAAAA">
                                      <p:cBhvr>
                                        <p:cTn id="22" dur="2000" fill="hold"/>
                                        <p:tgtEl>
                                          <p:spTgt spid="19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64162E-6 L -0.01267 0.07168 L 0.08576 0.13087 L 0.1158 -0.00439 L 0.00469 -0.02335 L 1.38889E-6 -3.64162E-6 Z " pathEditMode="relative" ptsTypes="AAAAAA">
                                      <p:cBhvr>
                                        <p:cTn id="24" dur="2000" fill="hold"/>
                                        <p:tgtEl>
                                          <p:spTgt spid="19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animBg="1"/>
      <p:bldP spid="19499" grpId="0"/>
      <p:bldP spid="19505" grpId="0"/>
      <p:bldP spid="19508" grpId="0"/>
      <p:bldP spid="19509" grpId="0"/>
      <p:bldP spid="19517" grpId="0" animBg="1"/>
      <p:bldP spid="19518" grpId="0" animBg="1"/>
      <p:bldP spid="19519" grpId="0" animBg="1"/>
      <p:bldP spid="19520" grpId="0" animBg="1"/>
      <p:bldP spid="19522" grpId="0" animBg="1"/>
      <p:bldP spid="195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684213" y="333375"/>
            <a:ext cx="3167062" cy="460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CC6600"/>
                    </a:gs>
                  </a:gsLst>
                  <a:lin ang="5400000" scaled="1"/>
                </a:gradFill>
                <a:latin typeface="Georgia"/>
              </a:rPr>
              <a:t>вывод: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755650" y="1125538"/>
            <a:ext cx="3600450" cy="49688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ru-RU" sz="2000" b="1">
                <a:solidFill>
                  <a:srgbClr val="CC6600"/>
                </a:solidFill>
              </a:rPr>
              <a:t>Свободная </a:t>
            </a:r>
            <a:r>
              <a:rPr lang="ru-RU" sz="2000" b="1">
                <a:solidFill>
                  <a:schemeClr val="accent2"/>
                </a:solidFill>
              </a:rPr>
              <a:t>подвижность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chemeClr val="accent2"/>
                </a:solidFill>
              </a:rPr>
              <a:t>частиц</a:t>
            </a:r>
            <a:r>
              <a:rPr lang="ru-RU" sz="2000" b="1">
                <a:solidFill>
                  <a:srgbClr val="CC6600"/>
                </a:solidFill>
              </a:rPr>
              <a:t> жидкостей и газов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CC6600"/>
                </a:solidFill>
              </a:rPr>
              <a:t>ведёт к выравниванию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CC6600"/>
                </a:solidFill>
              </a:rPr>
              <a:t>давления по  в с е м 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CC6600"/>
                </a:solidFill>
              </a:rPr>
              <a:t>н а п р а в л  е н и я м !</a:t>
            </a:r>
          </a:p>
          <a:p>
            <a:pPr algn="ctr">
              <a:spcBef>
                <a:spcPct val="50000"/>
              </a:spcBef>
            </a:pPr>
            <a:endParaRPr lang="ru-RU" sz="2000" b="1">
              <a:solidFill>
                <a:srgbClr val="CC6600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2000" b="1"/>
          </a:p>
          <a:p>
            <a:pPr algn="ctr">
              <a:spcBef>
                <a:spcPct val="50000"/>
              </a:spcBef>
            </a:pPr>
            <a:endParaRPr lang="ru-RU" sz="2000" b="1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2268538" y="3357563"/>
            <a:ext cx="433387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9" name="Oval 9" descr="Волны"/>
          <p:cNvSpPr>
            <a:spLocks noChangeArrowheads="1"/>
          </p:cNvSpPr>
          <p:nvPr/>
        </p:nvSpPr>
        <p:spPr bwMode="auto">
          <a:xfrm>
            <a:off x="1403350" y="3860800"/>
            <a:ext cx="2087563" cy="2016125"/>
          </a:xfrm>
          <a:prstGeom prst="ellipse">
            <a:avLst/>
          </a:prstGeom>
          <a:pattFill prst="wave">
            <a:fgClr>
              <a:schemeClr val="tx1"/>
            </a:fgClr>
            <a:bgClr>
              <a:srgbClr val="3366CC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1835150" y="4221163"/>
            <a:ext cx="1214438" cy="1214437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accent2"/>
                </a:solidFill>
              </a:rPr>
              <a:t>P</a:t>
            </a:r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20491" name="Rectangle 11" descr="Волны"/>
          <p:cNvSpPr>
            <a:spLocks noChangeArrowheads="1"/>
          </p:cNvSpPr>
          <p:nvPr/>
        </p:nvSpPr>
        <p:spPr bwMode="auto">
          <a:xfrm>
            <a:off x="4427538" y="1125538"/>
            <a:ext cx="3097212" cy="2232025"/>
          </a:xfrm>
          <a:prstGeom prst="rect">
            <a:avLst/>
          </a:prstGeom>
          <a:pattFill prst="wave">
            <a:fgClr>
              <a:schemeClr val="tx1"/>
            </a:fgClr>
            <a:bgClr>
              <a:srgbClr val="0066CC"/>
            </a:bgClr>
          </a:pattFill>
          <a:ln w="12700" algn="ctr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000" b="1">
                <a:solidFill>
                  <a:srgbClr val="FFFF99"/>
                </a:solidFill>
                <a:latin typeface="Georgia" pitchFamily="18" charset="0"/>
              </a:rPr>
              <a:t>Давление, производимое</a:t>
            </a:r>
            <a:br>
              <a:rPr lang="ru-RU" sz="2000" b="1">
                <a:solidFill>
                  <a:srgbClr val="FFFF99"/>
                </a:solidFill>
                <a:latin typeface="Georgia" pitchFamily="18" charset="0"/>
              </a:rPr>
            </a:br>
            <a:r>
              <a:rPr lang="ru-RU" sz="2000" b="1">
                <a:solidFill>
                  <a:srgbClr val="FFFF99"/>
                </a:solidFill>
                <a:latin typeface="Georgia" pitchFamily="18" charset="0"/>
              </a:rPr>
              <a:t>на жидкость или газ,</a:t>
            </a:r>
            <a:br>
              <a:rPr lang="ru-RU" sz="2000" b="1">
                <a:solidFill>
                  <a:srgbClr val="FFFF99"/>
                </a:solidFill>
                <a:latin typeface="Georgia" pitchFamily="18" charset="0"/>
              </a:rPr>
            </a:br>
            <a:r>
              <a:rPr lang="ru-RU" sz="2000" b="1">
                <a:solidFill>
                  <a:srgbClr val="FFFF99"/>
                </a:solidFill>
                <a:latin typeface="Georgia" pitchFamily="18" charset="0"/>
              </a:rPr>
              <a:t>передаётся по всем направлениям </a:t>
            </a:r>
            <a:br>
              <a:rPr lang="ru-RU" sz="2000" b="1">
                <a:solidFill>
                  <a:srgbClr val="FFFF99"/>
                </a:solidFill>
                <a:latin typeface="Georgia" pitchFamily="18" charset="0"/>
              </a:rPr>
            </a:br>
            <a:r>
              <a:rPr lang="ru-RU" sz="2000" b="1">
                <a:solidFill>
                  <a:srgbClr val="FFFF99"/>
                </a:solidFill>
                <a:latin typeface="Georgia" pitchFamily="18" charset="0"/>
              </a:rPr>
              <a:t>без </a:t>
            </a:r>
            <a:br>
              <a:rPr lang="ru-RU" sz="2000" b="1">
                <a:solidFill>
                  <a:srgbClr val="FFFF99"/>
                </a:solidFill>
                <a:latin typeface="Georgia" pitchFamily="18" charset="0"/>
              </a:rPr>
            </a:br>
            <a:r>
              <a:rPr lang="ru-RU" sz="2000" b="1">
                <a:solidFill>
                  <a:srgbClr val="FFFF99"/>
                </a:solidFill>
                <a:latin typeface="Georgia" pitchFamily="18" charset="0"/>
              </a:rPr>
              <a:t>и з м е н е н и й.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427538" y="3429000"/>
            <a:ext cx="3097212" cy="2663825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ru-RU" sz="2000" b="1">
                <a:solidFill>
                  <a:srgbClr val="CC6600"/>
                </a:solidFill>
              </a:rPr>
              <a:t>Это утверждение называется </a:t>
            </a:r>
          </a:p>
          <a:p>
            <a:pPr algn="ctr"/>
            <a:r>
              <a:rPr lang="ru-RU" sz="2000" b="1">
                <a:solidFill>
                  <a:srgbClr val="003399"/>
                </a:solidFill>
              </a:rPr>
              <a:t>законом Паскаля</a:t>
            </a:r>
            <a:r>
              <a:rPr lang="ru-RU" sz="2000" b="1">
                <a:solidFill>
                  <a:srgbClr val="CC6600"/>
                </a:solidFill>
              </a:rPr>
              <a:t>, по имени учёного,</a:t>
            </a:r>
          </a:p>
          <a:p>
            <a:pPr algn="ctr"/>
            <a:r>
              <a:rPr lang="ru-RU" sz="2000" b="1">
                <a:solidFill>
                  <a:srgbClr val="CC6600"/>
                </a:solidFill>
              </a:rPr>
              <a:t>открывшего эту закономерность.</a:t>
            </a:r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5580063" y="3500438"/>
            <a:ext cx="719137" cy="720725"/>
          </a:xfrm>
          <a:prstGeom prst="upArrow">
            <a:avLst>
              <a:gd name="adj1" fmla="val 50000"/>
              <a:gd name="adj2" fmla="val 2505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0496" name="Picture 16" descr="txt_па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484313"/>
            <a:ext cx="1552575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/>
      <p:bldP spid="20489" grpId="0" animBg="1"/>
      <p:bldP spid="20490" grpId="0" animBg="1"/>
      <p:bldP spid="20491" grpId="0" animBg="1"/>
      <p:bldP spid="20492" grpId="0" animBg="1"/>
      <p:bldP spid="2049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4535487" cy="388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CC6600"/>
                    </a:gs>
                  </a:gsLst>
                  <a:lin ang="5400000" scaled="1"/>
                </a:gradFill>
                <a:latin typeface="Georgia"/>
              </a:rPr>
              <a:t>закон Паскаля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427538" y="1125538"/>
            <a:ext cx="3097212" cy="2663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0066CC"/>
              </a:gs>
            </a:gsLst>
            <a:lin ang="5400000" scaled="1"/>
          </a:gradFill>
          <a:ln w="12700" algn="ctr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Georgia" pitchFamily="18" charset="0"/>
              </a:rPr>
              <a:t>Давление, производимое</a:t>
            </a:r>
            <a:br>
              <a:rPr lang="ru-RU" sz="2000" b="1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2000" b="1">
                <a:solidFill>
                  <a:schemeClr val="bg1"/>
                </a:solidFill>
                <a:latin typeface="Georgia" pitchFamily="18" charset="0"/>
              </a:rPr>
              <a:t>на жидкость или газ, передаётся </a:t>
            </a:r>
          </a:p>
          <a:p>
            <a:pPr algn="ctr"/>
            <a:r>
              <a:rPr lang="ru-RU" sz="2000" b="1">
                <a:solidFill>
                  <a:schemeClr val="bg1"/>
                </a:solidFill>
                <a:latin typeface="Georgia" pitchFamily="18" charset="0"/>
              </a:rPr>
              <a:t>по всем направлениям </a:t>
            </a:r>
            <a:br>
              <a:rPr lang="ru-RU" sz="2000" b="1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2000" b="1">
                <a:solidFill>
                  <a:schemeClr val="bg1"/>
                </a:solidFill>
                <a:latin typeface="Georgia" pitchFamily="18" charset="0"/>
              </a:rPr>
              <a:t>без  </a:t>
            </a:r>
          </a:p>
          <a:p>
            <a:pPr algn="ctr"/>
            <a:r>
              <a:rPr lang="ru-RU" sz="2000" b="1">
                <a:solidFill>
                  <a:schemeClr val="bg1"/>
                </a:solidFill>
                <a:latin typeface="Georgia" pitchFamily="18" charset="0"/>
              </a:rPr>
              <a:t>и з м е н е н и й.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4427538" y="3860800"/>
            <a:ext cx="3097212" cy="2232025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663300"/>
              </a:gs>
            </a:gsLst>
            <a:lin ang="5400000" scaled="1"/>
          </a:gra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200">
                <a:solidFill>
                  <a:schemeClr val="bg1"/>
                </a:solidFill>
              </a:rPr>
              <a:t> Самое древнее из известных счетных устройств создал Блез Паскаль</a:t>
            </a:r>
          </a:p>
          <a:p>
            <a:pPr algn="ctr"/>
            <a:r>
              <a:rPr lang="ru-RU" sz="1200">
                <a:solidFill>
                  <a:schemeClr val="bg1"/>
                </a:solidFill>
              </a:rPr>
              <a:t> - французский физик, математик и философ. В 1642 году создал машину, </a:t>
            </a:r>
          </a:p>
          <a:p>
            <a:pPr algn="ctr"/>
            <a:r>
              <a:rPr lang="ru-RU" sz="1200">
                <a:solidFill>
                  <a:schemeClr val="bg1"/>
                </a:solidFill>
              </a:rPr>
              <a:t>которая могла складывать числа. Машина Паскаля стала первым счетным механизмом. В 1970 году был создан язык программирования, названный в честь Блеза Паскаля - Pascal. Еще одно гибкое решение!!!</a:t>
            </a:r>
          </a:p>
        </p:txBody>
      </p:sp>
      <p:sp>
        <p:nvSpPr>
          <p:cNvPr id="21517" name="WordArt 13"/>
          <p:cNvSpPr>
            <a:spLocks noChangeArrowheads="1" noChangeShapeType="1" noTextEdit="1"/>
          </p:cNvSpPr>
          <p:nvPr/>
        </p:nvSpPr>
        <p:spPr bwMode="auto">
          <a:xfrm>
            <a:off x="971550" y="5084763"/>
            <a:ext cx="2903538" cy="933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FFCCFF"/>
                  </a:outerShdw>
                </a:effectLst>
                <a:latin typeface="Times New Roman"/>
                <a:cs typeface="Times New Roman"/>
              </a:rPr>
              <a:t>Блез Паскаль</a:t>
            </a:r>
          </a:p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FFCCFF"/>
                  </a:outerShdw>
                </a:effectLst>
                <a:latin typeface="Times New Roman"/>
                <a:cs typeface="Times New Roman"/>
              </a:rPr>
              <a:t>(1623 - 1662)</a:t>
            </a:r>
          </a:p>
        </p:txBody>
      </p:sp>
      <p:pic>
        <p:nvPicPr>
          <p:cNvPr id="21518" name="Picture 14" descr="txt_па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1484313"/>
            <a:ext cx="1552575" cy="190500"/>
          </a:xfrm>
          <a:prstGeom prst="rect">
            <a:avLst/>
          </a:prstGeom>
          <a:noFill/>
        </p:spPr>
      </p:pic>
      <p:pic>
        <p:nvPicPr>
          <p:cNvPr id="8" name="Рисунок 7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1214422"/>
            <a:ext cx="3041844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1785926"/>
            <a:ext cx="2857500" cy="3114675"/>
          </a:xfrm>
          <a:prstGeom prst="rect">
            <a:avLst/>
          </a:prstGeom>
        </p:spPr>
      </p:pic>
      <p:pic>
        <p:nvPicPr>
          <p:cNvPr id="28676" name="Picture 4" descr="Пильтун-Астохская-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5011738"/>
            <a:ext cx="1428750" cy="1066800"/>
          </a:xfrm>
          <a:prstGeom prst="rect">
            <a:avLst/>
          </a:prstGeom>
          <a:noFill/>
        </p:spPr>
      </p:pic>
      <p:pic>
        <p:nvPicPr>
          <p:cNvPr id="28677" name="Picture 5" descr="мол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4663" y="5013325"/>
            <a:ext cx="1428750" cy="1066800"/>
          </a:xfrm>
          <a:prstGeom prst="rect">
            <a:avLst/>
          </a:prstGeom>
          <a:noFill/>
        </p:spPr>
      </p:pic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313" y="5013325"/>
            <a:ext cx="1428750" cy="1066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pic>
        <p:nvPicPr>
          <p:cNvPr id="28680" name="Picture 8" descr="txt_lu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1725" y="2276475"/>
            <a:ext cx="1514475" cy="190500"/>
          </a:xfrm>
          <a:prstGeom prst="rect">
            <a:avLst/>
          </a:prstGeom>
          <a:noFill/>
        </p:spPr>
      </p:pic>
      <p:cxnSp>
        <p:nvCxnSpPr>
          <p:cNvPr id="28681" name="AutoShape 9"/>
          <p:cNvCxnSpPr>
            <a:cxnSpLocks noChangeShapeType="1"/>
            <a:stCxn id="0" idx="1"/>
            <a:endCxn id="0" idx="3"/>
          </p:cNvCxnSpPr>
          <p:nvPr/>
        </p:nvCxnSpPr>
        <p:spPr bwMode="auto">
          <a:xfrm rot="10800000" flipH="1">
            <a:off x="4284663" y="2371725"/>
            <a:ext cx="4681537" cy="938213"/>
          </a:xfrm>
          <a:prstGeom prst="bentConnector5">
            <a:avLst>
              <a:gd name="adj1" fmla="val -4884"/>
              <a:gd name="adj2" fmla="val 178000"/>
              <a:gd name="adj3" fmla="val 101727"/>
            </a:avLst>
          </a:prstGeom>
          <a:noFill/>
          <a:ln w="25400">
            <a:solidFill>
              <a:srgbClr val="008000"/>
            </a:solidFill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28682" name="WordArt 10"/>
          <p:cNvSpPr>
            <a:spLocks noChangeArrowheads="1" noChangeShapeType="1" noTextEdit="1"/>
          </p:cNvSpPr>
          <p:nvPr/>
        </p:nvSpPr>
        <p:spPr bwMode="auto">
          <a:xfrm>
            <a:off x="755650" y="333375"/>
            <a:ext cx="6624638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опытное подтверждение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2051050" y="3933825"/>
            <a:ext cx="1511300" cy="1366838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3744912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video - </a:t>
            </a: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опыт</a:t>
            </a:r>
          </a:p>
        </p:txBody>
      </p:sp>
      <p:sp>
        <p:nvSpPr>
          <p:cNvPr id="15374" name="WordArt 14"/>
          <p:cNvSpPr>
            <a:spLocks noChangeArrowheads="1" noChangeShapeType="1" noTextEdit="1"/>
          </p:cNvSpPr>
          <p:nvPr/>
        </p:nvSpPr>
        <p:spPr bwMode="auto">
          <a:xfrm>
            <a:off x="755650" y="4365625"/>
            <a:ext cx="666750" cy="139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?</a:t>
            </a:r>
          </a:p>
        </p:txBody>
      </p:sp>
      <p:sp>
        <p:nvSpPr>
          <p:cNvPr id="15375" name="WordArt 15"/>
          <p:cNvSpPr>
            <a:spLocks noChangeArrowheads="1" noChangeShapeType="1" noTextEdit="1"/>
          </p:cNvSpPr>
          <p:nvPr/>
        </p:nvSpPr>
        <p:spPr bwMode="auto">
          <a:xfrm>
            <a:off x="4427538" y="4365625"/>
            <a:ext cx="457200" cy="139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!</a:t>
            </a:r>
          </a:p>
        </p:txBody>
      </p:sp>
      <p:sp>
        <p:nvSpPr>
          <p:cNvPr id="15376" name="WordArt 16"/>
          <p:cNvSpPr>
            <a:spLocks noChangeArrowheads="1" noChangeShapeType="1" noTextEdit="1"/>
          </p:cNvSpPr>
          <p:nvPr/>
        </p:nvSpPr>
        <p:spPr bwMode="auto">
          <a:xfrm>
            <a:off x="1331913" y="5229225"/>
            <a:ext cx="29527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Georgia"/>
              </a:rPr>
              <a:t>Паскаль</a:t>
            </a:r>
          </a:p>
        </p:txBody>
      </p:sp>
      <p:sp>
        <p:nvSpPr>
          <p:cNvPr id="15378" name="WordArt 18"/>
          <p:cNvSpPr>
            <a:spLocks noChangeArrowheads="1" noChangeShapeType="1" noTextEdit="1"/>
          </p:cNvSpPr>
          <p:nvPr/>
        </p:nvSpPr>
        <p:spPr bwMode="auto">
          <a:xfrm>
            <a:off x="2555875" y="4437063"/>
            <a:ext cx="5762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Р</a:t>
            </a:r>
          </a:p>
        </p:txBody>
      </p:sp>
      <p:pic>
        <p:nvPicPr>
          <p:cNvPr id="15380" name="Picture 20" descr="txt_l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2276475"/>
            <a:ext cx="1514475" cy="190500"/>
          </a:xfrm>
          <a:prstGeom prst="rect">
            <a:avLst/>
          </a:prstGeom>
          <a:noFill/>
        </p:spPr>
      </p:pic>
      <p:pic>
        <p:nvPicPr>
          <p:cNvPr id="13" name="Рисунок 12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1142984"/>
            <a:ext cx="1590675" cy="2381250"/>
          </a:xfrm>
          <a:prstGeom prst="rect">
            <a:avLst/>
          </a:prstGeom>
        </p:spPr>
      </p:pic>
      <p:pic>
        <p:nvPicPr>
          <p:cNvPr id="14" name="Рисунок 13" descr="Рисунок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248" y="1142984"/>
            <a:ext cx="2886075" cy="2381250"/>
          </a:xfrm>
          <a:prstGeom prst="rect">
            <a:avLst/>
          </a:prstGeom>
        </p:spPr>
      </p:pic>
      <p:pic>
        <p:nvPicPr>
          <p:cNvPr id="15" name="Рисунок 14" descr="Рисунок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3504" y="3571876"/>
            <a:ext cx="2038350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3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1294114"/>
            <a:ext cx="4176725" cy="4825698"/>
          </a:xfrm>
          <a:prstGeom prst="rect">
            <a:avLst/>
          </a:prstGeom>
        </p:spPr>
      </p:pic>
      <p:pic>
        <p:nvPicPr>
          <p:cNvPr id="17413" name="Picture 5" descr="водолаз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738" y="4797425"/>
            <a:ext cx="484187" cy="936625"/>
          </a:xfrm>
          <a:prstGeom prst="rect">
            <a:avLst/>
          </a:prstGeom>
          <a:noFill/>
        </p:spPr>
      </p:pic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778250" y="2349500"/>
            <a:ext cx="0" cy="3311525"/>
          </a:xfrm>
          <a:prstGeom prst="line">
            <a:avLst/>
          </a:prstGeom>
          <a:noFill/>
          <a:ln w="50800">
            <a:solidFill>
              <a:srgbClr val="0099FF"/>
            </a:solidFill>
            <a:round/>
            <a:headEnd type="stealth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7415" name="Picture 7" descr="водолаз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738" y="2276475"/>
            <a:ext cx="484187" cy="936625"/>
          </a:xfrm>
          <a:prstGeom prst="rect">
            <a:avLst/>
          </a:prstGeom>
          <a:noFill/>
        </p:spPr>
      </p:pic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3419475" y="2565400"/>
            <a:ext cx="287338" cy="288925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>
            <a:off x="2698750" y="2565400"/>
            <a:ext cx="2159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P</a:t>
            </a:r>
            <a:endParaRPr lang="ru-RU" sz="20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Georgia"/>
            </a:endParaRPr>
          </a:p>
        </p:txBody>
      </p:sp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827088" y="2852738"/>
            <a:ext cx="49688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99"/>
                    </a:gs>
                    <a:gs pos="100000">
                      <a:srgbClr val="FF9933"/>
                    </a:gs>
                  </a:gsLst>
                  <a:lin ang="5400000" scaled="1"/>
                </a:gradFill>
                <a:latin typeface="Georgia"/>
              </a:rPr>
              <a:t>закон Паскаля</a:t>
            </a:r>
          </a:p>
        </p:txBody>
      </p:sp>
      <p:sp>
        <p:nvSpPr>
          <p:cNvPr id="17419" name="WordArt 11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5903912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анимированный опыт</a:t>
            </a:r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8388350" y="41497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755650" y="3357563"/>
            <a:ext cx="187166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/>
              <a:t>Закон Паскаля имеет интересное следствие: вне зависимости от формы и размеров сосуда давление внутри жидкости на одной и той же глубине одинаково. Докажем это утверждение. 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995738" y="5734050"/>
            <a:ext cx="2592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Давление одинаково !</a:t>
            </a:r>
          </a:p>
        </p:txBody>
      </p:sp>
      <p:pic>
        <p:nvPicPr>
          <p:cNvPr id="17423" name="Picture 15" descr="txt_lu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1725" y="2276475"/>
            <a:ext cx="1514475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пусть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0532 L -0.00278 0.3618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4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91908E-6 L 3.05556E-6 0.36717 " pathEditMode="relative" ptsTypes="AA">
                                      <p:cBhvr>
                                        <p:cTn id="25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74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08092E-6 L 2.5E-6 0.345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3459 L 0.30712 0.345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17416" grpId="0" animBg="1"/>
      <p:bldP spid="17416" grpId="1" animBg="1"/>
      <p:bldP spid="17416" grpId="2" animBg="1"/>
      <p:bldP spid="17416" grpId="3" animBg="1"/>
      <p:bldP spid="17417" grpId="0" animBg="1"/>
      <p:bldP spid="17417" grpId="1" animBg="1"/>
      <p:bldP spid="17418" grpId="0" animBg="1"/>
      <p:bldP spid="17420" grpId="0" animBg="1"/>
      <p:bldP spid="174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Рисунок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2103794"/>
            <a:ext cx="3929090" cy="2506300"/>
          </a:xfrm>
          <a:prstGeom prst="rect">
            <a:avLst/>
          </a:prstGeom>
        </p:spPr>
      </p:pic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61214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006600"/>
                    </a:gs>
                  </a:gsLst>
                  <a:lin ang="5400000" scaled="1"/>
                </a:gradFill>
                <a:latin typeface="Georgia"/>
              </a:rPr>
              <a:t>эксперимент</a:t>
            </a:r>
          </a:p>
        </p:txBody>
      </p:sp>
      <p:pic>
        <p:nvPicPr>
          <p:cNvPr id="29701" name="Picture 5" descr="Пильтун-Астохская-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5011738"/>
            <a:ext cx="1428750" cy="1066800"/>
          </a:xfrm>
          <a:prstGeom prst="rect">
            <a:avLst/>
          </a:prstGeom>
          <a:noFill/>
        </p:spPr>
      </p:pic>
      <p:pic>
        <p:nvPicPr>
          <p:cNvPr id="29702" name="Picture 6" descr="мол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4663" y="5013325"/>
            <a:ext cx="1428750" cy="1066800"/>
          </a:xfrm>
          <a:prstGeom prst="rect">
            <a:avLst/>
          </a:prstGeom>
          <a:noFill/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313" y="5013325"/>
            <a:ext cx="1428750" cy="1066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pic>
        <p:nvPicPr>
          <p:cNvPr id="29704" name="Picture 8" descr="obtk_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550" y="5013325"/>
            <a:ext cx="1428750" cy="1066800"/>
          </a:xfrm>
          <a:prstGeom prst="rect">
            <a:avLst/>
          </a:prstGeom>
          <a:noFill/>
        </p:spPr>
      </p:pic>
      <p:pic>
        <p:nvPicPr>
          <p:cNvPr id="29706" name="Picture 10" descr="txt_obt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488" y="2565400"/>
            <a:ext cx="1990725" cy="190500"/>
          </a:xfrm>
          <a:prstGeom prst="rect">
            <a:avLst/>
          </a:prstGeom>
          <a:noFill/>
        </p:spPr>
      </p:pic>
      <p:cxnSp>
        <p:nvCxnSpPr>
          <p:cNvPr id="29707" name="AutoShape 11"/>
          <p:cNvCxnSpPr>
            <a:cxnSpLocks noChangeShapeType="1"/>
            <a:stCxn id="0" idx="1"/>
            <a:endCxn id="0" idx="3"/>
          </p:cNvCxnSpPr>
          <p:nvPr/>
        </p:nvCxnSpPr>
        <p:spPr bwMode="auto">
          <a:xfrm rot="10800000" flipH="1">
            <a:off x="3132138" y="2660650"/>
            <a:ext cx="5807075" cy="822325"/>
          </a:xfrm>
          <a:prstGeom prst="bentConnector5">
            <a:avLst>
              <a:gd name="adj1" fmla="val -3935"/>
              <a:gd name="adj2" fmla="val -173940"/>
              <a:gd name="adj3" fmla="val 101773"/>
            </a:avLst>
          </a:prstGeom>
          <a:noFill/>
          <a:ln w="25400">
            <a:solidFill>
              <a:srgbClr val="008000"/>
            </a:solidFill>
            <a:miter lim="800000"/>
            <a:headEnd type="oval" w="med" len="med"/>
            <a:tailEnd type="oval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WordArt 8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6767512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виртуальная лаборатория</a:t>
            </a:r>
          </a:p>
        </p:txBody>
      </p:sp>
      <p:sp>
        <p:nvSpPr>
          <p:cNvPr id="14345" name="Rectangle 9">
            <a:hlinkClick r:id="rId2" action="ppaction://program"/>
          </p:cNvPr>
          <p:cNvSpPr>
            <a:spLocks noChangeArrowheads="1"/>
          </p:cNvSpPr>
          <p:nvPr/>
        </p:nvSpPr>
        <p:spPr bwMode="auto">
          <a:xfrm>
            <a:off x="4067175" y="4652963"/>
            <a:ext cx="2562225" cy="36036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33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FF99"/>
                </a:solidFill>
                <a:latin typeface="Times New Roman" pitchFamily="18" charset="0"/>
              </a:rPr>
              <a:t>запуск</a:t>
            </a:r>
          </a:p>
        </p:txBody>
      </p:sp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1042988" y="2636838"/>
            <a:ext cx="5048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s</a:t>
            </a:r>
            <a:endParaRPr lang="ru-RU" sz="44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Georgia"/>
            </a:endParaRP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1042988" y="3500438"/>
            <a:ext cx="5048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s</a:t>
            </a:r>
            <a:endParaRPr lang="ru-RU" sz="44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Georgia"/>
            </a:endParaRPr>
          </a:p>
        </p:txBody>
      </p:sp>
      <p:sp>
        <p:nvSpPr>
          <p:cNvPr id="14349" name="WordArt 13"/>
          <p:cNvSpPr>
            <a:spLocks noChangeArrowheads="1" noChangeShapeType="1" noTextEdit="1"/>
          </p:cNvSpPr>
          <p:nvPr/>
        </p:nvSpPr>
        <p:spPr bwMode="auto">
          <a:xfrm>
            <a:off x="1619250" y="3932238"/>
            <a:ext cx="215900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1</a:t>
            </a:r>
          </a:p>
        </p:txBody>
      </p:sp>
      <p:sp>
        <p:nvSpPr>
          <p:cNvPr id="14350" name="WordArt 14"/>
          <p:cNvSpPr>
            <a:spLocks noChangeArrowheads="1" noChangeShapeType="1" noTextEdit="1"/>
          </p:cNvSpPr>
          <p:nvPr/>
        </p:nvSpPr>
        <p:spPr bwMode="auto">
          <a:xfrm>
            <a:off x="1619250" y="2997200"/>
            <a:ext cx="21590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2</a:t>
            </a:r>
          </a:p>
        </p:txBody>
      </p:sp>
      <p:sp>
        <p:nvSpPr>
          <p:cNvPr id="14351" name="WordArt 15"/>
          <p:cNvSpPr>
            <a:spLocks noChangeArrowheads="1" noChangeShapeType="1" noTextEdit="1"/>
          </p:cNvSpPr>
          <p:nvPr/>
        </p:nvSpPr>
        <p:spPr bwMode="auto">
          <a:xfrm>
            <a:off x="900113" y="3355975"/>
            <a:ext cx="1065212" cy="73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_</a:t>
            </a:r>
          </a:p>
        </p:txBody>
      </p:sp>
      <p:sp>
        <p:nvSpPr>
          <p:cNvPr id="14352" name="WordArt 16"/>
          <p:cNvSpPr>
            <a:spLocks noChangeArrowheads="1" noChangeShapeType="1" noTextEdit="1"/>
          </p:cNvSpPr>
          <p:nvPr/>
        </p:nvSpPr>
        <p:spPr bwMode="auto">
          <a:xfrm>
            <a:off x="2268538" y="3355975"/>
            <a:ext cx="431800" cy="73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_</a:t>
            </a:r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2987675" y="2852738"/>
            <a:ext cx="504825" cy="1038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7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?</a:t>
            </a:r>
          </a:p>
        </p:txBody>
      </p:sp>
      <p:sp>
        <p:nvSpPr>
          <p:cNvPr id="14354" name="WordArt 18"/>
          <p:cNvSpPr>
            <a:spLocks noChangeArrowheads="1" noChangeShapeType="1" noTextEdit="1"/>
          </p:cNvSpPr>
          <p:nvPr/>
        </p:nvSpPr>
        <p:spPr bwMode="auto">
          <a:xfrm>
            <a:off x="1042988" y="4581525"/>
            <a:ext cx="5048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F</a:t>
            </a:r>
            <a:endParaRPr lang="ru-RU" sz="44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Georgia"/>
            </a:endParaRPr>
          </a:p>
        </p:txBody>
      </p:sp>
      <p:sp>
        <p:nvSpPr>
          <p:cNvPr id="14355" name="WordArt 19"/>
          <p:cNvSpPr>
            <a:spLocks noChangeArrowheads="1" noChangeShapeType="1" noTextEdit="1"/>
          </p:cNvSpPr>
          <p:nvPr/>
        </p:nvSpPr>
        <p:spPr bwMode="auto">
          <a:xfrm>
            <a:off x="1042988" y="5445125"/>
            <a:ext cx="5048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F</a:t>
            </a:r>
            <a:endParaRPr lang="ru-RU" sz="44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Georgia"/>
            </a:endParaRPr>
          </a:p>
        </p:txBody>
      </p:sp>
      <p:sp>
        <p:nvSpPr>
          <p:cNvPr id="14356" name="WordArt 20"/>
          <p:cNvSpPr>
            <a:spLocks noChangeArrowheads="1" noChangeShapeType="1" noTextEdit="1"/>
          </p:cNvSpPr>
          <p:nvPr/>
        </p:nvSpPr>
        <p:spPr bwMode="auto">
          <a:xfrm>
            <a:off x="1619250" y="5876925"/>
            <a:ext cx="21590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1</a:t>
            </a:r>
          </a:p>
        </p:txBody>
      </p:sp>
      <p:sp>
        <p:nvSpPr>
          <p:cNvPr id="14357" name="WordArt 21"/>
          <p:cNvSpPr>
            <a:spLocks noChangeArrowheads="1" noChangeShapeType="1" noTextEdit="1"/>
          </p:cNvSpPr>
          <p:nvPr/>
        </p:nvSpPr>
        <p:spPr bwMode="auto">
          <a:xfrm>
            <a:off x="1619250" y="4941888"/>
            <a:ext cx="215900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2</a:t>
            </a:r>
          </a:p>
        </p:txBody>
      </p:sp>
      <p:sp>
        <p:nvSpPr>
          <p:cNvPr id="14358" name="WordArt 22"/>
          <p:cNvSpPr>
            <a:spLocks noChangeArrowheads="1" noChangeShapeType="1" noTextEdit="1"/>
          </p:cNvSpPr>
          <p:nvPr/>
        </p:nvSpPr>
        <p:spPr bwMode="auto">
          <a:xfrm>
            <a:off x="900113" y="5300663"/>
            <a:ext cx="1065212" cy="73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_</a:t>
            </a:r>
          </a:p>
        </p:txBody>
      </p:sp>
      <p:sp>
        <p:nvSpPr>
          <p:cNvPr id="14359" name="WordArt 23"/>
          <p:cNvSpPr>
            <a:spLocks noChangeArrowheads="1" noChangeShapeType="1" noTextEdit="1"/>
          </p:cNvSpPr>
          <p:nvPr/>
        </p:nvSpPr>
        <p:spPr bwMode="auto">
          <a:xfrm>
            <a:off x="2268538" y="5300663"/>
            <a:ext cx="431800" cy="73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_</a:t>
            </a:r>
          </a:p>
        </p:txBody>
      </p:sp>
      <p:sp>
        <p:nvSpPr>
          <p:cNvPr id="14360" name="WordArt 24"/>
          <p:cNvSpPr>
            <a:spLocks noChangeArrowheads="1" noChangeShapeType="1" noTextEdit="1"/>
          </p:cNvSpPr>
          <p:nvPr/>
        </p:nvSpPr>
        <p:spPr bwMode="auto">
          <a:xfrm>
            <a:off x="2987675" y="4797425"/>
            <a:ext cx="504825" cy="1038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7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?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755650" y="1196975"/>
            <a:ext cx="7129463" cy="1230313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0066CC"/>
              </a:gs>
            </a:gsLst>
            <a:lin ang="5400000" scaled="1"/>
          </a:gradFill>
          <a:ln w="9525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FF99"/>
                </a:solidFill>
              </a:rPr>
              <a:t>Закон Паскаля позволяет объяснить действие</a:t>
            </a:r>
            <a:r>
              <a:rPr lang="ru-RU" b="1">
                <a:solidFill>
                  <a:srgbClr val="FFFFCC"/>
                </a:solidFill>
              </a:rPr>
              <a:t> </a:t>
            </a:r>
            <a:r>
              <a:rPr lang="ru-RU" sz="2000" b="1" i="1">
                <a:solidFill>
                  <a:schemeClr val="bg1"/>
                </a:solidFill>
              </a:rPr>
              <a:t>гидравлической машины</a:t>
            </a:r>
            <a:r>
              <a:rPr lang="ru-RU" b="1">
                <a:solidFill>
                  <a:srgbClr val="FFFFCC"/>
                </a:solidFill>
              </a:rPr>
              <a:t> </a:t>
            </a:r>
            <a:r>
              <a:rPr lang="ru-RU" b="1">
                <a:solidFill>
                  <a:srgbClr val="FFFF99"/>
                </a:solidFill>
              </a:rPr>
              <a:t>(от греч.</a:t>
            </a:r>
            <a:r>
              <a:rPr lang="ru-RU" b="1">
                <a:solidFill>
                  <a:srgbClr val="FFFFCC"/>
                </a:solidFill>
              </a:rPr>
              <a:t> </a:t>
            </a:r>
            <a:r>
              <a:rPr lang="ru-RU" b="1" i="1">
                <a:solidFill>
                  <a:schemeClr val="bg1"/>
                </a:solidFill>
              </a:rPr>
              <a:t>гидравликос</a:t>
            </a:r>
            <a:r>
              <a:rPr lang="ru-RU" b="1">
                <a:solidFill>
                  <a:srgbClr val="FFFFCC"/>
                </a:solidFill>
              </a:rPr>
              <a:t> </a:t>
            </a:r>
            <a:r>
              <a:rPr lang="ru-RU" b="1">
                <a:solidFill>
                  <a:srgbClr val="FFFF99"/>
                </a:solidFill>
              </a:rPr>
              <a:t>- водяной). Это машины, действие которых основано на законах движения и равновесия жидкостей.</a:t>
            </a:r>
          </a:p>
        </p:txBody>
      </p:sp>
      <p:pic>
        <p:nvPicPr>
          <p:cNvPr id="14362" name="Picture 26" descr="txt_obt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2565400"/>
            <a:ext cx="1990725" cy="190500"/>
          </a:xfrm>
          <a:prstGeom prst="rect">
            <a:avLst/>
          </a:prstGeom>
          <a:noFill/>
        </p:spPr>
      </p:pic>
      <p:pic>
        <p:nvPicPr>
          <p:cNvPr id="21" name="Рисунок 20" descr="Рисунок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1934" y="2734613"/>
            <a:ext cx="2571768" cy="18516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6767512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Действие закона Паскаля</a:t>
            </a:r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4859338" y="2779713"/>
            <a:ext cx="10080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59" name="Rectangle 31" descr="90%"/>
          <p:cNvSpPr>
            <a:spLocks noChangeArrowheads="1"/>
          </p:cNvSpPr>
          <p:nvPr/>
        </p:nvSpPr>
        <p:spPr bwMode="auto">
          <a:xfrm>
            <a:off x="4859338" y="2851150"/>
            <a:ext cx="914400" cy="504825"/>
          </a:xfrm>
          <a:prstGeom prst="rect">
            <a:avLst/>
          </a:prstGeom>
          <a:pattFill prst="pct90">
            <a:fgClr>
              <a:schemeClr val="tx2"/>
            </a:fgClr>
            <a:bgClr>
              <a:schemeClr val="bg1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1979613" y="1196975"/>
            <a:ext cx="4897437" cy="3240088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33CC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2484438" y="1268413"/>
            <a:ext cx="410527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latin typeface="Times New Roman" pitchFamily="18" charset="0"/>
              </a:rPr>
              <a:t> </a:t>
            </a:r>
            <a:r>
              <a:rPr lang="ru-RU" b="1"/>
              <a:t>Соотношение поршней гидравли- ческой машины 1:100. Каков </a:t>
            </a:r>
            <a:r>
              <a:rPr lang="ru-RU" b="1">
                <a:solidFill>
                  <a:srgbClr val="0033CC"/>
                </a:solidFill>
              </a:rPr>
              <a:t>вес</a:t>
            </a:r>
          </a:p>
          <a:p>
            <a:r>
              <a:rPr lang="ru-RU" b="1">
                <a:solidFill>
                  <a:srgbClr val="0033CC"/>
                </a:solidFill>
              </a:rPr>
              <a:t> груза</a:t>
            </a:r>
            <a:r>
              <a:rPr lang="ru-RU" b="1"/>
              <a:t> на поршне А, если его    </a:t>
            </a:r>
          </a:p>
          <a:p>
            <a:r>
              <a:rPr lang="ru-RU" b="1"/>
              <a:t> уравновешивает на поршне В</a:t>
            </a:r>
          </a:p>
          <a:p>
            <a:r>
              <a:rPr lang="ru-RU" b="1"/>
              <a:t> груз весом 500 Н?</a:t>
            </a:r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>
            <a:off x="2987675" y="3067050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>
            <a:off x="2987675" y="4003675"/>
            <a:ext cx="3024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 flipV="1">
            <a:off x="6011863" y="2995613"/>
            <a:ext cx="0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>
            <a:off x="3346450" y="306705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67" name="Line 39"/>
          <p:cNvSpPr>
            <a:spLocks noChangeShapeType="1"/>
          </p:cNvSpPr>
          <p:nvPr/>
        </p:nvSpPr>
        <p:spPr bwMode="auto">
          <a:xfrm>
            <a:off x="3346450" y="3787775"/>
            <a:ext cx="1296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 flipV="1">
            <a:off x="4643438" y="306705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2987675" y="3355975"/>
            <a:ext cx="358775" cy="144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3346450" y="3140075"/>
            <a:ext cx="1439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А          В</a:t>
            </a:r>
          </a:p>
        </p:txBody>
      </p:sp>
      <p:sp>
        <p:nvSpPr>
          <p:cNvPr id="22571" name="Rectangle 43"/>
          <p:cNvSpPr>
            <a:spLocks noChangeArrowheads="1"/>
          </p:cNvSpPr>
          <p:nvPr/>
        </p:nvSpPr>
        <p:spPr bwMode="auto">
          <a:xfrm>
            <a:off x="4643438" y="3355975"/>
            <a:ext cx="1368425" cy="144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72" name="Rectangle 44" descr="Зеленый мрамор"/>
          <p:cNvSpPr>
            <a:spLocks noChangeArrowheads="1"/>
          </p:cNvSpPr>
          <p:nvPr/>
        </p:nvSpPr>
        <p:spPr bwMode="auto">
          <a:xfrm>
            <a:off x="4930775" y="2779713"/>
            <a:ext cx="842963" cy="576262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73" name="Rectangle 45" descr="Водяные капли"/>
          <p:cNvSpPr>
            <a:spLocks noChangeArrowheads="1"/>
          </p:cNvSpPr>
          <p:nvPr/>
        </p:nvSpPr>
        <p:spPr bwMode="auto">
          <a:xfrm>
            <a:off x="3094038" y="3140075"/>
            <a:ext cx="144462" cy="21590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74" name="Rectangle 46" descr="Штриховой горизонтальный"/>
          <p:cNvSpPr>
            <a:spLocks noChangeArrowheads="1"/>
          </p:cNvSpPr>
          <p:nvPr/>
        </p:nvSpPr>
        <p:spPr bwMode="auto">
          <a:xfrm>
            <a:off x="2987675" y="3500438"/>
            <a:ext cx="358775" cy="503237"/>
          </a:xfrm>
          <a:prstGeom prst="rect">
            <a:avLst/>
          </a:prstGeom>
          <a:pattFill prst="dashHorz">
            <a:fgClr>
              <a:schemeClr val="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75" name="Rectangle 47" descr="Штриховой горизонтальный"/>
          <p:cNvSpPr>
            <a:spLocks noChangeArrowheads="1"/>
          </p:cNvSpPr>
          <p:nvPr/>
        </p:nvSpPr>
        <p:spPr bwMode="auto">
          <a:xfrm>
            <a:off x="3346450" y="3787775"/>
            <a:ext cx="1296988" cy="215900"/>
          </a:xfrm>
          <a:prstGeom prst="rect">
            <a:avLst/>
          </a:prstGeom>
          <a:pattFill prst="dashHorz">
            <a:fgClr>
              <a:schemeClr val="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76" name="Rectangle 48" descr="Штриховой горизонтальный"/>
          <p:cNvSpPr>
            <a:spLocks noChangeArrowheads="1"/>
          </p:cNvSpPr>
          <p:nvPr/>
        </p:nvSpPr>
        <p:spPr bwMode="auto">
          <a:xfrm>
            <a:off x="4643438" y="3500438"/>
            <a:ext cx="1368425" cy="503237"/>
          </a:xfrm>
          <a:prstGeom prst="rect">
            <a:avLst/>
          </a:prstGeom>
          <a:pattFill prst="dashHorz">
            <a:fgClr>
              <a:schemeClr val="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605" name="Line 77"/>
          <p:cNvSpPr>
            <a:spLocks noChangeShapeType="1"/>
          </p:cNvSpPr>
          <p:nvPr/>
        </p:nvSpPr>
        <p:spPr bwMode="auto">
          <a:xfrm>
            <a:off x="2987675" y="3427413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606" name="Line 78"/>
          <p:cNvSpPr>
            <a:spLocks noChangeShapeType="1"/>
          </p:cNvSpPr>
          <p:nvPr/>
        </p:nvSpPr>
        <p:spPr bwMode="auto">
          <a:xfrm>
            <a:off x="2987675" y="4003675"/>
            <a:ext cx="3024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607" name="Line 79"/>
          <p:cNvSpPr>
            <a:spLocks noChangeShapeType="1"/>
          </p:cNvSpPr>
          <p:nvPr/>
        </p:nvSpPr>
        <p:spPr bwMode="auto">
          <a:xfrm>
            <a:off x="3346450" y="3787775"/>
            <a:ext cx="12969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608" name="Line 80"/>
          <p:cNvSpPr>
            <a:spLocks noChangeShapeType="1"/>
          </p:cNvSpPr>
          <p:nvPr/>
        </p:nvSpPr>
        <p:spPr bwMode="auto">
          <a:xfrm>
            <a:off x="4643438" y="3355975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617" name="Text Box 89"/>
          <p:cNvSpPr txBox="1">
            <a:spLocks noChangeArrowheads="1"/>
          </p:cNvSpPr>
          <p:nvPr/>
        </p:nvSpPr>
        <p:spPr bwMode="auto">
          <a:xfrm>
            <a:off x="4932363" y="4797425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Ответ:</a:t>
            </a:r>
          </a:p>
        </p:txBody>
      </p:sp>
      <p:sp>
        <p:nvSpPr>
          <p:cNvPr id="22618" name="Text Box 90"/>
          <p:cNvSpPr txBox="1">
            <a:spLocks noChangeArrowheads="1"/>
          </p:cNvSpPr>
          <p:nvPr/>
        </p:nvSpPr>
        <p:spPr bwMode="auto">
          <a:xfrm>
            <a:off x="6011863" y="4797425"/>
            <a:ext cx="1296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chemeClr val="accent2"/>
                </a:solidFill>
              </a:rPr>
              <a:t>5 Н.</a:t>
            </a:r>
          </a:p>
        </p:txBody>
      </p:sp>
      <p:pic>
        <p:nvPicPr>
          <p:cNvPr id="22619" name="Picture 91" descr="SCHL08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875" y="4581525"/>
            <a:ext cx="1000125" cy="1436688"/>
          </a:xfrm>
          <a:prstGeom prst="rect">
            <a:avLst/>
          </a:prstGeom>
          <a:noFill/>
        </p:spPr>
      </p:pic>
      <p:pic>
        <p:nvPicPr>
          <p:cNvPr id="22620" name="Picture 92" descr="txt_obt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488" y="2565400"/>
            <a:ext cx="1990725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2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17" grpId="0"/>
      <p:bldP spid="226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700338" y="2420938"/>
            <a:ext cx="273685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CC66"/>
                    </a:gs>
                  </a:gsLst>
                  <a:lin ang="5400000" scaled="1"/>
                </a:gradFill>
                <a:latin typeface="Georgia"/>
              </a:rPr>
              <a:t>закон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1835150" y="3068638"/>
            <a:ext cx="4110038" cy="795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Паскаля</a:t>
            </a:r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179388" y="4365625"/>
            <a:ext cx="20891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CC66"/>
                    </a:gs>
                  </a:gsLst>
                  <a:lin ang="5400000" scaled="1"/>
                </a:gradFill>
                <a:latin typeface="Georgia"/>
              </a:rPr>
              <a:t>физика</a:t>
            </a: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468313" y="4941888"/>
            <a:ext cx="155257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Georgia"/>
              </a:rPr>
              <a:t>7 класс</a:t>
            </a: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2916238" y="4724400"/>
            <a:ext cx="60483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Georgia"/>
              </a:rPr>
              <a:t>и проект "Сахалин"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1928802"/>
            <a:ext cx="4305300" cy="2857500"/>
          </a:xfrm>
          <a:prstGeom prst="rect">
            <a:avLst/>
          </a:prstGeom>
        </p:spPr>
      </p:pic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61214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006600"/>
                    </a:gs>
                  </a:gsLst>
                  <a:lin ang="5400000" scaled="1"/>
                </a:gradFill>
                <a:latin typeface="Georgia"/>
              </a:rPr>
              <a:t>применим знания</a:t>
            </a:r>
          </a:p>
        </p:txBody>
      </p:sp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1187450" y="1196975"/>
            <a:ext cx="5472113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006600"/>
                    </a:gs>
                  </a:gsLst>
                  <a:lin ang="5400000" scaled="1"/>
                </a:gradFill>
                <a:latin typeface="Georgia"/>
              </a:rPr>
              <a:t>на практике</a:t>
            </a:r>
          </a:p>
        </p:txBody>
      </p:sp>
      <p:pic>
        <p:nvPicPr>
          <p:cNvPr id="30726" name="Picture 6" descr="Пильтун-Астохская-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5011738"/>
            <a:ext cx="1428750" cy="1066800"/>
          </a:xfrm>
          <a:prstGeom prst="rect">
            <a:avLst/>
          </a:prstGeom>
          <a:noFill/>
        </p:spPr>
      </p:pic>
      <p:pic>
        <p:nvPicPr>
          <p:cNvPr id="30727" name="Picture 7" descr="мол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4663" y="5013325"/>
            <a:ext cx="1428750" cy="1066800"/>
          </a:xfrm>
          <a:prstGeom prst="rect">
            <a:avLst/>
          </a:prstGeom>
          <a:noFill/>
        </p:spPr>
      </p:pic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313" y="5013325"/>
            <a:ext cx="1428750" cy="1066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pic>
        <p:nvPicPr>
          <p:cNvPr id="30729" name="Picture 9" descr="obtk_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550" y="5013325"/>
            <a:ext cx="1428750" cy="1066800"/>
          </a:xfrm>
          <a:prstGeom prst="rect">
            <a:avLst/>
          </a:prstGeom>
          <a:noFill/>
        </p:spPr>
      </p:pic>
      <p:pic>
        <p:nvPicPr>
          <p:cNvPr id="30730" name="Picture 10" descr="txt_trub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24750" y="4437063"/>
            <a:ext cx="1143000" cy="200025"/>
          </a:xfrm>
          <a:prstGeom prst="rect">
            <a:avLst/>
          </a:prstGeom>
          <a:noFill/>
        </p:spPr>
      </p:pic>
      <p:pic>
        <p:nvPicPr>
          <p:cNvPr id="30732" name="Picture 12" descr="trub_m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71550" y="3789363"/>
            <a:ext cx="1428750" cy="1066800"/>
          </a:xfrm>
          <a:prstGeom prst="rect">
            <a:avLst/>
          </a:prstGeom>
          <a:noFill/>
        </p:spPr>
      </p:pic>
      <p:cxnSp>
        <p:nvCxnSpPr>
          <p:cNvPr id="30733" name="AutoShape 13"/>
          <p:cNvCxnSpPr>
            <a:cxnSpLocks noChangeShapeType="1"/>
            <a:stCxn id="0" idx="1"/>
            <a:endCxn id="0" idx="3"/>
          </p:cNvCxnSpPr>
          <p:nvPr/>
        </p:nvCxnSpPr>
        <p:spPr bwMode="auto">
          <a:xfrm rot="10800000" flipH="1" flipV="1">
            <a:off x="3059113" y="3408363"/>
            <a:ext cx="5608637" cy="1128712"/>
          </a:xfrm>
          <a:prstGeom prst="bentConnector5">
            <a:avLst>
              <a:gd name="adj1" fmla="val -4074"/>
              <a:gd name="adj2" fmla="val -153167"/>
              <a:gd name="adj3" fmla="val 104074"/>
            </a:avLst>
          </a:prstGeom>
          <a:noFill/>
          <a:ln w="25400">
            <a:solidFill>
              <a:srgbClr val="008000"/>
            </a:solidFill>
            <a:miter lim="800000"/>
            <a:headEnd type="oval" w="med" len="med"/>
            <a:tailEnd type="oval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857364"/>
            <a:ext cx="2007536" cy="2819407"/>
          </a:xfrm>
          <a:prstGeom prst="rect">
            <a:avLst/>
          </a:prstGeom>
        </p:spPr>
      </p:pic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61214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006600"/>
                    </a:gs>
                  </a:gsLst>
                  <a:lin ang="5400000" scaled="1"/>
                </a:gradFill>
                <a:latin typeface="Georgia"/>
              </a:rPr>
              <a:t>проверь себя</a:t>
            </a: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 rot="1519929">
            <a:off x="539750" y="4652963"/>
            <a:ext cx="3168650" cy="936625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0000"/>
          </a:solidFill>
          <a:ln w="9525">
            <a:round/>
            <a:headEnd/>
            <a:tailEnd/>
          </a:ln>
          <a:effectLst/>
          <a:scene3d>
            <a:camera prst="legacyPerspectiveFront">
              <a:rot lat="20099999" lon="12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971550" y="981075"/>
            <a:ext cx="4537075" cy="6413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</a:rPr>
              <a:t>Человек встаёт на резиновую камеру, наполненную воздухом.</a:t>
            </a:r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3348038" y="1484313"/>
            <a:ext cx="3898900" cy="2314575"/>
          </a:xfrm>
          <a:prstGeom prst="horizontalScroll">
            <a:avLst>
              <a:gd name="adj" fmla="val 12500"/>
            </a:avLst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Georgia" pitchFamily="18" charset="0"/>
              </a:rPr>
              <a:t>1.Может при этом камера </a:t>
            </a:r>
          </a:p>
          <a:p>
            <a:r>
              <a:rPr lang="ru-RU" b="1">
                <a:solidFill>
                  <a:schemeClr val="accent2"/>
                </a:solidFill>
                <a:latin typeface="Georgia" pitchFamily="18" charset="0"/>
              </a:rPr>
              <a:t>   лопнуть?</a:t>
            </a:r>
          </a:p>
          <a:p>
            <a:endParaRPr lang="ru-RU" b="1">
              <a:solidFill>
                <a:schemeClr val="accent2"/>
              </a:solidFill>
              <a:latin typeface="Georgia" pitchFamily="18" charset="0"/>
            </a:endParaRPr>
          </a:p>
          <a:p>
            <a:r>
              <a:rPr lang="ru-RU" b="1">
                <a:solidFill>
                  <a:schemeClr val="accent2"/>
                </a:solidFill>
                <a:latin typeface="Georgia" pitchFamily="18" charset="0"/>
              </a:rPr>
              <a:t> 2.Обязательно ли она лопнет в месте, где давят ноги человека?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348038" y="4076700"/>
            <a:ext cx="3960812" cy="1311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0000"/>
                </a:solidFill>
              </a:rPr>
              <a:t>Как, с учетом закона Паскаля,</a:t>
            </a:r>
            <a:br>
              <a:rPr lang="ru-RU" sz="2000" b="1">
                <a:solidFill>
                  <a:srgbClr val="000000"/>
                </a:solidFill>
              </a:rPr>
            </a:br>
            <a:r>
              <a:rPr lang="ru-RU" sz="2000" b="1">
                <a:solidFill>
                  <a:srgbClr val="000000"/>
                </a:solidFill>
              </a:rPr>
              <a:t>объяснить пословицу:</a:t>
            </a:r>
            <a:br>
              <a:rPr lang="ru-RU" sz="2000" b="1">
                <a:solidFill>
                  <a:srgbClr val="000000"/>
                </a:solidFill>
              </a:rPr>
            </a:br>
            <a:r>
              <a:rPr lang="ru-RU" sz="2000" b="1">
                <a:solidFill>
                  <a:srgbClr val="000000"/>
                </a:solidFill>
              </a:rPr>
              <a:t>«Где тонко, там и рвется» ?</a:t>
            </a:r>
            <a:br>
              <a:rPr lang="ru-RU" sz="2000" b="1">
                <a:solidFill>
                  <a:srgbClr val="000000"/>
                </a:solidFill>
              </a:rPr>
            </a:br>
            <a:endParaRPr lang="ru-RU" sz="2000" b="1">
              <a:solidFill>
                <a:srgbClr val="000000"/>
              </a:solidFill>
            </a:endParaRPr>
          </a:p>
        </p:txBody>
      </p:sp>
      <p:pic>
        <p:nvPicPr>
          <p:cNvPr id="23563" name="Picture 11" descr="txt_tru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4437063"/>
            <a:ext cx="1143000" cy="20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61214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006600"/>
                    </a:gs>
                  </a:gsLst>
                  <a:lin ang="5400000" scaled="1"/>
                </a:gradFill>
                <a:latin typeface="Georgia"/>
              </a:rPr>
              <a:t>проверь себя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827088" y="1125538"/>
            <a:ext cx="6985000" cy="7921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FFFF99"/>
              </a:gs>
            </a:gsLst>
            <a:lin ang="0" scaled="1"/>
          </a:gradFill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tIns="180000" anchor="ctr" anchorCtr="1"/>
          <a:lstStyle/>
          <a:p>
            <a:r>
              <a:rPr lang="ru-RU" sz="1400" b="1">
                <a:solidFill>
                  <a:srgbClr val="080808"/>
                </a:solidFill>
              </a:rPr>
              <a:t>Если из мелкокалиберной винтовки выстрелить в варёное яйцо, то образуется отверстие. Если же выстрелить в сырое яйцо, то оно разлетится. Как объяснить это явление?</a:t>
            </a:r>
          </a:p>
          <a:p>
            <a:pPr algn="ctr"/>
            <a:endParaRPr lang="ru-RU" sz="1600" b="1">
              <a:solidFill>
                <a:srgbClr val="080808"/>
              </a:solidFill>
            </a:endParaRP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 rot="-1454905">
            <a:off x="611188" y="2492375"/>
            <a:ext cx="3817937" cy="1408113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200" b="1"/>
              <a:t>Будет ли </a:t>
            </a:r>
          </a:p>
          <a:p>
            <a:pPr algn="ctr"/>
            <a:r>
              <a:rPr lang="ru-RU" sz="1200" b="1"/>
              <a:t>зубная паста выдавливаться из</a:t>
            </a:r>
          </a:p>
          <a:p>
            <a:pPr algn="ctr"/>
            <a:r>
              <a:rPr lang="ru-RU" sz="1200" b="1"/>
              <a:t> тюбика в условиях состояния</a:t>
            </a:r>
          </a:p>
          <a:p>
            <a:pPr algn="ctr"/>
            <a:r>
              <a:rPr lang="ru-RU" sz="1200" b="1"/>
              <a:t>невесомости также, как в</a:t>
            </a:r>
          </a:p>
          <a:p>
            <a:pPr algn="ctr"/>
            <a:r>
              <a:rPr lang="ru-RU" sz="1200" b="1"/>
              <a:t>обычных  условиях?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827088" y="4437063"/>
            <a:ext cx="4032250" cy="16541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BF00"/>
              </a:gs>
              <a:gs pos="10001">
                <a:srgbClr val="F27300"/>
              </a:gs>
              <a:gs pos="25000">
                <a:srgbClr val="8F0040"/>
              </a:gs>
              <a:gs pos="50000">
                <a:srgbClr val="400040"/>
              </a:gs>
              <a:gs pos="80000">
                <a:srgbClr val="000040"/>
              </a:gs>
              <a:gs pos="100000">
                <a:srgbClr val="000000"/>
              </a:gs>
            </a:gsLst>
            <a:lin ang="5400000" scaled="1"/>
          </a:gradFill>
          <a:ln w="25400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</a:rPr>
              <a:t>У костра можно видеть,</a:t>
            </a:r>
          </a:p>
          <a:p>
            <a:r>
              <a:rPr lang="ru-RU" sz="1600" b="1">
                <a:solidFill>
                  <a:schemeClr val="bg1"/>
                </a:solidFill>
              </a:rPr>
              <a:t> как от горящих поленьев</a:t>
            </a:r>
          </a:p>
          <a:p>
            <a:r>
              <a:rPr lang="ru-RU" sz="1600" b="1">
                <a:solidFill>
                  <a:schemeClr val="bg1"/>
                </a:solidFill>
              </a:rPr>
              <a:t> с треском разлетаются </a:t>
            </a:r>
          </a:p>
          <a:p>
            <a:r>
              <a:rPr lang="ru-RU" sz="1600" b="1">
                <a:solidFill>
                  <a:schemeClr val="bg1"/>
                </a:solidFill>
              </a:rPr>
              <a:t>искры. Почему</a:t>
            </a:r>
          </a:p>
          <a:p>
            <a:r>
              <a:rPr lang="ru-RU" sz="1600" b="1">
                <a:solidFill>
                  <a:schemeClr val="bg1"/>
                </a:solidFill>
              </a:rPr>
              <a:t>отскакивают искры? От каких</a:t>
            </a:r>
          </a:p>
          <a:p>
            <a:r>
              <a:rPr lang="ru-RU" sz="1600" b="1">
                <a:solidFill>
                  <a:schemeClr val="bg1"/>
                </a:solidFill>
              </a:rPr>
              <a:t>дров искр больше?</a:t>
            </a:r>
          </a:p>
          <a:p>
            <a:pPr algn="ctr"/>
            <a:endParaRPr lang="ru-RU" sz="1600" b="1">
              <a:solidFill>
                <a:schemeClr val="bg1"/>
              </a:solidFill>
            </a:endParaRP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 flipV="1">
            <a:off x="3635375" y="2276475"/>
            <a:ext cx="4176713" cy="165576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0033CC"/>
              </a:gs>
              <a:gs pos="100000">
                <a:srgbClr val="0033CC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rot="10800000" anchor="ctr"/>
          <a:lstStyle/>
          <a:p>
            <a:pPr algn="ctr"/>
            <a:r>
              <a:rPr lang="ru-RU" sz="1600" b="1">
                <a:solidFill>
                  <a:schemeClr val="bg1"/>
                </a:solidFill>
              </a:rPr>
              <a:t>Почему </a:t>
            </a:r>
          </a:p>
          <a:p>
            <a:pPr algn="ctr"/>
            <a:r>
              <a:rPr lang="ru-RU" sz="1600" b="1">
                <a:solidFill>
                  <a:schemeClr val="bg1"/>
                </a:solidFill>
              </a:rPr>
              <a:t>взрыв снаряда </a:t>
            </a:r>
          </a:p>
          <a:p>
            <a:pPr algn="ctr"/>
            <a:r>
              <a:rPr lang="ru-RU" sz="1600" b="1">
                <a:solidFill>
                  <a:schemeClr val="bg1"/>
                </a:solidFill>
              </a:rPr>
              <a:t>под водой губителен для всех живущих в воде организмов?</a:t>
            </a:r>
          </a:p>
          <a:p>
            <a:pPr algn="ctr"/>
            <a:endParaRPr lang="ru-RU" sz="2800" b="1">
              <a:latin typeface="Georgia" pitchFamily="18" charset="0"/>
            </a:endParaRP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5003800" y="4076700"/>
            <a:ext cx="2303463" cy="2087563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50000">
                <a:srgbClr val="FFCCFF"/>
              </a:gs>
              <a:gs pos="100000">
                <a:schemeClr val="tx2"/>
              </a:gs>
            </a:gsLst>
            <a:lin ang="5400000" scaled="1"/>
          </a:gradFill>
          <a:ln w="25400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600" b="1">
                <a:solidFill>
                  <a:srgbClr val="6600CC"/>
                </a:solidFill>
              </a:rPr>
              <a:t>Почему</a:t>
            </a:r>
          </a:p>
          <a:p>
            <a:pPr algn="ctr"/>
            <a:r>
              <a:rPr lang="ru-RU" sz="1600" b="1">
                <a:solidFill>
                  <a:srgbClr val="6600CC"/>
                </a:solidFill>
              </a:rPr>
              <a:t>мыльные пузыри</a:t>
            </a:r>
          </a:p>
          <a:p>
            <a:pPr algn="ctr"/>
            <a:r>
              <a:rPr lang="ru-RU" sz="1600" b="1">
                <a:solidFill>
                  <a:srgbClr val="6600CC"/>
                </a:solidFill>
              </a:rPr>
              <a:t>приобретают </a:t>
            </a:r>
          </a:p>
          <a:p>
            <a:pPr algn="ctr"/>
            <a:r>
              <a:rPr lang="ru-RU" sz="1600" b="1">
                <a:solidFill>
                  <a:srgbClr val="6600CC"/>
                </a:solidFill>
              </a:rPr>
              <a:t>форму</a:t>
            </a:r>
          </a:p>
          <a:p>
            <a:pPr algn="ctr"/>
            <a:r>
              <a:rPr lang="ru-RU" sz="1600" b="1">
                <a:solidFill>
                  <a:srgbClr val="6600CC"/>
                </a:solidFill>
              </a:rPr>
              <a:t>шара?</a:t>
            </a:r>
          </a:p>
          <a:p>
            <a:pPr algn="ctr"/>
            <a:endParaRPr lang="ru-RU" sz="1600" b="1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24587" name="Picture 11" descr="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5229225"/>
            <a:ext cx="1095375" cy="771525"/>
          </a:xfrm>
          <a:prstGeom prst="rect">
            <a:avLst/>
          </a:prstGeom>
          <a:noFill/>
        </p:spPr>
      </p:pic>
      <p:pic>
        <p:nvPicPr>
          <p:cNvPr id="24588" name="Picture 12" descr="Thermo-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4941888"/>
            <a:ext cx="1152525" cy="287337"/>
          </a:xfrm>
          <a:prstGeom prst="rect">
            <a:avLst/>
          </a:prstGeom>
          <a:noFill/>
        </p:spPr>
      </p:pic>
      <p:pic>
        <p:nvPicPr>
          <p:cNvPr id="24589" name="Picture 13" descr="10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5113" y="981075"/>
            <a:ext cx="952500" cy="952500"/>
          </a:xfrm>
          <a:prstGeom prst="rect">
            <a:avLst/>
          </a:prstGeom>
          <a:noFill/>
        </p:spPr>
      </p:pic>
      <p:pic>
        <p:nvPicPr>
          <p:cNvPr id="24591" name="Picture 15" descr="12T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6013" y="2565400"/>
            <a:ext cx="704850" cy="666750"/>
          </a:xfrm>
          <a:prstGeom prst="rect">
            <a:avLst/>
          </a:prstGeom>
          <a:noFill/>
        </p:spPr>
      </p:pic>
      <p:pic>
        <p:nvPicPr>
          <p:cNvPr id="24599" name="Picture 23" descr="txt_tru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750" y="4437063"/>
            <a:ext cx="1143000" cy="20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003800" y="1052513"/>
            <a:ext cx="2952750" cy="5040312"/>
          </a:xfrm>
          <a:prstGeom prst="rect">
            <a:avLst/>
          </a:prstGeom>
          <a:gradFill rotWithShape="1">
            <a:gsLst>
              <a:gs pos="0">
                <a:srgbClr val="8CB800">
                  <a:alpha val="50999"/>
                </a:srgbClr>
              </a:gs>
              <a:gs pos="100000">
                <a:srgbClr val="C8FF2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b="1"/>
              <a:t>На рисунке изображена футбольная       камера. На камеру положена дощечка, а на неё – гиря  массой 5 кг.</a:t>
            </a:r>
          </a:p>
          <a:p>
            <a:pPr algn="ctr"/>
            <a:r>
              <a:rPr lang="ru-RU" b="1"/>
              <a:t>Давление воздуха в камере равно 10 кПа. Определить</a:t>
            </a:r>
          </a:p>
          <a:p>
            <a:pPr algn="ctr"/>
            <a:r>
              <a:rPr lang="ru-RU" b="1">
                <a:solidFill>
                  <a:srgbClr val="993300"/>
                </a:solidFill>
              </a:rPr>
              <a:t>площадь соприкосновения</a:t>
            </a:r>
            <a:r>
              <a:rPr lang="ru-RU" b="1"/>
              <a:t> дощечки  с  камерой.</a:t>
            </a:r>
          </a:p>
          <a:p>
            <a:pPr algn="ctr"/>
            <a:r>
              <a:rPr lang="ru-RU" b="1"/>
              <a:t>     </a:t>
            </a:r>
            <a:r>
              <a:rPr lang="ru-RU" b="1" u="sng"/>
              <a:t>Ответ:</a:t>
            </a:r>
            <a:r>
              <a:rPr lang="ru-RU" b="1"/>
              <a:t> </a:t>
            </a:r>
            <a:r>
              <a:rPr lang="en-US" b="1"/>
              <a:t>S = 0</a:t>
            </a:r>
            <a:r>
              <a:rPr lang="ru-RU" b="1"/>
              <a:t>,</a:t>
            </a:r>
            <a:r>
              <a:rPr lang="en-US" b="1"/>
              <a:t>00</a:t>
            </a:r>
            <a:r>
              <a:rPr lang="ru-RU" b="1"/>
              <a:t>5 м</a:t>
            </a:r>
            <a:r>
              <a:rPr lang="ru-RU" b="1" baseline="30000"/>
              <a:t>2</a:t>
            </a:r>
            <a:endParaRPr lang="ru-RU" b="1"/>
          </a:p>
        </p:txBody>
      </p:sp>
      <p:pic>
        <p:nvPicPr>
          <p:cNvPr id="25604" name="Picture 4" descr="Рисунок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163" y="4149725"/>
            <a:ext cx="2590800" cy="2327275"/>
          </a:xfrm>
          <a:prstGeom prst="rect">
            <a:avLst/>
          </a:prstGeom>
          <a:noFill/>
        </p:spPr>
      </p:pic>
      <p:sp>
        <p:nvSpPr>
          <p:cNvPr id="25617" name="WordArt 17"/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61214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006600"/>
                    </a:gs>
                  </a:gsLst>
                  <a:lin ang="5400000" scaled="1"/>
                </a:gradFill>
                <a:latin typeface="Georgia"/>
              </a:rPr>
              <a:t>трудная задача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755650" y="1052513"/>
            <a:ext cx="4105275" cy="252095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33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Изобразите стрелками, как </a:t>
            </a:r>
          </a:p>
          <a:p>
            <a:pPr algn="ctr"/>
            <a:r>
              <a:rPr lang="ru-RU" b="1">
                <a:solidFill>
                  <a:srgbClr val="FFFFFF"/>
                </a:solidFill>
              </a:rPr>
              <a:t>передается давление твердым, </a:t>
            </a:r>
          </a:p>
          <a:p>
            <a:pPr algn="ctr"/>
            <a:r>
              <a:rPr lang="ru-RU" b="1">
                <a:solidFill>
                  <a:srgbClr val="FFFFFF"/>
                </a:solidFill>
              </a:rPr>
              <a:t>сыпучим телами и жидкостью</a:t>
            </a:r>
          </a:p>
        </p:txBody>
      </p:sp>
      <p:pic>
        <p:nvPicPr>
          <p:cNvPr id="25620" name="Picture 20" descr="стака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2276475"/>
            <a:ext cx="2333625" cy="1038225"/>
          </a:xfrm>
          <a:prstGeom prst="rect">
            <a:avLst/>
          </a:prstGeom>
          <a:noFill/>
        </p:spPr>
      </p:pic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755650" y="3716338"/>
            <a:ext cx="4103688" cy="2376487"/>
          </a:xfrm>
          <a:prstGeom prst="rect">
            <a:avLst/>
          </a:prstGeom>
          <a:gradFill rotWithShape="1">
            <a:gsLst>
              <a:gs pos="0">
                <a:srgbClr val="663300"/>
              </a:gs>
              <a:gs pos="100000">
                <a:srgbClr val="CC6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Автомашину заполнили грузом.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Изменилось ли давление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в камерах колес автомашины?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Одинаково ли оно в верхней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и нижней частях камеры?</a:t>
            </a:r>
          </a:p>
        </p:txBody>
      </p:sp>
      <p:pic>
        <p:nvPicPr>
          <p:cNvPr id="25623" name="Picture 23" descr="txt_tru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750" y="4437063"/>
            <a:ext cx="1143000" cy="20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61214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006600"/>
                    </a:gs>
                  </a:gsLst>
                  <a:lin ang="5400000" scaled="1"/>
                </a:gradFill>
                <a:latin typeface="Georgia"/>
              </a:rPr>
              <a:t>на завершающем этапе</a:t>
            </a:r>
          </a:p>
        </p:txBody>
      </p:sp>
      <p:pic>
        <p:nvPicPr>
          <p:cNvPr id="31750" name="Picture 6" descr="Пильтун-Астохская-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5011738"/>
            <a:ext cx="1428750" cy="1066800"/>
          </a:xfrm>
          <a:prstGeom prst="rect">
            <a:avLst/>
          </a:prstGeom>
          <a:noFill/>
        </p:spPr>
      </p:pic>
      <p:pic>
        <p:nvPicPr>
          <p:cNvPr id="31751" name="Picture 7" descr="мол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5013325"/>
            <a:ext cx="1428750" cy="1066800"/>
          </a:xfrm>
          <a:prstGeom prst="rect">
            <a:avLst/>
          </a:prstGeom>
          <a:noFill/>
        </p:spPr>
      </p:pic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313" y="5013325"/>
            <a:ext cx="1428750" cy="1066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pic>
        <p:nvPicPr>
          <p:cNvPr id="31753" name="Picture 9" descr="obtk_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550" y="5013325"/>
            <a:ext cx="1428750" cy="1066800"/>
          </a:xfrm>
          <a:prstGeom prst="rect">
            <a:avLst/>
          </a:prstGeom>
          <a:noFill/>
        </p:spPr>
      </p:pic>
      <p:pic>
        <p:nvPicPr>
          <p:cNvPr id="31754" name="Picture 10" descr="trub_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550" y="3789363"/>
            <a:ext cx="1428750" cy="1066800"/>
          </a:xfrm>
          <a:prstGeom prst="rect">
            <a:avLst/>
          </a:prstGeom>
          <a:noFill/>
        </p:spPr>
      </p:pic>
      <p:pic>
        <p:nvPicPr>
          <p:cNvPr id="31755" name="Picture 11" descr="txt_s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5825" y="6308725"/>
            <a:ext cx="1685925" cy="200025"/>
          </a:xfrm>
          <a:prstGeom prst="rect">
            <a:avLst/>
          </a:prstGeom>
          <a:noFill/>
        </p:spPr>
      </p:pic>
      <p:pic>
        <p:nvPicPr>
          <p:cNvPr id="31756" name="Picture 12" descr="spg_m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71550" y="2565400"/>
            <a:ext cx="1428750" cy="1066800"/>
          </a:xfrm>
          <a:prstGeom prst="rect">
            <a:avLst/>
          </a:prstGeom>
          <a:noFill/>
        </p:spPr>
      </p:pic>
      <p:cxnSp>
        <p:nvCxnSpPr>
          <p:cNvPr id="31758" name="AutoShape 14"/>
          <p:cNvCxnSpPr>
            <a:cxnSpLocks noChangeShapeType="1"/>
            <a:stCxn id="0" idx="3"/>
            <a:endCxn id="0" idx="3"/>
          </p:cNvCxnSpPr>
          <p:nvPr/>
        </p:nvCxnSpPr>
        <p:spPr bwMode="auto">
          <a:xfrm>
            <a:off x="7345363" y="3270250"/>
            <a:ext cx="1576387" cy="3138488"/>
          </a:xfrm>
          <a:prstGeom prst="bentConnector3">
            <a:avLst>
              <a:gd name="adj1" fmla="val 103120"/>
            </a:avLst>
          </a:prstGeom>
          <a:noFill/>
          <a:ln w="25400">
            <a:solidFill>
              <a:srgbClr val="008000"/>
            </a:solidFill>
            <a:miter lim="800000"/>
            <a:headEnd type="oval" w="med" len="med"/>
            <a:tailEnd type="oval" w="med" len="med"/>
          </a:ln>
          <a:effectLst/>
        </p:spPr>
      </p:cxnSp>
      <p:pic>
        <p:nvPicPr>
          <p:cNvPr id="12" name="Рисунок 11" descr="Рисунок1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00364" y="1857364"/>
            <a:ext cx="4295775" cy="2867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755650" y="549275"/>
            <a:ext cx="475297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006600"/>
                    </a:gs>
                  </a:gsLst>
                  <a:lin ang="5400000" scaled="1"/>
                </a:gradFill>
                <a:latin typeface="Georgia"/>
              </a:rPr>
              <a:t>наш итог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755650" y="1125538"/>
            <a:ext cx="6840538" cy="4967287"/>
          </a:xfrm>
          <a:prstGeom prst="ellipse">
            <a:avLst/>
          </a:prstGeom>
          <a:gradFill rotWithShape="1">
            <a:gsLst>
              <a:gs pos="0">
                <a:srgbClr val="000066">
                  <a:alpha val="50999"/>
                </a:srgbClr>
              </a:gs>
              <a:gs pos="100000">
                <a:srgbClr val="3399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>
              <a:buFontTx/>
              <a:buChar char="-"/>
            </a:pPr>
            <a:r>
              <a:rPr lang="ru-RU" sz="2000" b="1">
                <a:solidFill>
                  <a:srgbClr val="FFFFFF"/>
                </a:solidFill>
              </a:rPr>
              <a:t>Каково Ваше отношение к проекту </a:t>
            </a:r>
          </a:p>
          <a:p>
            <a:pPr algn="ctr"/>
            <a:r>
              <a:rPr lang="ru-RU" sz="2000" b="1">
                <a:solidFill>
                  <a:srgbClr val="FFFFFF"/>
                </a:solidFill>
              </a:rPr>
              <a:t>«Сахалин-2» ?</a:t>
            </a:r>
          </a:p>
          <a:p>
            <a:pPr algn="ctr">
              <a:buFontTx/>
              <a:buChar char="-"/>
            </a:pPr>
            <a:r>
              <a:rPr lang="ru-RU" sz="2000" b="1">
                <a:solidFill>
                  <a:srgbClr val="FFFFFF"/>
                </a:solidFill>
              </a:rPr>
              <a:t>В чем причина того, что жидкости</a:t>
            </a:r>
          </a:p>
          <a:p>
            <a:pPr algn="ctr"/>
            <a:r>
              <a:rPr lang="ru-RU" sz="2000" b="1">
                <a:solidFill>
                  <a:srgbClr val="FFFFFF"/>
                </a:solidFill>
              </a:rPr>
              <a:t>и газы передают давление во всех</a:t>
            </a:r>
          </a:p>
          <a:p>
            <a:pPr algn="ctr"/>
            <a:r>
              <a:rPr lang="ru-RU" sz="2000" b="1">
                <a:solidFill>
                  <a:srgbClr val="FFFFFF"/>
                </a:solidFill>
              </a:rPr>
              <a:t>направлениях?</a:t>
            </a:r>
          </a:p>
          <a:p>
            <a:pPr algn="ctr">
              <a:buFontTx/>
              <a:buChar char="-"/>
            </a:pPr>
            <a:r>
              <a:rPr lang="ru-RU" sz="2000" b="1">
                <a:solidFill>
                  <a:srgbClr val="FFFFFF"/>
                </a:solidFill>
              </a:rPr>
              <a:t>Как читается закон Паскаля?</a:t>
            </a:r>
          </a:p>
          <a:p>
            <a:pPr algn="ctr">
              <a:buFontTx/>
              <a:buChar char="-"/>
            </a:pPr>
            <a:r>
              <a:rPr lang="ru-RU" sz="2000" b="1">
                <a:solidFill>
                  <a:srgbClr val="FFFFFF"/>
                </a:solidFill>
              </a:rPr>
              <a:t>На каком опыте можно подтвердить </a:t>
            </a:r>
          </a:p>
          <a:p>
            <a:pPr algn="ctr"/>
            <a:r>
              <a:rPr lang="ru-RU" sz="2000" b="1">
                <a:solidFill>
                  <a:srgbClr val="FFFFFF"/>
                </a:solidFill>
              </a:rPr>
              <a:t>справедливость закона Паскаля?</a:t>
            </a:r>
          </a:p>
          <a:p>
            <a:pPr algn="ctr">
              <a:buFontTx/>
              <a:buChar char="-"/>
            </a:pPr>
            <a:r>
              <a:rPr lang="ru-RU" sz="2000" b="1">
                <a:solidFill>
                  <a:schemeClr val="bg1"/>
                </a:solidFill>
              </a:rPr>
              <a:t>Действие каких мащин основано на законах</a:t>
            </a:r>
          </a:p>
          <a:p>
            <a:pPr algn="ctr"/>
            <a:r>
              <a:rPr lang="ru-RU" sz="2000" b="1">
                <a:solidFill>
                  <a:schemeClr val="bg1"/>
                </a:solidFill>
              </a:rPr>
              <a:t>движения и равновесия жидкостей?</a:t>
            </a:r>
          </a:p>
          <a:p>
            <a:pPr algn="ctr">
              <a:buFontTx/>
              <a:buChar char="-"/>
            </a:pPr>
            <a:r>
              <a:rPr lang="ru-RU" sz="2000" b="1">
                <a:solidFill>
                  <a:schemeClr val="bg1"/>
                </a:solidFill>
              </a:rPr>
              <a:t>Понравился ли Вам этот урок?</a:t>
            </a:r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00FF"/>
              </a:clrFrom>
              <a:clrTo>
                <a:srgbClr val="FF0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6100" y="5300663"/>
            <a:ext cx="1181100" cy="1181100"/>
          </a:xfrm>
          <a:prstGeom prst="rect">
            <a:avLst/>
          </a:prstGeom>
          <a:noFill/>
        </p:spPr>
      </p:pic>
      <p:pic>
        <p:nvPicPr>
          <p:cNvPr id="27656" name="Picture 8" descr="txt_s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6308725"/>
            <a:ext cx="1685925" cy="20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2195513" y="2565400"/>
            <a:ext cx="31686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большое</a:t>
            </a:r>
          </a:p>
        </p:txBody>
      </p:sp>
      <p:sp>
        <p:nvSpPr>
          <p:cNvPr id="32773" name="WordArt 5"/>
          <p:cNvSpPr>
            <a:spLocks noChangeArrowheads="1" noChangeShapeType="1" noTextEdit="1"/>
          </p:cNvSpPr>
          <p:nvPr/>
        </p:nvSpPr>
        <p:spPr bwMode="auto">
          <a:xfrm>
            <a:off x="3419475" y="3213100"/>
            <a:ext cx="31686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спасибо</a:t>
            </a:r>
          </a:p>
        </p:txBody>
      </p:sp>
      <p:sp>
        <p:nvSpPr>
          <p:cNvPr id="32774" name="WordArt 6"/>
          <p:cNvSpPr>
            <a:spLocks noChangeArrowheads="1" noChangeShapeType="1" noTextEdit="1"/>
          </p:cNvSpPr>
          <p:nvPr/>
        </p:nvSpPr>
        <p:spPr bwMode="auto">
          <a:xfrm>
            <a:off x="4643438" y="3933825"/>
            <a:ext cx="31686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за урок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6623050" y="-3195638"/>
            <a:ext cx="2520950" cy="31956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4D4D4D"/>
                </a:solidFill>
                <a:latin typeface="Times New Roman" pitchFamily="18" charset="0"/>
              </a:rPr>
              <a:t>богатствами</a:t>
            </a:r>
          </a:p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4D4D4D"/>
                </a:solidFill>
                <a:latin typeface="Times New Roman" pitchFamily="18" charset="0"/>
              </a:rPr>
              <a:t>Дальнего</a:t>
            </a:r>
          </a:p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4D4D4D"/>
                </a:solidFill>
                <a:latin typeface="Times New Roman" pitchFamily="18" charset="0"/>
              </a:rPr>
              <a:t>Востока</a:t>
            </a:r>
          </a:p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4D4D4D"/>
                </a:solidFill>
                <a:latin typeface="Times New Roman" pitchFamily="18" charset="0"/>
              </a:rPr>
              <a:t>будет </a:t>
            </a:r>
          </a:p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4D4D4D"/>
                </a:solidFill>
                <a:latin typeface="Times New Roman" pitchFamily="18" charset="0"/>
              </a:rPr>
              <a:t>произрастать</a:t>
            </a:r>
          </a:p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4D4D4D"/>
                </a:solidFill>
                <a:latin typeface="Times New Roman" pitchFamily="18" charset="0"/>
              </a:rPr>
              <a:t> Россия</a:t>
            </a:r>
          </a:p>
        </p:txBody>
      </p:sp>
      <p:pic>
        <p:nvPicPr>
          <p:cNvPr id="32777" name="Город у моря каче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803" fill="hold"/>
                                        <p:tgtEl>
                                          <p:spTgt spid="327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" presetClass="entr" presetSubtype="4" repeatCount="indefinite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59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777"/>
                </p:tgtEl>
              </p:cMediaNode>
            </p:audio>
          </p:childTnLst>
        </p:cTn>
      </p:par>
    </p:tnLst>
    <p:bldLst>
      <p:bldP spid="32772" grpId="0" animBg="1"/>
      <p:bldP spid="32773" grpId="0" animBg="1"/>
      <p:bldP spid="32774" grpId="0" animBg="1"/>
      <p:bldP spid="327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5903912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сахалин - наше будущее</a:t>
            </a:r>
          </a:p>
        </p:txBody>
      </p:sp>
      <p:pic>
        <p:nvPicPr>
          <p:cNvPr id="6149" name="Picture 5" descr="txt_па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836613"/>
            <a:ext cx="1828800" cy="190500"/>
          </a:xfrm>
          <a:prstGeom prst="rect">
            <a:avLst/>
          </a:prstGeom>
          <a:noFill/>
        </p:spPr>
      </p:pic>
      <p:pic>
        <p:nvPicPr>
          <p:cNvPr id="6150" name="Picture 6" descr="txt_па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1484313"/>
            <a:ext cx="1552575" cy="190500"/>
          </a:xfrm>
          <a:prstGeom prst="rect">
            <a:avLst/>
          </a:prstGeom>
          <a:noFill/>
        </p:spPr>
      </p:pic>
      <p:pic>
        <p:nvPicPr>
          <p:cNvPr id="6155" name="Picture 11" descr="txt_lu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1844675"/>
            <a:ext cx="1514475" cy="190500"/>
          </a:xfrm>
          <a:prstGeom prst="rect">
            <a:avLst/>
          </a:prstGeom>
          <a:noFill/>
        </p:spPr>
      </p:pic>
      <p:pic>
        <p:nvPicPr>
          <p:cNvPr id="6157" name="Picture 13" descr="txt_obt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488" y="2420938"/>
            <a:ext cx="1990725" cy="190500"/>
          </a:xfrm>
          <a:prstGeom prst="rect">
            <a:avLst/>
          </a:prstGeom>
          <a:noFill/>
        </p:spPr>
      </p:pic>
      <p:pic>
        <p:nvPicPr>
          <p:cNvPr id="6159" name="Picture 15" descr="txt_tru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0288" y="4437063"/>
            <a:ext cx="1143000" cy="200025"/>
          </a:xfrm>
          <a:prstGeom prst="rect">
            <a:avLst/>
          </a:prstGeom>
          <a:noFill/>
        </p:spPr>
      </p:pic>
      <p:pic>
        <p:nvPicPr>
          <p:cNvPr id="6160" name="Picture 16" descr="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28860" y="2071678"/>
            <a:ext cx="3810000" cy="2857500"/>
          </a:xfrm>
          <a:prstGeom prst="rect">
            <a:avLst/>
          </a:prstGeom>
          <a:noFill/>
        </p:spPr>
      </p:pic>
      <p:pic>
        <p:nvPicPr>
          <p:cNvPr id="6161" name="Picture 17" descr="txt_s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64388" y="5734050"/>
            <a:ext cx="1685925" cy="200025"/>
          </a:xfrm>
          <a:prstGeom prst="rect">
            <a:avLst/>
          </a:prstGeom>
          <a:noFill/>
        </p:spPr>
      </p:pic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8388350" y="40767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61214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006600"/>
                    </a:gs>
                  </a:gsLst>
                  <a:lin ang="5400000" scaled="1"/>
                </a:gradFill>
                <a:latin typeface="Georgia"/>
              </a:rPr>
              <a:t>давление твердых тел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1187450" y="1196975"/>
            <a:ext cx="5472113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006600"/>
                    </a:gs>
                  </a:gsLst>
                  <a:lin ang="5400000" scaled="1"/>
                </a:gradFill>
                <a:latin typeface="Georgia"/>
              </a:rPr>
              <a:t>и закон Паскаля</a:t>
            </a:r>
          </a:p>
        </p:txBody>
      </p:sp>
      <p:pic>
        <p:nvPicPr>
          <p:cNvPr id="7174" name="Picture 6" descr="Пильтун-Астохская-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5013325"/>
            <a:ext cx="1428750" cy="1066800"/>
          </a:xfrm>
          <a:prstGeom prst="rect">
            <a:avLst/>
          </a:prstGeom>
          <a:noFill/>
        </p:spPr>
      </p:pic>
      <p:pic>
        <p:nvPicPr>
          <p:cNvPr id="7176" name="Picture 8" descr="txt_па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1196975"/>
            <a:ext cx="1828800" cy="190500"/>
          </a:xfrm>
          <a:prstGeom prst="rect">
            <a:avLst/>
          </a:prstGeom>
          <a:noFill/>
        </p:spPr>
      </p:pic>
      <p:cxnSp>
        <p:nvCxnSpPr>
          <p:cNvPr id="7177" name="AutoShape 9"/>
          <p:cNvCxnSpPr>
            <a:cxnSpLocks noChangeShapeType="1"/>
            <a:stCxn id="0" idx="3"/>
            <a:endCxn id="0" idx="2"/>
          </p:cNvCxnSpPr>
          <p:nvPr/>
        </p:nvCxnSpPr>
        <p:spPr bwMode="auto">
          <a:xfrm flipH="1">
            <a:off x="4256088" y="1292225"/>
            <a:ext cx="4592637" cy="3529013"/>
          </a:xfrm>
          <a:prstGeom prst="bentConnector4">
            <a:avLst>
              <a:gd name="adj1" fmla="val -3528"/>
              <a:gd name="adj2" fmla="val 101843"/>
            </a:avLst>
          </a:prstGeom>
          <a:noFill/>
          <a:ln w="25400">
            <a:solidFill>
              <a:srgbClr val="008000"/>
            </a:solidFill>
            <a:miter lim="800000"/>
            <a:headEnd type="oval" w="med" len="med"/>
            <a:tailEnd type="oval" w="med" len="med"/>
          </a:ln>
          <a:effectLst/>
        </p:spPr>
      </p:cxnSp>
      <p:pic>
        <p:nvPicPr>
          <p:cNvPr id="8" name="Рисунок 7" descr="Рисунок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918" y="2214554"/>
            <a:ext cx="4986356" cy="25539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Рисунок1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C3FFFD"/>
              </a:clrFrom>
              <a:clrTo>
                <a:srgbClr val="C3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5786" y="2214554"/>
            <a:ext cx="2381250" cy="3933825"/>
          </a:xfrm>
          <a:prstGeom prst="rect">
            <a:avLst/>
          </a:prstGeom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755650" y="1125538"/>
            <a:ext cx="6697663" cy="935037"/>
          </a:xfrm>
          <a:prstGeom prst="rect">
            <a:avLst/>
          </a:prstGeom>
          <a:gradFill rotWithShape="1">
            <a:gsLst>
              <a:gs pos="0">
                <a:srgbClr val="CCFF33">
                  <a:alpha val="60001"/>
                </a:srgbClr>
              </a:gs>
              <a:gs pos="100000">
                <a:srgbClr val="FFFF99"/>
              </a:gs>
            </a:gsLst>
            <a:lin ang="0" scaled="1"/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8203" name="WordArt 11"/>
          <p:cNvSpPr>
            <a:spLocks noChangeArrowheads="1" noChangeShapeType="1" noTextEdit="1"/>
          </p:cNvSpPr>
          <p:nvPr/>
        </p:nvSpPr>
        <p:spPr bwMode="auto">
          <a:xfrm>
            <a:off x="3348038" y="5445125"/>
            <a:ext cx="4103687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Georgia"/>
              </a:rPr>
              <a:t>= 1 Паскаль ( 1 Па)</a:t>
            </a:r>
          </a:p>
        </p:txBody>
      </p:sp>
      <p:sp>
        <p:nvSpPr>
          <p:cNvPr id="8204" name="WordArt 12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4535487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давление</a:t>
            </a:r>
          </a:p>
        </p:txBody>
      </p:sp>
      <p:graphicFrame>
        <p:nvGraphicFramePr>
          <p:cNvPr id="8205" name="Object 13"/>
          <p:cNvGraphicFramePr>
            <a:graphicFrameLocks noChangeAspect="1"/>
          </p:cNvGraphicFramePr>
          <p:nvPr>
            <p:ph sz="half" idx="1"/>
          </p:nvPr>
        </p:nvGraphicFramePr>
        <p:xfrm>
          <a:off x="1619250" y="1196975"/>
          <a:ext cx="4897438" cy="792163"/>
        </p:xfrm>
        <a:graphic>
          <a:graphicData uri="http://schemas.openxmlformats.org/presentationml/2006/ole">
            <p:oleObj spid="_x0000_s8205" name="Формула" r:id="rId4" imgW="2031840" imgH="444240" progId="Equation.3">
              <p:embed/>
            </p:oleObj>
          </a:graphicData>
        </a:graphic>
      </p:graphicFrame>
      <p:graphicFrame>
        <p:nvGraphicFramePr>
          <p:cNvPr id="8207" name="Object 15"/>
          <p:cNvGraphicFramePr>
            <a:graphicFrameLocks noChangeAspect="1"/>
          </p:cNvGraphicFramePr>
          <p:nvPr>
            <p:ph sz="half" idx="2"/>
          </p:nvPr>
        </p:nvGraphicFramePr>
        <p:xfrm>
          <a:off x="1042988" y="2276475"/>
          <a:ext cx="2155825" cy="863600"/>
        </p:xfrm>
        <a:graphic>
          <a:graphicData uri="http://schemas.openxmlformats.org/presentationml/2006/ole">
            <p:oleObj spid="_x0000_s8207" name="Формула" r:id="rId5" imgW="457200" imgH="406080" progId="Equation.3">
              <p:embed/>
            </p:oleObj>
          </a:graphicData>
        </a:graphic>
      </p:graphicFrame>
      <p:sp>
        <p:nvSpPr>
          <p:cNvPr id="8210" name="WordArt 18"/>
          <p:cNvSpPr>
            <a:spLocks noChangeArrowheads="1" noChangeShapeType="1" noTextEdit="1"/>
          </p:cNvSpPr>
          <p:nvPr/>
        </p:nvSpPr>
        <p:spPr bwMode="auto">
          <a:xfrm>
            <a:off x="827088" y="5229225"/>
            <a:ext cx="24479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Georgia"/>
              </a:rPr>
              <a:t>1 Ньютон </a:t>
            </a:r>
          </a:p>
        </p:txBody>
      </p:sp>
      <p:sp>
        <p:nvSpPr>
          <p:cNvPr id="8211" name="WordArt 19"/>
          <p:cNvSpPr>
            <a:spLocks noChangeArrowheads="1" noChangeShapeType="1" noTextEdit="1"/>
          </p:cNvSpPr>
          <p:nvPr/>
        </p:nvSpPr>
        <p:spPr bwMode="auto">
          <a:xfrm>
            <a:off x="755650" y="5805488"/>
            <a:ext cx="24479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Georgia"/>
              </a:rPr>
              <a:t>1 кв.метр </a:t>
            </a:r>
          </a:p>
        </p:txBody>
      </p:sp>
      <p:sp>
        <p:nvSpPr>
          <p:cNvPr id="8212" name="WordArt 20"/>
          <p:cNvSpPr>
            <a:spLocks noChangeArrowheads="1" noChangeShapeType="1" noTextEdit="1"/>
          </p:cNvSpPr>
          <p:nvPr/>
        </p:nvSpPr>
        <p:spPr bwMode="auto">
          <a:xfrm>
            <a:off x="827088" y="5661025"/>
            <a:ext cx="2447925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Georgia"/>
              </a:rPr>
              <a:t>_</a:t>
            </a:r>
          </a:p>
        </p:txBody>
      </p:sp>
      <p:sp>
        <p:nvSpPr>
          <p:cNvPr id="8213" name="Rectangle 21" descr="Полотно"/>
          <p:cNvSpPr>
            <a:spLocks noChangeArrowheads="1"/>
          </p:cNvSpPr>
          <p:nvPr/>
        </p:nvSpPr>
        <p:spPr bwMode="auto">
          <a:xfrm>
            <a:off x="3348038" y="2205038"/>
            <a:ext cx="4105275" cy="3168650"/>
          </a:xfrm>
          <a:prstGeom prst="rect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1400" b="1"/>
          </a:p>
        </p:txBody>
      </p:sp>
      <p:sp>
        <p:nvSpPr>
          <p:cNvPr id="8215" name="Oval 23"/>
          <p:cNvSpPr>
            <a:spLocks noChangeArrowheads="1"/>
          </p:cNvSpPr>
          <p:nvPr/>
        </p:nvSpPr>
        <p:spPr bwMode="auto">
          <a:xfrm>
            <a:off x="8316913" y="40767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6" name="WordArt 24"/>
          <p:cNvSpPr>
            <a:spLocks noChangeArrowheads="1" noChangeShapeType="1" noTextEdit="1"/>
          </p:cNvSpPr>
          <p:nvPr/>
        </p:nvSpPr>
        <p:spPr bwMode="auto">
          <a:xfrm>
            <a:off x="5076825" y="2924175"/>
            <a:ext cx="666750" cy="139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?</a:t>
            </a:r>
          </a:p>
        </p:txBody>
      </p:sp>
      <p:pic>
        <p:nvPicPr>
          <p:cNvPr id="8217" name="Picture 25" descr="txt_паб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9925" y="1196975"/>
            <a:ext cx="1828800" cy="190500"/>
          </a:xfrm>
          <a:prstGeom prst="rect">
            <a:avLst/>
          </a:prstGeom>
          <a:noFill/>
        </p:spPr>
      </p:pic>
      <p:sp>
        <p:nvSpPr>
          <p:cNvPr id="8218" name="WordArt 26"/>
          <p:cNvSpPr>
            <a:spLocks noChangeArrowheads="1" noChangeShapeType="1" noTextEdit="1"/>
          </p:cNvSpPr>
          <p:nvPr/>
        </p:nvSpPr>
        <p:spPr bwMode="auto">
          <a:xfrm>
            <a:off x="3708400" y="2349500"/>
            <a:ext cx="3457575" cy="143986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Что ты знаешь</a:t>
            </a:r>
          </a:p>
        </p:txBody>
      </p:sp>
      <p:sp>
        <p:nvSpPr>
          <p:cNvPr id="8219" name="WordArt 27"/>
          <p:cNvSpPr>
            <a:spLocks noChangeArrowheads="1" noChangeShapeType="1" noTextEdit="1"/>
          </p:cNvSpPr>
          <p:nvPr/>
        </p:nvSpPr>
        <p:spPr bwMode="auto">
          <a:xfrm>
            <a:off x="3924300" y="3860800"/>
            <a:ext cx="2862263" cy="1109663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о давлении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203" grpId="0" animBg="1"/>
      <p:bldP spid="8210" grpId="0" animBg="1"/>
      <p:bldP spid="8211" grpId="0" animBg="1"/>
      <p:bldP spid="8212" grpId="0" animBg="1"/>
      <p:bldP spid="8213" grpId="0" animBg="1"/>
      <p:bldP spid="8216" grpId="0" animBg="1"/>
      <p:bldP spid="8218" grpId="0" animBg="1"/>
      <p:bldP spid="82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755650" y="1052513"/>
            <a:ext cx="6696075" cy="10080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FF99">
                  <a:alpha val="24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4535487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Georgia"/>
              </a:rPr>
              <a:t>давление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55650" y="1052513"/>
            <a:ext cx="6480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Одинаковы ли </a:t>
            </a:r>
            <a:r>
              <a:rPr lang="ru-RU" sz="2000" b="1">
                <a:solidFill>
                  <a:srgbClr val="FFFF99"/>
                </a:solidFill>
              </a:rPr>
              <a:t>силы давления</a:t>
            </a:r>
            <a:r>
              <a:rPr lang="ru-RU" sz="2000" b="1"/>
              <a:t>, создаваемые кирпичами и действующие </a:t>
            </a:r>
            <a:br>
              <a:rPr lang="ru-RU" sz="2000" b="1"/>
            </a:br>
            <a:r>
              <a:rPr lang="ru-RU" sz="2000" b="1"/>
              <a:t>на опору, и </a:t>
            </a:r>
            <a:r>
              <a:rPr lang="ru-RU" sz="2000" b="1">
                <a:solidFill>
                  <a:srgbClr val="996633"/>
                </a:solidFill>
              </a:rPr>
              <a:t>давление</a:t>
            </a:r>
            <a:r>
              <a:rPr lang="ru-RU" sz="2000" b="1"/>
              <a:t> во всех случаях?</a:t>
            </a:r>
          </a:p>
        </p:txBody>
      </p:sp>
      <p:sp>
        <p:nvSpPr>
          <p:cNvPr id="11270" name="Rectangle 6" descr="Пробка"/>
          <p:cNvSpPr>
            <a:spLocks noChangeArrowheads="1"/>
          </p:cNvSpPr>
          <p:nvPr/>
        </p:nvSpPr>
        <p:spPr bwMode="auto">
          <a:xfrm>
            <a:off x="1187450" y="3644900"/>
            <a:ext cx="1223963" cy="2873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Rectangle 7" descr="Пробка"/>
          <p:cNvSpPr>
            <a:spLocks noChangeArrowheads="1"/>
          </p:cNvSpPr>
          <p:nvPr/>
        </p:nvSpPr>
        <p:spPr bwMode="auto">
          <a:xfrm>
            <a:off x="1187450" y="3357563"/>
            <a:ext cx="1223963" cy="2873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Rectangle 8" descr="Пробка"/>
          <p:cNvSpPr>
            <a:spLocks noChangeArrowheads="1"/>
          </p:cNvSpPr>
          <p:nvPr/>
        </p:nvSpPr>
        <p:spPr bwMode="auto">
          <a:xfrm rot="5400000">
            <a:off x="1150937" y="2601913"/>
            <a:ext cx="1223963" cy="2873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Rectangle 9" descr="Пробка"/>
          <p:cNvSpPr>
            <a:spLocks noChangeArrowheads="1"/>
          </p:cNvSpPr>
          <p:nvPr/>
        </p:nvSpPr>
        <p:spPr bwMode="auto">
          <a:xfrm>
            <a:off x="3132138" y="3573463"/>
            <a:ext cx="1223962" cy="2873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4" name="Rectangle 10" descr="Пробка"/>
          <p:cNvSpPr>
            <a:spLocks noChangeArrowheads="1"/>
          </p:cNvSpPr>
          <p:nvPr/>
        </p:nvSpPr>
        <p:spPr bwMode="auto">
          <a:xfrm>
            <a:off x="3132138" y="3284538"/>
            <a:ext cx="1223962" cy="2873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5" name="Rectangle 11" descr="Пробка"/>
          <p:cNvSpPr>
            <a:spLocks noChangeArrowheads="1"/>
          </p:cNvSpPr>
          <p:nvPr/>
        </p:nvSpPr>
        <p:spPr bwMode="auto">
          <a:xfrm>
            <a:off x="3132138" y="2997200"/>
            <a:ext cx="1223962" cy="2873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Rectangle 12" descr="Пробка"/>
          <p:cNvSpPr>
            <a:spLocks noChangeArrowheads="1"/>
          </p:cNvSpPr>
          <p:nvPr/>
        </p:nvSpPr>
        <p:spPr bwMode="auto">
          <a:xfrm>
            <a:off x="3635375" y="5589588"/>
            <a:ext cx="1223963" cy="2873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Rectangle 13" descr="Пробка"/>
          <p:cNvSpPr>
            <a:spLocks noChangeArrowheads="1"/>
          </p:cNvSpPr>
          <p:nvPr/>
        </p:nvSpPr>
        <p:spPr bwMode="auto">
          <a:xfrm rot="5400000">
            <a:off x="3671887" y="4833938"/>
            <a:ext cx="1223963" cy="2873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8" name="Rectangle 14" descr="Пробка"/>
          <p:cNvSpPr>
            <a:spLocks noChangeArrowheads="1"/>
          </p:cNvSpPr>
          <p:nvPr/>
        </p:nvSpPr>
        <p:spPr bwMode="auto">
          <a:xfrm rot="5400000">
            <a:off x="4751388" y="3105150"/>
            <a:ext cx="1223962" cy="2873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9" name="Rectangle 15" descr="Пробка"/>
          <p:cNvSpPr>
            <a:spLocks noChangeArrowheads="1"/>
          </p:cNvSpPr>
          <p:nvPr/>
        </p:nvSpPr>
        <p:spPr bwMode="auto">
          <a:xfrm>
            <a:off x="4787900" y="2349500"/>
            <a:ext cx="1223963" cy="2873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Rectangle 16" descr="Пробка"/>
          <p:cNvSpPr>
            <a:spLocks noChangeArrowheads="1"/>
          </p:cNvSpPr>
          <p:nvPr/>
        </p:nvSpPr>
        <p:spPr bwMode="auto">
          <a:xfrm>
            <a:off x="6372225" y="4581525"/>
            <a:ext cx="1223963" cy="2873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1" name="Rectangle 17" descr="Пробка"/>
          <p:cNvSpPr>
            <a:spLocks noChangeArrowheads="1"/>
          </p:cNvSpPr>
          <p:nvPr/>
        </p:nvSpPr>
        <p:spPr bwMode="auto">
          <a:xfrm rot="5400000">
            <a:off x="6335713" y="3825875"/>
            <a:ext cx="1223962" cy="2873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2" name="Rectangle 18" descr="Пробка"/>
          <p:cNvSpPr>
            <a:spLocks noChangeArrowheads="1"/>
          </p:cNvSpPr>
          <p:nvPr/>
        </p:nvSpPr>
        <p:spPr bwMode="auto">
          <a:xfrm rot="5400000">
            <a:off x="6335712" y="2601913"/>
            <a:ext cx="1223963" cy="2873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755650" y="3429000"/>
            <a:ext cx="431800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Georgia" pitchFamily="18" charset="0"/>
              </a:rPr>
              <a:t>1.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2627313" y="3429000"/>
            <a:ext cx="431800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Georgia" pitchFamily="18" charset="0"/>
              </a:rPr>
              <a:t>2.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4716463" y="3573463"/>
            <a:ext cx="431800" cy="366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Georgia" pitchFamily="18" charset="0"/>
              </a:rPr>
              <a:t>3.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3059113" y="5516563"/>
            <a:ext cx="431800" cy="366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Georgia" pitchFamily="18" charset="0"/>
              </a:rPr>
              <a:t>4.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867400" y="4581525"/>
            <a:ext cx="431800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Georgia" pitchFamily="18" charset="0"/>
              </a:rPr>
              <a:t>5.</a:t>
            </a:r>
          </a:p>
        </p:txBody>
      </p:sp>
      <p:pic>
        <p:nvPicPr>
          <p:cNvPr id="11288" name="Picture 24" descr="SCHL08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4581525"/>
            <a:ext cx="1000125" cy="1436688"/>
          </a:xfrm>
          <a:prstGeom prst="rect">
            <a:avLst/>
          </a:prstGeom>
          <a:noFill/>
        </p:spPr>
      </p:pic>
      <p:sp>
        <p:nvSpPr>
          <p:cNvPr id="11291" name="Oval 27"/>
          <p:cNvSpPr>
            <a:spLocks noChangeArrowheads="1"/>
          </p:cNvSpPr>
          <p:nvPr/>
        </p:nvSpPr>
        <p:spPr bwMode="auto">
          <a:xfrm>
            <a:off x="8316913" y="42211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2" name="WordArt 28"/>
          <p:cNvSpPr>
            <a:spLocks noChangeArrowheads="1" noChangeShapeType="1" noTextEdit="1"/>
          </p:cNvSpPr>
          <p:nvPr/>
        </p:nvSpPr>
        <p:spPr bwMode="auto">
          <a:xfrm>
            <a:off x="2124075" y="4365625"/>
            <a:ext cx="666750" cy="139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?</a:t>
            </a:r>
          </a:p>
        </p:txBody>
      </p:sp>
      <p:pic>
        <p:nvPicPr>
          <p:cNvPr id="11293" name="Picture 29" descr="txt_па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9925" y="1196975"/>
            <a:ext cx="1828800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99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98"/>
                            </p:stCondLst>
                            <p:childTnLst>
                              <p:par>
                                <p:cTn id="6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997"/>
                            </p:stCondLst>
                            <p:childTnLst>
                              <p:par>
                                <p:cTn id="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496"/>
                            </p:stCondLst>
                            <p:childTnLst>
                              <p:par>
                                <p:cTn id="1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995"/>
                            </p:stCondLst>
                            <p:childTnLst>
                              <p:par>
                                <p:cTn id="1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494"/>
                            </p:stCondLst>
                            <p:childTnLst>
                              <p:par>
                                <p:cTn id="1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993"/>
                            </p:stCondLst>
                            <p:childTnLst>
                              <p:par>
                                <p:cTn id="1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4492"/>
                            </p:stCondLst>
                            <p:childTnLst>
                              <p:par>
                                <p:cTn id="19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4991"/>
                            </p:stCondLst>
                            <p:childTnLst>
                              <p:par>
                                <p:cTn id="2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490"/>
                            </p:stCondLst>
                            <p:childTnLst>
                              <p:par>
                                <p:cTn id="2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989"/>
                            </p:stCondLst>
                            <p:childTnLst>
                              <p:par>
                                <p:cTn id="2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6488"/>
                            </p:stCondLst>
                            <p:childTnLst>
                              <p:par>
                                <p:cTn id="29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6987"/>
                            </p:stCondLst>
                            <p:childTnLst>
                              <p:par>
                                <p:cTn id="3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5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7987"/>
                            </p:stCondLst>
                            <p:childTnLst>
                              <p:par>
                                <p:cTn id="3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0" grpId="0" animBg="1"/>
      <p:bldP spid="11269" grpId="0"/>
      <p:bldP spid="11270" grpId="0" animBg="1"/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8" grpId="0" animBg="1"/>
      <p:bldP spid="11279" grpId="0" animBg="1"/>
      <p:bldP spid="11280" grpId="0" animBg="1"/>
      <p:bldP spid="11281" grpId="0" animBg="1"/>
      <p:bldP spid="11282" grpId="0" animBg="1"/>
      <p:bldP spid="11283" grpId="0"/>
      <p:bldP spid="11284" grpId="0"/>
      <p:bldP spid="11285" grpId="0"/>
      <p:bldP spid="11286" grpId="0"/>
      <p:bldP spid="11287" grpId="0"/>
      <p:bldP spid="11291" grpId="0" animBg="1"/>
      <p:bldP spid="112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684213" y="476250"/>
            <a:ext cx="36718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006600"/>
                    </a:gs>
                  </a:gsLst>
                  <a:lin ang="5400000" scaled="1"/>
                </a:gradFill>
                <a:latin typeface="Georgia"/>
              </a:rPr>
              <a:t>попробуй решить: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27088" y="1125538"/>
            <a:ext cx="5473700" cy="223202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CCFF33">
                  <a:alpha val="25000"/>
                </a:srgbClr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  Какое давление создает </a:t>
            </a:r>
            <a:br>
              <a:rPr lang="ru-RU" sz="2000" b="1">
                <a:solidFill>
                  <a:srgbClr val="003300"/>
                </a:solidFill>
                <a:latin typeface="Times New Roman" pitchFamily="18" charset="0"/>
              </a:rPr>
            </a:b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основание буровой платформы</a:t>
            </a:r>
            <a:br>
              <a:rPr lang="ru-RU" sz="2000" b="1">
                <a:solidFill>
                  <a:srgbClr val="003300"/>
                </a:solidFill>
                <a:latin typeface="Times New Roman" pitchFamily="18" charset="0"/>
              </a:rPr>
            </a:b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 «Пильтун-Астохская», массой </a:t>
            </a:r>
          </a:p>
          <a:p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93500 тонн, установленное на</a:t>
            </a:r>
            <a:br>
              <a:rPr lang="ru-RU" sz="2000" b="1">
                <a:solidFill>
                  <a:srgbClr val="003300"/>
                </a:solidFill>
                <a:latin typeface="Times New Roman" pitchFamily="18" charset="0"/>
              </a:rPr>
            </a:b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 дно моря и имеющее площадь </a:t>
            </a:r>
            <a:br>
              <a:rPr lang="ru-RU" sz="2000" b="1">
                <a:solidFill>
                  <a:srgbClr val="003300"/>
                </a:solidFill>
                <a:latin typeface="Times New Roman" pitchFamily="18" charset="0"/>
              </a:rPr>
            </a:b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9000 м</a:t>
            </a:r>
            <a:r>
              <a:rPr lang="ru-RU" sz="2000" b="1" baseline="30000">
                <a:solidFill>
                  <a:srgbClr val="003300"/>
                </a:solidFill>
                <a:latin typeface="Times New Roman" pitchFamily="18" charset="0"/>
              </a:rPr>
              <a:t>2 </a:t>
            </a: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2294" name="Rectangle 6" descr="Белый мрамор"/>
          <p:cNvSpPr>
            <a:spLocks noChangeArrowheads="1"/>
          </p:cNvSpPr>
          <p:nvPr/>
        </p:nvSpPr>
        <p:spPr bwMode="auto">
          <a:xfrm>
            <a:off x="827088" y="4076700"/>
            <a:ext cx="2663825" cy="201612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3300"/>
                </a:solidFill>
              </a:rPr>
              <a:t>…</a:t>
            </a:r>
            <a:r>
              <a:rPr lang="ru-RU" b="1">
                <a:solidFill>
                  <a:srgbClr val="003300"/>
                </a:solidFill>
              </a:rPr>
              <a:t>мяч, вынесенный из</a:t>
            </a:r>
            <a:br>
              <a:rPr lang="ru-RU" b="1">
                <a:solidFill>
                  <a:srgbClr val="003300"/>
                </a:solidFill>
              </a:rPr>
            </a:br>
            <a:r>
              <a:rPr lang="ru-RU" b="1">
                <a:solidFill>
                  <a:srgbClr val="003300"/>
                </a:solidFill>
              </a:rPr>
              <a:t> тёплой комнаты</a:t>
            </a:r>
            <a:br>
              <a:rPr lang="ru-RU" b="1">
                <a:solidFill>
                  <a:srgbClr val="003300"/>
                </a:solidFill>
              </a:rPr>
            </a:br>
            <a:r>
              <a:rPr lang="ru-RU" b="1">
                <a:solidFill>
                  <a:srgbClr val="003300"/>
                </a:solidFill>
              </a:rPr>
              <a:t> на улицу зимой</a:t>
            </a:r>
          </a:p>
          <a:p>
            <a:pPr algn="ctr"/>
            <a:r>
              <a:rPr lang="ru-RU" b="1">
                <a:solidFill>
                  <a:srgbClr val="003300"/>
                </a:solidFill>
              </a:rPr>
              <a:t>становится слабо</a:t>
            </a:r>
          </a:p>
          <a:p>
            <a:pPr algn="ctr"/>
            <a:r>
              <a:rPr lang="ru-RU" b="1">
                <a:solidFill>
                  <a:srgbClr val="003300"/>
                </a:solidFill>
              </a:rPr>
              <a:t> надутым?</a:t>
            </a:r>
          </a:p>
        </p:txBody>
      </p:sp>
      <p:sp>
        <p:nvSpPr>
          <p:cNvPr id="12295" name="Rectangle 7" descr="Голубая тисненая бумага"/>
          <p:cNvSpPr>
            <a:spLocks noChangeArrowheads="1"/>
          </p:cNvSpPr>
          <p:nvPr/>
        </p:nvSpPr>
        <p:spPr bwMode="auto">
          <a:xfrm>
            <a:off x="3708400" y="4076700"/>
            <a:ext cx="2663825" cy="2016125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3300"/>
                </a:solidFill>
              </a:rPr>
              <a:t>Резиновый мяч, </a:t>
            </a:r>
            <a:br>
              <a:rPr lang="ru-RU" b="1">
                <a:solidFill>
                  <a:srgbClr val="003300"/>
                </a:solidFill>
              </a:rPr>
            </a:br>
            <a:r>
              <a:rPr lang="ru-RU" b="1">
                <a:solidFill>
                  <a:srgbClr val="003300"/>
                </a:solidFill>
              </a:rPr>
              <a:t>сжав руками,</a:t>
            </a:r>
          </a:p>
          <a:p>
            <a:pPr algn="ctr"/>
            <a:r>
              <a:rPr lang="ru-RU" b="1">
                <a:solidFill>
                  <a:srgbClr val="003300"/>
                </a:solidFill>
              </a:rPr>
              <a:t>деформировали.</a:t>
            </a:r>
            <a:br>
              <a:rPr lang="ru-RU" b="1">
                <a:solidFill>
                  <a:srgbClr val="003300"/>
                </a:solidFill>
              </a:rPr>
            </a:br>
            <a:r>
              <a:rPr lang="ru-RU" b="1">
                <a:solidFill>
                  <a:srgbClr val="003300"/>
                </a:solidFill>
              </a:rPr>
              <a:t> Изменится ли при</a:t>
            </a:r>
          </a:p>
          <a:p>
            <a:pPr algn="ctr"/>
            <a:r>
              <a:rPr lang="ru-RU" b="1">
                <a:solidFill>
                  <a:srgbClr val="003300"/>
                </a:solidFill>
              </a:rPr>
              <a:t>этом</a:t>
            </a:r>
            <a:r>
              <a:rPr lang="ru-RU" b="1"/>
              <a:t> </a:t>
            </a:r>
            <a:r>
              <a:rPr lang="ru-RU" b="1">
                <a:solidFill>
                  <a:srgbClr val="003399"/>
                </a:solidFill>
              </a:rPr>
              <a:t>масса, вес, </a:t>
            </a:r>
            <a:br>
              <a:rPr lang="ru-RU" b="1">
                <a:solidFill>
                  <a:srgbClr val="003399"/>
                </a:solidFill>
              </a:rPr>
            </a:br>
            <a:r>
              <a:rPr lang="ru-RU" b="1">
                <a:solidFill>
                  <a:srgbClr val="003399"/>
                </a:solidFill>
              </a:rPr>
              <a:t>плотность</a:t>
            </a:r>
            <a:r>
              <a:rPr lang="ru-RU" b="1"/>
              <a:t> </a:t>
            </a:r>
            <a:r>
              <a:rPr lang="ru-RU" b="1">
                <a:solidFill>
                  <a:srgbClr val="003300"/>
                </a:solidFill>
              </a:rPr>
              <a:t>воздуха</a:t>
            </a:r>
            <a:r>
              <a:rPr lang="ru-RU" sz="2000" b="1">
                <a:solidFill>
                  <a:srgbClr val="0033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ru-RU" b="1">
                <a:solidFill>
                  <a:srgbClr val="003300"/>
                </a:solidFill>
              </a:rPr>
              <a:t>и </a:t>
            </a:r>
            <a:r>
              <a:rPr lang="ru-RU" b="1">
                <a:solidFill>
                  <a:srgbClr val="003399"/>
                </a:solidFill>
              </a:rPr>
              <a:t>давление</a:t>
            </a:r>
            <a:r>
              <a:rPr lang="ru-RU" b="1"/>
              <a:t> </a:t>
            </a:r>
            <a:r>
              <a:rPr lang="ru-RU" b="1">
                <a:solidFill>
                  <a:srgbClr val="003300"/>
                </a:solidFill>
              </a:rPr>
              <a:t>в нём?</a:t>
            </a:r>
          </a:p>
        </p:txBody>
      </p:sp>
      <p:sp>
        <p:nvSpPr>
          <p:cNvPr id="12296" name="WordArt 8"/>
          <p:cNvSpPr>
            <a:spLocks noChangeArrowheads="1" noChangeShapeType="1" noTextEdit="1"/>
          </p:cNvSpPr>
          <p:nvPr/>
        </p:nvSpPr>
        <p:spPr bwMode="auto">
          <a:xfrm>
            <a:off x="900113" y="3500438"/>
            <a:ext cx="21717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66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Georgia"/>
              </a:rPr>
              <a:t>почему ?</a:t>
            </a:r>
          </a:p>
        </p:txBody>
      </p:sp>
      <p:pic>
        <p:nvPicPr>
          <p:cNvPr id="12297" name="Picture 9" descr="SCHL08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372225" y="2852738"/>
            <a:ext cx="1081088" cy="1436687"/>
          </a:xfrm>
          <a:prstGeom prst="rect">
            <a:avLst/>
          </a:prstGeom>
          <a:noFill/>
        </p:spPr>
      </p:pic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8388350" y="41497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WordArt 12"/>
          <p:cNvSpPr>
            <a:spLocks noChangeArrowheads="1" noChangeShapeType="1" noTextEdit="1"/>
          </p:cNvSpPr>
          <p:nvPr/>
        </p:nvSpPr>
        <p:spPr bwMode="auto">
          <a:xfrm>
            <a:off x="6516688" y="1341438"/>
            <a:ext cx="666750" cy="139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?</a:t>
            </a:r>
          </a:p>
        </p:txBody>
      </p:sp>
      <p:pic>
        <p:nvPicPr>
          <p:cNvPr id="12301" name="Picture 13" descr="txt_па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1196975"/>
            <a:ext cx="1828800" cy="190500"/>
          </a:xfrm>
          <a:prstGeom prst="rect">
            <a:avLst/>
          </a:prstGeom>
          <a:noFill/>
        </p:spPr>
      </p:pic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3438" y="1268413"/>
            <a:ext cx="1512887" cy="1141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4" grpId="0" animBg="1"/>
      <p:bldP spid="12295" grpId="0" animBg="1"/>
      <p:bldP spid="12296" grpId="0" animBg="1"/>
      <p:bldP spid="12299" grpId="0" animBg="1"/>
      <p:bldP spid="123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62" name="Rectangle 38"/>
          <p:cNvSpPr>
            <a:spLocks noChangeArrowheads="1"/>
          </p:cNvSpPr>
          <p:nvPr/>
        </p:nvSpPr>
        <p:spPr bwMode="auto">
          <a:xfrm>
            <a:off x="5580063" y="2419350"/>
            <a:ext cx="1512887" cy="23050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971550" y="981075"/>
            <a:ext cx="59039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/>
              <a:t>в углу стоит стол, на столе стопка книг, будет ли оказывать давление стол на все стены? 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971550" y="981075"/>
            <a:ext cx="5903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/>
              <a:t>будет ли оказывать давление воздух на все стены? 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627313" y="2419350"/>
            <a:ext cx="2952750" cy="2303463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1116013" y="1916113"/>
            <a:ext cx="1511300" cy="503237"/>
          </a:xfrm>
          <a:prstGeom prst="rtTriangle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 flipH="1">
            <a:off x="5580063" y="1916113"/>
            <a:ext cx="1511300" cy="503237"/>
          </a:xfrm>
          <a:prstGeom prst="rtTriangle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50" name="AutoShape 26"/>
          <p:cNvSpPr>
            <a:spLocks noChangeArrowheads="1"/>
          </p:cNvSpPr>
          <p:nvPr/>
        </p:nvSpPr>
        <p:spPr bwMode="auto">
          <a:xfrm flipV="1">
            <a:off x="1116013" y="4724400"/>
            <a:ext cx="1511300" cy="503238"/>
          </a:xfrm>
          <a:prstGeom prst="rtTriangle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51" name="AutoShape 27"/>
          <p:cNvSpPr>
            <a:spLocks noChangeArrowheads="1"/>
          </p:cNvSpPr>
          <p:nvPr/>
        </p:nvSpPr>
        <p:spPr bwMode="auto">
          <a:xfrm flipH="1" flipV="1">
            <a:off x="5580063" y="4724400"/>
            <a:ext cx="1511300" cy="503238"/>
          </a:xfrm>
          <a:prstGeom prst="rtTriangle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1116013" y="2419350"/>
            <a:ext cx="1511300" cy="23050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1116013" y="1916113"/>
            <a:ext cx="5976937" cy="50323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49" name="AutoShape 25" descr="Папирус"/>
          <p:cNvSpPr>
            <a:spLocks noChangeArrowheads="1"/>
          </p:cNvSpPr>
          <p:nvPr/>
        </p:nvSpPr>
        <p:spPr bwMode="auto">
          <a:xfrm flipV="1">
            <a:off x="1116013" y="4724400"/>
            <a:ext cx="5976937" cy="5048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1116013" y="1916113"/>
            <a:ext cx="0" cy="3311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>
            <a:off x="7092950" y="1916113"/>
            <a:ext cx="0" cy="3311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70" name="Firewall"/>
          <p:cNvSpPr>
            <a:spLocks noEditPoints="1" noChangeArrowheads="1"/>
          </p:cNvSpPr>
          <p:nvPr/>
        </p:nvSpPr>
        <p:spPr bwMode="auto">
          <a:xfrm>
            <a:off x="2700338" y="4076700"/>
            <a:ext cx="1809750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060 w 21600"/>
              <a:gd name="T7" fmla="*/ 10800 h 21600"/>
              <a:gd name="T8" fmla="*/ 21060 w 21600"/>
              <a:gd name="T9" fmla="*/ 21600 h 21600"/>
              <a:gd name="T10" fmla="*/ 10800 w 21600"/>
              <a:gd name="T11" fmla="*/ 21600 h 21600"/>
              <a:gd name="T12" fmla="*/ 540 w 21600"/>
              <a:gd name="T13" fmla="*/ 21600 h 21600"/>
              <a:gd name="T14" fmla="*/ 54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2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6672" name="Picture 48" descr="obj_books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3571875"/>
            <a:ext cx="857250" cy="800100"/>
          </a:xfrm>
          <a:prstGeom prst="rect">
            <a:avLst/>
          </a:prstGeom>
          <a:noFill/>
        </p:spPr>
      </p:pic>
      <p:sp>
        <p:nvSpPr>
          <p:cNvPr id="26673" name="AutoShape 49"/>
          <p:cNvSpPr>
            <a:spLocks noChangeArrowheads="1"/>
          </p:cNvSpPr>
          <p:nvPr/>
        </p:nvSpPr>
        <p:spPr bwMode="auto">
          <a:xfrm>
            <a:off x="5940425" y="3427413"/>
            <a:ext cx="649288" cy="287337"/>
          </a:xfrm>
          <a:prstGeom prst="rightArrow">
            <a:avLst>
              <a:gd name="adj1" fmla="val 50000"/>
              <a:gd name="adj2" fmla="val 5649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74" name="AutoShape 50"/>
          <p:cNvSpPr>
            <a:spLocks noChangeArrowheads="1"/>
          </p:cNvSpPr>
          <p:nvPr/>
        </p:nvSpPr>
        <p:spPr bwMode="auto">
          <a:xfrm>
            <a:off x="1547813" y="3355975"/>
            <a:ext cx="647700" cy="287338"/>
          </a:xfrm>
          <a:prstGeom prst="leftArrow">
            <a:avLst>
              <a:gd name="adj1" fmla="val 50000"/>
              <a:gd name="adj2" fmla="val 5635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75" name="AutoShape 51"/>
          <p:cNvSpPr>
            <a:spLocks noChangeArrowheads="1"/>
          </p:cNvSpPr>
          <p:nvPr/>
        </p:nvSpPr>
        <p:spPr bwMode="auto">
          <a:xfrm>
            <a:off x="3851275" y="2058988"/>
            <a:ext cx="288925" cy="576262"/>
          </a:xfrm>
          <a:prstGeom prst="upArrow">
            <a:avLst>
              <a:gd name="adj1" fmla="val 50000"/>
              <a:gd name="adj2" fmla="val 4986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76" name="AutoShape 52"/>
          <p:cNvSpPr>
            <a:spLocks noChangeArrowheads="1"/>
          </p:cNvSpPr>
          <p:nvPr/>
        </p:nvSpPr>
        <p:spPr bwMode="auto">
          <a:xfrm>
            <a:off x="3851275" y="4579938"/>
            <a:ext cx="287338" cy="504825"/>
          </a:xfrm>
          <a:prstGeom prst="downArrow">
            <a:avLst>
              <a:gd name="adj1" fmla="val 50000"/>
              <a:gd name="adj2" fmla="val 4392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77" name="AutoShape 53"/>
          <p:cNvSpPr>
            <a:spLocks noChangeArrowheads="1"/>
          </p:cNvSpPr>
          <p:nvPr/>
        </p:nvSpPr>
        <p:spPr bwMode="auto">
          <a:xfrm>
            <a:off x="3851275" y="2060575"/>
            <a:ext cx="288925" cy="576263"/>
          </a:xfrm>
          <a:prstGeom prst="upArrow">
            <a:avLst>
              <a:gd name="adj1" fmla="val 50000"/>
              <a:gd name="adj2" fmla="val 49863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78" name="AutoShape 54"/>
          <p:cNvSpPr>
            <a:spLocks noChangeArrowheads="1"/>
          </p:cNvSpPr>
          <p:nvPr/>
        </p:nvSpPr>
        <p:spPr bwMode="auto">
          <a:xfrm>
            <a:off x="1547813" y="3357563"/>
            <a:ext cx="647700" cy="287337"/>
          </a:xfrm>
          <a:prstGeom prst="leftArrow">
            <a:avLst>
              <a:gd name="adj1" fmla="val 50000"/>
              <a:gd name="adj2" fmla="val 56354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79" name="AutoShape 55"/>
          <p:cNvSpPr>
            <a:spLocks noChangeArrowheads="1"/>
          </p:cNvSpPr>
          <p:nvPr/>
        </p:nvSpPr>
        <p:spPr bwMode="auto">
          <a:xfrm>
            <a:off x="3851275" y="4581525"/>
            <a:ext cx="287338" cy="504825"/>
          </a:xfrm>
          <a:prstGeom prst="downArrow">
            <a:avLst>
              <a:gd name="adj1" fmla="val 50000"/>
              <a:gd name="adj2" fmla="val 43923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80" name="AutoShape 56"/>
          <p:cNvSpPr>
            <a:spLocks noChangeArrowheads="1"/>
          </p:cNvSpPr>
          <p:nvPr/>
        </p:nvSpPr>
        <p:spPr bwMode="auto">
          <a:xfrm>
            <a:off x="5940425" y="3429000"/>
            <a:ext cx="649288" cy="287338"/>
          </a:xfrm>
          <a:prstGeom prst="rightArrow">
            <a:avLst>
              <a:gd name="adj1" fmla="val 50000"/>
              <a:gd name="adj2" fmla="val 56492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82" name="WordArt 58"/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496887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006600"/>
                    </a:gs>
                  </a:gsLst>
                  <a:lin ang="5400000" scaled="1"/>
                </a:gradFill>
                <a:latin typeface="Georgia"/>
              </a:rPr>
              <a:t>вопросик!</a:t>
            </a:r>
          </a:p>
        </p:txBody>
      </p:sp>
      <p:sp>
        <p:nvSpPr>
          <p:cNvPr id="26686" name="WordArt 62"/>
          <p:cNvSpPr>
            <a:spLocks noChangeArrowheads="1" noChangeShapeType="1" noTextEdit="1"/>
          </p:cNvSpPr>
          <p:nvPr/>
        </p:nvSpPr>
        <p:spPr bwMode="auto">
          <a:xfrm>
            <a:off x="3708400" y="2781300"/>
            <a:ext cx="6477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?</a:t>
            </a:r>
          </a:p>
        </p:txBody>
      </p:sp>
      <p:pic>
        <p:nvPicPr>
          <p:cNvPr id="26687" name="Picture 63" descr="txt_па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9925" y="1196975"/>
            <a:ext cx="1828800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6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  <p:bldP spid="26673" grpId="0" animBg="1"/>
      <p:bldP spid="26674" grpId="0" animBg="1"/>
      <p:bldP spid="26675" grpId="0" animBg="1"/>
      <p:bldP spid="26676" grpId="0" animBg="1"/>
      <p:bldP spid="26677" grpId="0" animBg="1"/>
      <p:bldP spid="26678" grpId="0" animBg="1"/>
      <p:bldP spid="26679" grpId="0" animBg="1"/>
      <p:bldP spid="266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611188" y="188913"/>
            <a:ext cx="63373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006600"/>
                    </a:gs>
                  </a:gsLst>
                  <a:lin ang="5400000" scaled="1"/>
                </a:gradFill>
                <a:latin typeface="Georgia"/>
              </a:rPr>
              <a:t>как передают жидкости и газы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684213" y="620713"/>
            <a:ext cx="5472112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006600"/>
                    </a:gs>
                  </a:gsLst>
                  <a:lin ang="5400000" scaled="1"/>
                </a:gradFill>
                <a:latin typeface="Georgia"/>
              </a:rPr>
              <a:t>оказываемое на них давление ?</a:t>
            </a:r>
          </a:p>
        </p:txBody>
      </p:sp>
      <p:pic>
        <p:nvPicPr>
          <p:cNvPr id="13318" name="Picture 6" descr="Пильтун-Астохская-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5011738"/>
            <a:ext cx="1428750" cy="1066800"/>
          </a:xfrm>
          <a:prstGeom prst="rect">
            <a:avLst/>
          </a:prstGeom>
          <a:noFill/>
        </p:spPr>
      </p:pic>
      <p:pic>
        <p:nvPicPr>
          <p:cNvPr id="13319" name="Picture 7" descr="мол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5013325"/>
            <a:ext cx="1428750" cy="1066800"/>
          </a:xfrm>
          <a:prstGeom prst="rect">
            <a:avLst/>
          </a:prstGeom>
          <a:noFill/>
        </p:spPr>
      </p:pic>
      <p:pic>
        <p:nvPicPr>
          <p:cNvPr id="13321" name="Picture 9" descr="txt_па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850" y="1484313"/>
            <a:ext cx="1552575" cy="190500"/>
          </a:xfrm>
          <a:prstGeom prst="rect">
            <a:avLst/>
          </a:prstGeom>
          <a:noFill/>
        </p:spPr>
      </p:pic>
      <p:cxnSp>
        <p:nvCxnSpPr>
          <p:cNvPr id="13322" name="AutoShape 10"/>
          <p:cNvCxnSpPr>
            <a:cxnSpLocks noChangeShapeType="1"/>
            <a:stCxn id="0" idx="2"/>
            <a:endCxn id="0" idx="3"/>
          </p:cNvCxnSpPr>
          <p:nvPr/>
        </p:nvCxnSpPr>
        <p:spPr bwMode="auto">
          <a:xfrm rot="5400000" flipH="1" flipV="1">
            <a:off x="5351463" y="1338263"/>
            <a:ext cx="3268662" cy="3751262"/>
          </a:xfrm>
          <a:prstGeom prst="bentConnector4">
            <a:avLst>
              <a:gd name="adj1" fmla="val -2574"/>
              <a:gd name="adj2" fmla="val 103935"/>
            </a:avLst>
          </a:prstGeom>
          <a:noFill/>
          <a:ln w="25400">
            <a:solidFill>
              <a:srgbClr val="008000"/>
            </a:solidFill>
            <a:miter lim="800000"/>
            <a:headEnd type="oval" w="med" len="med"/>
            <a:tailEnd type="oval" w="med" len="med"/>
          </a:ln>
          <a:effectLst/>
        </p:spPr>
      </p:cxn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3240" y="2071678"/>
            <a:ext cx="3838575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762</Words>
  <Application>Microsoft Office PowerPoint</Application>
  <PresentationFormat>Экран (4:3)</PresentationFormat>
  <Paragraphs>196</Paragraphs>
  <Slides>26</Slides>
  <Notes>0</Notes>
  <HiddenSlides>0</HiddenSlides>
  <MMClips>2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Оформление по умолчанию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Валентин</cp:lastModifiedBy>
  <cp:revision>193</cp:revision>
  <dcterms:created xsi:type="dcterms:W3CDTF">2007-01-05T14:36:21Z</dcterms:created>
  <dcterms:modified xsi:type="dcterms:W3CDTF">2010-07-15T19:45:21Z</dcterms:modified>
</cp:coreProperties>
</file>