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342" r:id="rId4"/>
    <p:sldId id="343" r:id="rId5"/>
    <p:sldId id="344" r:id="rId6"/>
    <p:sldId id="352" r:id="rId7"/>
    <p:sldId id="350" r:id="rId8"/>
    <p:sldId id="348" r:id="rId9"/>
    <p:sldId id="346" r:id="rId10"/>
    <p:sldId id="354" r:id="rId11"/>
    <p:sldId id="356" r:id="rId12"/>
    <p:sldId id="358" r:id="rId13"/>
    <p:sldId id="360" r:id="rId14"/>
    <p:sldId id="362" r:id="rId15"/>
    <p:sldId id="364" r:id="rId16"/>
    <p:sldId id="366" r:id="rId17"/>
    <p:sldId id="368" r:id="rId18"/>
    <p:sldId id="370" r:id="rId19"/>
    <p:sldId id="372" r:id="rId20"/>
    <p:sldId id="374" r:id="rId21"/>
    <p:sldId id="376" r:id="rId22"/>
    <p:sldId id="378" r:id="rId23"/>
    <p:sldId id="380" r:id="rId24"/>
    <p:sldId id="382" r:id="rId25"/>
    <p:sldId id="384" r:id="rId26"/>
    <p:sldId id="256" r:id="rId27"/>
    <p:sldId id="275" r:id="rId28"/>
    <p:sldId id="317" r:id="rId29"/>
    <p:sldId id="318" r:id="rId30"/>
    <p:sldId id="319" r:id="rId31"/>
    <p:sldId id="320" r:id="rId32"/>
    <p:sldId id="258" r:id="rId33"/>
    <p:sldId id="321" r:id="rId34"/>
    <p:sldId id="322" r:id="rId35"/>
    <p:sldId id="325" r:id="rId36"/>
    <p:sldId id="326" r:id="rId37"/>
    <p:sldId id="259" r:id="rId38"/>
    <p:sldId id="327" r:id="rId39"/>
    <p:sldId id="328" r:id="rId40"/>
    <p:sldId id="329" r:id="rId41"/>
    <p:sldId id="330" r:id="rId42"/>
    <p:sldId id="266" r:id="rId43"/>
    <p:sldId id="331" r:id="rId44"/>
    <p:sldId id="332" r:id="rId45"/>
    <p:sldId id="333" r:id="rId46"/>
    <p:sldId id="334" r:id="rId47"/>
    <p:sldId id="286" r:id="rId48"/>
    <p:sldId id="335" r:id="rId49"/>
    <p:sldId id="336" r:id="rId50"/>
    <p:sldId id="337" r:id="rId51"/>
    <p:sldId id="338" r:id="rId52"/>
    <p:sldId id="307" r:id="rId53"/>
    <p:sldId id="385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EFE94"/>
    <a:srgbClr val="014F7F"/>
    <a:srgbClr val="642100"/>
    <a:srgbClr val="55300B"/>
    <a:srgbClr val="804A02"/>
    <a:srgbClr val="A05C02"/>
    <a:srgbClr val="FFCC99"/>
    <a:srgbClr val="F789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 varScale="1">
        <p:scale>
          <a:sx n="47" d="100"/>
          <a:sy n="47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36911-CE43-4ABE-B33A-270C80D916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8431-A956-4D06-AC72-C527916DB9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45862-CC33-4918-8F58-058FAE0616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38A40-8118-4B5C-8A44-59D1181E53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0B43-E21E-4BEF-84F6-8221527A9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FA4EA-9DCB-4B4D-8684-3ED4A477B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66DB-D8DE-45A9-815F-1722AF35A4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AC0-436A-4963-B9E9-E370018AA3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86CA3-5F94-44ED-BCA4-8780BBB7A9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99CB8-D8CC-43A5-BA3B-7056AF2776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A24A-F8AC-425C-A7EE-BE324A4A1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C97"/>
            </a:gs>
            <a:gs pos="100000">
              <a:srgbClr val="CC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B1F916-8F20-4E7B-96B9-02F49DF847D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audio" Target="../media/audio1.wav"/><Relationship Id="rId7" Type="http://schemas.openxmlformats.org/officeDocument/2006/relationships/slide" Target="slide3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4;&#1103;&#1079;&#1085;&#1086;&#1081;\Desktop\&#1074;&#1085;&#1077;&#1082;&#1083;&#1072;&#1089;&#1089;&#1085;&#1099;&#1081;\12_&#1058;&#1091;&#1085;&#1080;&#1088;_&#1083;&#1102;&#1073;&#1086;&#1079;&#1085;\Uch_v_sch.mid" TargetMode="External"/><Relationship Id="rId6" Type="http://schemas.openxmlformats.org/officeDocument/2006/relationships/slide" Target="slide32.xml"/><Relationship Id="rId5" Type="http://schemas.openxmlformats.org/officeDocument/2006/relationships/slide" Target="slide27.xml"/><Relationship Id="rId10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slide" Target="slide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hyperlink" Target="zvezda.ex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11" Type="http://schemas.openxmlformats.org/officeDocument/2006/relationships/image" Target="../media/image16.gif"/><Relationship Id="rId5" Type="http://schemas.openxmlformats.org/officeDocument/2006/relationships/image" Target="../media/image13.png"/><Relationship Id="rId10" Type="http://schemas.openxmlformats.org/officeDocument/2006/relationships/slide" Target="slide32.xml"/><Relationship Id="rId4" Type="http://schemas.openxmlformats.org/officeDocument/2006/relationships/slide" Target="slide31.xml"/><Relationship Id="rId9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slide" Target="slide34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11" Type="http://schemas.openxmlformats.org/officeDocument/2006/relationships/image" Target="../media/image26.png"/><Relationship Id="rId5" Type="http://schemas.openxmlformats.org/officeDocument/2006/relationships/slide" Target="slide37.xml"/><Relationship Id="rId15" Type="http://schemas.openxmlformats.org/officeDocument/2006/relationships/slide" Target="slide36.xml"/><Relationship Id="rId10" Type="http://schemas.openxmlformats.org/officeDocument/2006/relationships/slide" Target="slide35.xml"/><Relationship Id="rId4" Type="http://schemas.openxmlformats.org/officeDocument/2006/relationships/image" Target="../media/image2.jpeg"/><Relationship Id="rId9" Type="http://schemas.openxmlformats.org/officeDocument/2006/relationships/image" Target="../media/image25.jpeg"/><Relationship Id="rId1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slide" Target="slide33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9.xml"/><Relationship Id="rId7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11" Type="http://schemas.openxmlformats.org/officeDocument/2006/relationships/image" Target="../media/image33.jpeg"/><Relationship Id="rId5" Type="http://schemas.openxmlformats.org/officeDocument/2006/relationships/image" Target="../media/image2.jpeg"/><Relationship Id="rId10" Type="http://schemas.openxmlformats.org/officeDocument/2006/relationships/slide" Target="slide41.xml"/><Relationship Id="rId4" Type="http://schemas.openxmlformats.org/officeDocument/2006/relationships/image" Target="../media/image31.jpeg"/><Relationship Id="rId9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2.jpeg"/><Relationship Id="rId7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1.jpeg"/><Relationship Id="rId5" Type="http://schemas.openxmlformats.org/officeDocument/2006/relationships/slide" Target="slide44.xml"/><Relationship Id="rId10" Type="http://schemas.openxmlformats.org/officeDocument/2006/relationships/slide" Target="slide46.xml"/><Relationship Id="rId4" Type="http://schemas.openxmlformats.org/officeDocument/2006/relationships/slide" Target="slide47.xml"/><Relationship Id="rId9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jpeg"/><Relationship Id="rId7" Type="http://schemas.openxmlformats.org/officeDocument/2006/relationships/slide" Target="slide5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47.jpeg"/><Relationship Id="rId5" Type="http://schemas.openxmlformats.org/officeDocument/2006/relationships/slide" Target="slide49.xml"/><Relationship Id="rId10" Type="http://schemas.openxmlformats.org/officeDocument/2006/relationships/slide" Target="slide51.xml"/><Relationship Id="rId4" Type="http://schemas.openxmlformats.org/officeDocument/2006/relationships/slide" Target="slide52.xml"/><Relationship Id="rId9" Type="http://schemas.openxmlformats.org/officeDocument/2006/relationships/image" Target="../media/image1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5" Type="http://schemas.openxmlformats.org/officeDocument/2006/relationships/slide" Target="slide48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slide" Target="slid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4;&#1103;&#1079;&#1085;&#1086;&#1081;\Desktop\&#1074;&#1085;&#1077;&#1082;&#1083;&#1072;&#1089;&#1089;&#1085;&#1099;&#1081;\12_&#1058;&#1091;&#1085;&#1080;&#1088;_&#1083;&#1102;&#1073;&#1086;&#1079;&#1085;\Uch_v_sch.mid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539750" y="3141663"/>
            <a:ext cx="4897438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Georgia"/>
              </a:rPr>
              <a:t>турнир</a:t>
            </a:r>
          </a:p>
        </p:txBody>
      </p:sp>
      <p:sp>
        <p:nvSpPr>
          <p:cNvPr id="101382" name="WordArt 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77771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Georgia"/>
              </a:rPr>
              <a:t>любознательных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95738" y="6381750"/>
            <a:ext cx="5148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Иргит</a:t>
            </a:r>
            <a:r>
              <a:rPr lang="ru-RU" dirty="0" smtClean="0"/>
              <a:t> </a:t>
            </a:r>
            <a:r>
              <a:rPr lang="ru-RU" dirty="0" err="1" smtClean="0"/>
              <a:t>Чинчи</a:t>
            </a:r>
            <a:r>
              <a:rPr lang="ru-RU" dirty="0" smtClean="0"/>
              <a:t>, </a:t>
            </a:r>
            <a:r>
              <a:rPr lang="ru-RU" dirty="0" err="1" smtClean="0"/>
              <a:t>Ооржак</a:t>
            </a:r>
            <a:r>
              <a:rPr lang="ru-RU" dirty="0" smtClean="0"/>
              <a:t> Анна 4 курс 3 группа</a:t>
            </a:r>
            <a:endParaRPr lang="ru-RU" dirty="0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924300" y="981075"/>
            <a:ext cx="50371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... Безусловно, тот, кто будет внимательно и </a:t>
            </a:r>
          </a:p>
          <a:p>
            <a:r>
              <a:rPr lang="ru-RU"/>
              <a:t>настойчиво исследовать эти вещи, </a:t>
            </a:r>
            <a:br>
              <a:rPr lang="ru-RU"/>
            </a:br>
            <a:r>
              <a:rPr lang="ru-RU"/>
              <a:t>не останется без богатых плодов </a:t>
            </a:r>
          </a:p>
          <a:p>
            <a:r>
              <a:rPr lang="ru-RU"/>
              <a:t>своего труда. </a:t>
            </a:r>
          </a:p>
          <a:p>
            <a:r>
              <a:rPr lang="ru-RU"/>
              <a:t>                                                           И. Ньютон</a:t>
            </a:r>
          </a:p>
        </p:txBody>
      </p:sp>
      <p:pic>
        <p:nvPicPr>
          <p:cNvPr id="101385" name="Picture 9" descr="i[67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060575"/>
            <a:ext cx="122555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  <a:latin typeface="Comic Sans MS" pitchFamily="66" charset="0"/>
              </a:rPr>
              <a:t>Вопрос 3 команде: </a:t>
            </a:r>
            <a:br>
              <a:rPr lang="ru-RU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mtClean="0"/>
              <a:t>Ученики рассчитали, что для освещения ёлки нужно взять 12 имеющихся у них электрических лампочек. Как их нужно соединить? Почему?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Последовательно.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470025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Вопрос 1 команде: </a:t>
            </a: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dirty="0" smtClean="0"/>
              <a:t>Почему </a:t>
            </a:r>
            <a:r>
              <a:rPr lang="ru-RU" sz="4800" dirty="0" smtClean="0"/>
              <a:t>в плавких предохранителях не применяют проволоку из тугоплавких металлов?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285992"/>
            <a:ext cx="6400800" cy="120966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Не успеет перегореть.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Вопрос 2 команде: </a:t>
            </a:r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5400" dirty="0" smtClean="0"/>
              <a:t>Являетесь </a:t>
            </a:r>
            <a:r>
              <a:rPr lang="ru-RU" sz="5400" dirty="0" smtClean="0"/>
              <a:t>ли вы сейчас источником света? Какого?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71678"/>
            <a:ext cx="6400800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Рассеянного (отражённого), источником которого является, например, Солнце.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3 команде: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/>
              <a:t>Как </a:t>
            </a:r>
            <a:r>
              <a:rPr lang="ru-RU" dirty="0" smtClean="0"/>
              <a:t>на ощупь (в темноте) можно отличить собирающую линзу от рассеивающей?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43116"/>
            <a:ext cx="6400800" cy="113823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По выпуклости стекла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Вопрос 1 команде: </a:t>
            </a:r>
            <a:b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5400" dirty="0" smtClean="0"/>
              <a:t>Какой энергией </a:t>
            </a:r>
            <a:r>
              <a:rPr lang="ru-RU" sz="5400" dirty="0" smtClean="0"/>
              <a:t>обладает </a:t>
            </a:r>
            <a:r>
              <a:rPr lang="ru-RU" sz="5400" dirty="0" smtClean="0"/>
              <a:t>летящий </a:t>
            </a:r>
            <a:r>
              <a:rPr lang="ru-RU" sz="5400" dirty="0" smtClean="0"/>
              <a:t>самолёт?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57430"/>
            <a:ext cx="6400800" cy="17526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Кинетической и потенциальной относительно земли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2 команде: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/>
              <a:t>Какое </a:t>
            </a:r>
            <a:r>
              <a:rPr lang="ru-RU" dirty="0" smtClean="0"/>
              <a:t>изменение произошло с атомом кислорода, если он превратился в положительный ион?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1352544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Утрачен электрон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Вопрос 3 команде: </a:t>
            </a: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dirty="0" smtClean="0"/>
              <a:t>Почему </a:t>
            </a:r>
            <a:r>
              <a:rPr lang="ru-RU" sz="4800" dirty="0" smtClean="0"/>
              <a:t>грязный снег в солнечную погоду тает быстрее, чем чистый?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143116"/>
            <a:ext cx="6400800" cy="142398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Сильнее поглощает энергию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1 команде: </a:t>
            </a:r>
            <a:r>
              <a:rPr lang="ru-RU" dirty="0" smtClean="0"/>
              <a:t>Справедлива </a:t>
            </a:r>
            <a:r>
              <a:rPr lang="ru-RU" dirty="0" smtClean="0"/>
              <a:t>ли пословица: “Не услышишь выстрела, которым будешь убит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3116"/>
            <a:ext cx="6400800" cy="142398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Да, скорость пули больше, чем скорость звука.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2 команде: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/>
              <a:t>Что </a:t>
            </a:r>
            <a:r>
              <a:rPr lang="ru-RU" dirty="0" smtClean="0"/>
              <a:t>имеют в виду, когда говорят: “Пошло дело, как по маслу”?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57430"/>
            <a:ext cx="6400800" cy="142398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Уменьшение силы трения.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3 команде: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/>
              <a:t>О </a:t>
            </a:r>
            <a:r>
              <a:rPr lang="ru-RU" dirty="0" smtClean="0"/>
              <a:t>каком явлении гласит пословица: “Ему и беда, что с гуся вода”?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42398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</a:t>
            </a:r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Несмачиваемость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00901" y="1928802"/>
            <a:ext cx="87430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4400" dirty="0" smtClean="0">
                <a:solidFill>
                  <a:srgbClr val="00B050"/>
                </a:solidFill>
                <a:latin typeface="Comic Sans MS" pitchFamily="66" charset="0"/>
              </a:rPr>
              <a:t>Класс делится на три команды.</a:t>
            </a:r>
          </a:p>
          <a:p>
            <a:pPr algn="ctr" eaLnBrk="0" hangingPunct="0"/>
            <a:r>
              <a:rPr lang="ru-RU" sz="4400" dirty="0" smtClean="0">
                <a:solidFill>
                  <a:srgbClr val="00B050"/>
                </a:solidFill>
                <a:latin typeface="Comic Sans MS" pitchFamily="66" charset="0"/>
              </a:rPr>
              <a:t> Каждой команде будут </a:t>
            </a:r>
            <a:endParaRPr lang="ru-RU" sz="44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ru-RU" sz="4400" dirty="0" smtClean="0">
                <a:solidFill>
                  <a:srgbClr val="00B050"/>
                </a:solidFill>
                <a:latin typeface="Comic Sans MS" pitchFamily="66" charset="0"/>
              </a:rPr>
              <a:t>заданы вопросы</a:t>
            </a:r>
            <a:r>
              <a:rPr lang="ru-RU" sz="4400" dirty="0" smtClean="0">
                <a:solidFill>
                  <a:srgbClr val="00B050"/>
                </a:solidFill>
              </a:rPr>
              <a:t>. </a:t>
            </a:r>
          </a:p>
          <a:p>
            <a:pPr algn="ctr" eaLnBrk="0" hangingPunct="0"/>
            <a:r>
              <a:rPr lang="ru-RU" sz="4400" dirty="0" smtClean="0">
                <a:solidFill>
                  <a:srgbClr val="00B050"/>
                </a:solidFill>
              </a:rPr>
              <a:t>1 правильный вопрос – 1 балл.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1 команде: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/>
              <a:t>На какое явление намекает поговорка: “Как соломинка и янтарь”?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71744"/>
            <a:ext cx="6400800" cy="142398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Электризация тел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2 команде: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/>
              <a:t>Какое </a:t>
            </a:r>
            <a:r>
              <a:rPr lang="ru-RU" dirty="0" smtClean="0"/>
              <a:t>явление описано в пословице: “Сполох красиво играет, да не греет”?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71744"/>
            <a:ext cx="6400800" cy="142398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Полярное сияние.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3 команде: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/>
              <a:t>О </a:t>
            </a:r>
            <a:r>
              <a:rPr lang="ru-RU" dirty="0" smtClean="0"/>
              <a:t>чём спрашивается в поговорке – загадке: “Чего с земли не поднимешь”?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00800" cy="1423982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Тень.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ru-RU" sz="4800" smtClean="0">
                <a:solidFill>
                  <a:srgbClr val="0070C0"/>
                </a:solidFill>
                <a:latin typeface="Comic Sans MS" pitchFamily="66" charset="0"/>
              </a:rPr>
              <a:t>Вопрос 1 команде: </a:t>
            </a:r>
            <a:br>
              <a:rPr lang="ru-RU" sz="480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smtClean="0"/>
              <a:t>Какое явление подмечено в пословице: “Волна, набежав на волну, набирает силу”?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14554"/>
            <a:ext cx="6400800" cy="17526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Интерференция.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Вопрос 2 команде: </a:t>
            </a:r>
            <a:r>
              <a:rPr lang="ru-RU" sz="6000" dirty="0" smtClean="0"/>
              <a:t>Действительно </a:t>
            </a:r>
            <a:r>
              <a:rPr lang="ru-RU" sz="6000" dirty="0" smtClean="0"/>
              <a:t>ли падают звёзды?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14554"/>
            <a:ext cx="6400800" cy="1752600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Нет, это метеоры.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Вопрос 3 команде: </a:t>
            </a: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dirty="0" smtClean="0"/>
              <a:t>О </a:t>
            </a:r>
            <a:r>
              <a:rPr lang="ru-RU" sz="4800" dirty="0" smtClean="0"/>
              <a:t>каком явлении говорит пословица: “Как аукнется, так и откликнется”?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1281106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Ответ: Эхо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438" y="71438"/>
            <a:ext cx="8964612" cy="6704012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50825" y="5734050"/>
            <a:ext cx="8640763" cy="863600"/>
          </a:xfrm>
          <a:prstGeom prst="rect">
            <a:avLst/>
          </a:prstGeom>
          <a:solidFill>
            <a:srgbClr val="642100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5113337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Georgia"/>
              </a:rPr>
              <a:t>мы и умники,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476375" y="1052513"/>
            <a:ext cx="611981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Georgia"/>
              </a:rPr>
              <a:t>мы и   умницы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92725" y="5589588"/>
            <a:ext cx="3455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FFFFCC"/>
                </a:solidFill>
                <a:latin typeface="Georgia" pitchFamily="18" charset="0"/>
              </a:rPr>
              <a:t>физика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059113" y="5589588"/>
            <a:ext cx="3455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FFFFCC"/>
                </a:solidFill>
                <a:latin typeface="Georgia" pitchFamily="18" charset="0"/>
              </a:rPr>
              <a:t>физика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50825" y="5589588"/>
            <a:ext cx="3455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FFFFCC"/>
                </a:solidFill>
                <a:latin typeface="Georgia" pitchFamily="18" charset="0"/>
              </a:rPr>
              <a:t>физика</a:t>
            </a:r>
          </a:p>
        </p:txBody>
      </p:sp>
      <p:sp>
        <p:nvSpPr>
          <p:cNvPr id="2061" name="Oval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00563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2062" name="Oval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64163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063" name="Oval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27763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2064" name="Oval 1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092950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2065" name="Oval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956550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5</a:t>
            </a:r>
          </a:p>
        </p:txBody>
      </p:sp>
      <p:pic>
        <p:nvPicPr>
          <p:cNvPr id="2066" name="Uch_v_sch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  <p:bldLst>
      <p:bldP spid="2060" grpId="0" animBg="1"/>
      <p:bldP spid="2056" grpId="0"/>
      <p:bldP spid="2056" grpId="1"/>
      <p:bldP spid="2057" grpId="0"/>
      <p:bldP spid="2057" grpId="1"/>
      <p:bldP spid="2058" grpId="0"/>
      <p:bldP spid="2061" grpId="0" animBg="1"/>
      <p:bldP spid="2062" grpId="0" animBg="1"/>
      <p:bldP spid="2063" grpId="0" animBg="1"/>
      <p:bldP spid="2064" grpId="0" animBg="1"/>
      <p:bldP spid="20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7" name="Rectangle 83" descr="Ночной ковыль"/>
          <p:cNvSpPr>
            <a:spLocks noChangeArrowheads="1"/>
          </p:cNvSpPr>
          <p:nvPr/>
        </p:nvSpPr>
        <p:spPr bwMode="auto">
          <a:xfrm>
            <a:off x="250825" y="2852738"/>
            <a:ext cx="8642350" cy="2736850"/>
          </a:xfrm>
          <a:prstGeom prst="rect">
            <a:avLst/>
          </a:prstGeom>
          <a:blipFill dpi="0" rotWithShape="1">
            <a:blip r:embed="rId4">
              <a:alphaModFix amt="88000"/>
            </a:blip>
            <a:srcRect/>
            <a:tile tx="0" ty="0" sx="100000" sy="100000" flip="none" algn="tl"/>
          </a:blip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71438" y="71438"/>
            <a:ext cx="8964612" cy="670401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0825" y="5734050"/>
            <a:ext cx="8640763" cy="863600"/>
          </a:xfrm>
          <a:prstGeom prst="rect">
            <a:avLst/>
          </a:prstGeom>
          <a:solidFill>
            <a:srgbClr val="993300">
              <a:alpha val="69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Oval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500563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3641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62277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7092950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7956550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21536" name="WordArt 32"/>
          <p:cNvSpPr>
            <a:spLocks noChangeArrowheads="1" noChangeShapeType="1" noTextEdit="1"/>
          </p:cNvSpPr>
          <p:nvPr/>
        </p:nvSpPr>
        <p:spPr bwMode="auto">
          <a:xfrm>
            <a:off x="323850" y="765175"/>
            <a:ext cx="45354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1">
                      <a:srgbClr val="F27300"/>
                    </a:gs>
                    <a:gs pos="25000">
                      <a:srgbClr val="8F0040"/>
                    </a:gs>
                    <a:gs pos="50000">
                      <a:srgbClr val="400040"/>
                    </a:gs>
                    <a:gs pos="80000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Georgia"/>
              </a:rPr>
              <a:t>Открытие </a:t>
            </a:r>
          </a:p>
        </p:txBody>
      </p:sp>
      <p:sp>
        <p:nvSpPr>
          <p:cNvPr id="21538" name="WordArt 34"/>
          <p:cNvSpPr>
            <a:spLocks noChangeArrowheads="1" noChangeShapeType="1" noTextEdit="1"/>
          </p:cNvSpPr>
          <p:nvPr/>
        </p:nvSpPr>
        <p:spPr bwMode="auto">
          <a:xfrm>
            <a:off x="323850" y="1916113"/>
            <a:ext cx="71278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1">
                      <a:srgbClr val="F27300"/>
                    </a:gs>
                    <a:gs pos="25000">
                      <a:srgbClr val="8F0040"/>
                    </a:gs>
                    <a:gs pos="50000">
                      <a:srgbClr val="400040"/>
                    </a:gs>
                    <a:gs pos="80000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Georgia"/>
              </a:rPr>
              <a:t>радиоактивности</a:t>
            </a:r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7883525" y="4219575"/>
            <a:ext cx="215900" cy="215900"/>
          </a:xfrm>
          <a:prstGeom prst="ellipse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7883525" y="3716338"/>
            <a:ext cx="215900" cy="2159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B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7380288" y="43640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7019925" y="42195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7019925" y="37877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6875463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7667625" y="35718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7164388" y="35718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7164388" y="4437063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7956550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7667625" y="44370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7308850" y="3500438"/>
            <a:ext cx="431800" cy="4333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7667625" y="3716338"/>
            <a:ext cx="431800" cy="4333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7667625" y="4076700"/>
            <a:ext cx="431800" cy="4333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7308850" y="4219575"/>
            <a:ext cx="431800" cy="4333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6948488" y="4076700"/>
            <a:ext cx="431800" cy="4333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6948488" y="3716338"/>
            <a:ext cx="431800" cy="4333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7092950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7596188" y="37877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7596188" y="42195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7235825" y="37877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7308850" y="42195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7667625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7235825" y="3860800"/>
            <a:ext cx="504825" cy="5032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7883525" y="4219575"/>
            <a:ext cx="215900" cy="215900"/>
          </a:xfrm>
          <a:prstGeom prst="ellipse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7883525" y="3716338"/>
            <a:ext cx="215900" cy="2159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B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5" name="Oval 61"/>
          <p:cNvSpPr>
            <a:spLocks noChangeArrowheads="1"/>
          </p:cNvSpPr>
          <p:nvPr/>
        </p:nvSpPr>
        <p:spPr bwMode="auto">
          <a:xfrm>
            <a:off x="7380288" y="43640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6" name="Oval 62"/>
          <p:cNvSpPr>
            <a:spLocks noChangeArrowheads="1"/>
          </p:cNvSpPr>
          <p:nvPr/>
        </p:nvSpPr>
        <p:spPr bwMode="auto">
          <a:xfrm>
            <a:off x="7019925" y="42195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7" name="Oval 63"/>
          <p:cNvSpPr>
            <a:spLocks noChangeArrowheads="1"/>
          </p:cNvSpPr>
          <p:nvPr/>
        </p:nvSpPr>
        <p:spPr bwMode="auto">
          <a:xfrm>
            <a:off x="7019925" y="37877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8" name="Oval 64"/>
          <p:cNvSpPr>
            <a:spLocks noChangeArrowheads="1"/>
          </p:cNvSpPr>
          <p:nvPr/>
        </p:nvSpPr>
        <p:spPr bwMode="auto">
          <a:xfrm>
            <a:off x="6875463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9" name="Oval 65"/>
          <p:cNvSpPr>
            <a:spLocks noChangeArrowheads="1"/>
          </p:cNvSpPr>
          <p:nvPr/>
        </p:nvSpPr>
        <p:spPr bwMode="auto">
          <a:xfrm>
            <a:off x="7667625" y="35718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0" name="Oval 66"/>
          <p:cNvSpPr>
            <a:spLocks noChangeArrowheads="1"/>
          </p:cNvSpPr>
          <p:nvPr/>
        </p:nvSpPr>
        <p:spPr bwMode="auto">
          <a:xfrm>
            <a:off x="7164388" y="35718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1" name="Oval 67"/>
          <p:cNvSpPr>
            <a:spLocks noChangeArrowheads="1"/>
          </p:cNvSpPr>
          <p:nvPr/>
        </p:nvSpPr>
        <p:spPr bwMode="auto">
          <a:xfrm>
            <a:off x="7164388" y="4437063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2" name="Oval 68"/>
          <p:cNvSpPr>
            <a:spLocks noChangeArrowheads="1"/>
          </p:cNvSpPr>
          <p:nvPr/>
        </p:nvSpPr>
        <p:spPr bwMode="auto">
          <a:xfrm>
            <a:off x="7956550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3" name="Oval 69"/>
          <p:cNvSpPr>
            <a:spLocks noChangeArrowheads="1"/>
          </p:cNvSpPr>
          <p:nvPr/>
        </p:nvSpPr>
        <p:spPr bwMode="auto">
          <a:xfrm>
            <a:off x="7667625" y="44370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4" name="Oval 70"/>
          <p:cNvSpPr>
            <a:spLocks noChangeArrowheads="1"/>
          </p:cNvSpPr>
          <p:nvPr/>
        </p:nvSpPr>
        <p:spPr bwMode="auto">
          <a:xfrm>
            <a:off x="7308850" y="3500438"/>
            <a:ext cx="431800" cy="4333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5" name="Oval 71"/>
          <p:cNvSpPr>
            <a:spLocks noChangeArrowheads="1"/>
          </p:cNvSpPr>
          <p:nvPr/>
        </p:nvSpPr>
        <p:spPr bwMode="auto">
          <a:xfrm>
            <a:off x="7667625" y="3716338"/>
            <a:ext cx="431800" cy="4333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6" name="Oval 72"/>
          <p:cNvSpPr>
            <a:spLocks noChangeArrowheads="1"/>
          </p:cNvSpPr>
          <p:nvPr/>
        </p:nvSpPr>
        <p:spPr bwMode="auto">
          <a:xfrm>
            <a:off x="7667625" y="4076700"/>
            <a:ext cx="431800" cy="4333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7" name="Oval 73"/>
          <p:cNvSpPr>
            <a:spLocks noChangeArrowheads="1"/>
          </p:cNvSpPr>
          <p:nvPr/>
        </p:nvSpPr>
        <p:spPr bwMode="auto">
          <a:xfrm>
            <a:off x="7308850" y="4219575"/>
            <a:ext cx="431800" cy="4333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8" name="Oval 74"/>
          <p:cNvSpPr>
            <a:spLocks noChangeArrowheads="1"/>
          </p:cNvSpPr>
          <p:nvPr/>
        </p:nvSpPr>
        <p:spPr bwMode="auto">
          <a:xfrm>
            <a:off x="6948488" y="4076700"/>
            <a:ext cx="431800" cy="4333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79" name="Oval 75"/>
          <p:cNvSpPr>
            <a:spLocks noChangeArrowheads="1"/>
          </p:cNvSpPr>
          <p:nvPr/>
        </p:nvSpPr>
        <p:spPr bwMode="auto">
          <a:xfrm>
            <a:off x="6948488" y="3716338"/>
            <a:ext cx="431800" cy="4333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80" name="Oval 76"/>
          <p:cNvSpPr>
            <a:spLocks noChangeArrowheads="1"/>
          </p:cNvSpPr>
          <p:nvPr/>
        </p:nvSpPr>
        <p:spPr bwMode="auto">
          <a:xfrm>
            <a:off x="7092950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81" name="Oval 77"/>
          <p:cNvSpPr>
            <a:spLocks noChangeArrowheads="1"/>
          </p:cNvSpPr>
          <p:nvPr/>
        </p:nvSpPr>
        <p:spPr bwMode="auto">
          <a:xfrm>
            <a:off x="7596188" y="37877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82" name="Oval 78"/>
          <p:cNvSpPr>
            <a:spLocks noChangeArrowheads="1"/>
          </p:cNvSpPr>
          <p:nvPr/>
        </p:nvSpPr>
        <p:spPr bwMode="auto">
          <a:xfrm>
            <a:off x="7596188" y="4219575"/>
            <a:ext cx="215900" cy="2159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83" name="Oval 79"/>
          <p:cNvSpPr>
            <a:spLocks noChangeArrowheads="1"/>
          </p:cNvSpPr>
          <p:nvPr/>
        </p:nvSpPr>
        <p:spPr bwMode="auto">
          <a:xfrm>
            <a:off x="7235825" y="37877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84" name="Oval 80"/>
          <p:cNvSpPr>
            <a:spLocks noChangeArrowheads="1"/>
          </p:cNvSpPr>
          <p:nvPr/>
        </p:nvSpPr>
        <p:spPr bwMode="auto">
          <a:xfrm>
            <a:off x="7308850" y="42195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85" name="Oval 81"/>
          <p:cNvSpPr>
            <a:spLocks noChangeArrowheads="1"/>
          </p:cNvSpPr>
          <p:nvPr/>
        </p:nvSpPr>
        <p:spPr bwMode="auto">
          <a:xfrm>
            <a:off x="7667625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86" name="Oval 82"/>
          <p:cNvSpPr>
            <a:spLocks noChangeArrowheads="1"/>
          </p:cNvSpPr>
          <p:nvPr/>
        </p:nvSpPr>
        <p:spPr bwMode="auto">
          <a:xfrm>
            <a:off x="7235825" y="3860800"/>
            <a:ext cx="504825" cy="5032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4D4D4D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89" name="WordArt 85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35274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первый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96022E-7 L -0.50399 -0.29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4.39306E-6 L -0.88993 0.4508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" y="22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05556E-6 -6.93642E-7 L -0.12604 0.81804 " pathEditMode="relative" rAng="0" ptsTypes="AA">
                                      <p:cBhvr>
                                        <p:cTn id="13" dur="6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5.55556E-7 -6.7052E-6 L 0.15746 -0.35654 " pathEditMode="relative" ptsTypes="AA">
                                      <p:cBhvr>
                                        <p:cTn id="15" dur="4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4.39306E-6 L 0.34653 0.40901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0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96022E-7 L -0.50399 -0.29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4.39306E-6 L -0.88993 0.4508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" y="22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05556E-6 -6.93642E-7 L -0.12604 0.81804 " pathEditMode="relative" rAng="0" ptsTypes="AA">
                                      <p:cBhvr>
                                        <p:cTn id="23" dur="60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5.55556E-7 -6.7052E-6 L 0.15746 -0.35654 " pathEditMode="relative" ptsTypes="AA">
                                      <p:cBhvr>
                                        <p:cTn id="25" dur="4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4.39306E-6 L 0.34653 0.4090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1" grpId="0" animBg="1"/>
      <p:bldP spid="21539" grpId="0" animBg="1"/>
      <p:bldP spid="21540" grpId="0" animBg="1"/>
      <p:bldP spid="21541" grpId="0" animBg="1"/>
      <p:bldP spid="21542" grpId="0" animBg="1"/>
      <p:bldP spid="21543" grpId="0" animBg="1"/>
      <p:bldP spid="21563" grpId="0" animBg="1"/>
      <p:bldP spid="21564" grpId="0" animBg="1"/>
      <p:bldP spid="21565" grpId="0" animBg="1"/>
      <p:bldP spid="21566" grpId="0" animBg="1"/>
      <p:bldP spid="215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вопросы первого тура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793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13213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60848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50825" y="1268413"/>
            <a:ext cx="28813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Плохая погода и металлическая пластинка, покрытая солями урана, позволили ему открыть явление радиоактивности. Кто этот известный физик?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203575" y="1268413"/>
            <a:ext cx="2736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Названием какого радиоактивного элемента прославила свою страну Мари  Склодовская-Кюри?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6011863" y="1268413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Как называются эти радиоактивные излучения.</a:t>
            </a:r>
          </a:p>
        </p:txBody>
      </p:sp>
      <p:pic>
        <p:nvPicPr>
          <p:cNvPr id="75790" name="Picture 14" descr="ris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75" y="3500438"/>
            <a:ext cx="2689225" cy="30257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5791" name="Picture 15" descr="marie_sklodowska_curie_18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3933825"/>
            <a:ext cx="1641475" cy="25923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5792" name="Picture 16" descr="пласт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9875" y="5494338"/>
            <a:ext cx="2693988" cy="10398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2508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320357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2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61563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75796" name="AutoShape 2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2450" y="71438"/>
            <a:ext cx="720725" cy="4048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5797" name="Picture 21" descr="kot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4868863"/>
            <a:ext cx="2190750" cy="952500"/>
          </a:xfrm>
          <a:prstGeom prst="rect">
            <a:avLst/>
          </a:prstGeom>
          <a:noFill/>
        </p:spPr>
      </p:pic>
      <p:sp>
        <p:nvSpPr>
          <p:cNvPr id="75798" name="Rectangle 22">
            <a:hlinkClick r:id="rId12" action="ppaction://program"/>
          </p:cNvPr>
          <p:cNvSpPr>
            <a:spLocks noChangeArrowheads="1"/>
          </p:cNvSpPr>
          <p:nvPr/>
        </p:nvSpPr>
        <p:spPr bwMode="auto">
          <a:xfrm>
            <a:off x="6084888" y="114300"/>
            <a:ext cx="287337" cy="2159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первого тура</a:t>
            </a:r>
          </a:p>
        </p:txBody>
      </p:sp>
      <p:sp>
        <p:nvSpPr>
          <p:cNvPr id="77831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pic>
        <p:nvPicPr>
          <p:cNvPr id="77832" name="Picture 8" descr="антуан анри беккер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08050"/>
            <a:ext cx="4200525" cy="56165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572000" y="170021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Антуан Анри Беккерель</a:t>
            </a:r>
          </a:p>
        </p:txBody>
      </p:sp>
      <p:sp>
        <p:nvSpPr>
          <p:cNvPr id="77834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Picture 7" descr="galileo_cristiano_banti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4081462" cy="30480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04454" name="Picture 6" descr="Ньют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773238"/>
            <a:ext cx="2662237" cy="342265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04450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323850" y="1052513"/>
            <a:ext cx="4032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кто ты?</a:t>
            </a:r>
          </a:p>
        </p:txBody>
      </p:sp>
      <p:pic>
        <p:nvPicPr>
          <p:cNvPr id="104453" name="Picture 5" descr="архиме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213100"/>
            <a:ext cx="2422525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8851" name="Picture 3" descr="pol_p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997200"/>
            <a:ext cx="3981450" cy="3560763"/>
          </a:xfrm>
          <a:prstGeom prst="rect">
            <a:avLst/>
          </a:prstGeom>
          <a:noFill/>
        </p:spPr>
      </p:pic>
      <p:pic>
        <p:nvPicPr>
          <p:cNvPr id="78852" name="Picture 4" descr="marie_sklodowska_curie_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557338"/>
            <a:ext cx="3101975" cy="48958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600450" y="1557338"/>
            <a:ext cx="554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Так как  Польша по-латыни «Polonia», то и металл стал называться «полоний» (polonium). </a:t>
            </a:r>
          </a:p>
        </p:txBody>
      </p:sp>
      <p:sp>
        <p:nvSpPr>
          <p:cNvPr id="78854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первого тура</a:t>
            </a:r>
          </a:p>
        </p:txBody>
      </p:sp>
      <p:sp>
        <p:nvSpPr>
          <p:cNvPr id="78857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первого тура</a:t>
            </a:r>
          </a:p>
        </p:txBody>
      </p:sp>
      <p:sp>
        <p:nvSpPr>
          <p:cNvPr id="79876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7987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78" name="Picture 6" descr="ris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0"/>
            <a:ext cx="4672013" cy="52578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076825" y="908050"/>
            <a:ext cx="3384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1) гамма-излучение; </a:t>
            </a:r>
            <a:br>
              <a:rPr lang="ru-RU" sz="2400"/>
            </a:br>
            <a:r>
              <a:rPr lang="ru-RU" sz="2400"/>
              <a:t>2) альфа-лучи; </a:t>
            </a:r>
            <a:br>
              <a:rPr lang="ru-RU" sz="2400"/>
            </a:br>
            <a:r>
              <a:rPr lang="ru-RU" sz="2400"/>
              <a:t>3)бета-лучи;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1438" y="71438"/>
            <a:ext cx="8964612" cy="670401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50825" y="5734050"/>
            <a:ext cx="8640763" cy="863600"/>
          </a:xfrm>
          <a:prstGeom prst="rect">
            <a:avLst/>
          </a:prstGeom>
          <a:solidFill>
            <a:srgbClr val="993300">
              <a:alpha val="69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5005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4106" name="Oval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364163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62277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7092950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7956550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5</a:t>
            </a:r>
          </a:p>
        </p:txBody>
      </p:sp>
      <p:pic>
        <p:nvPicPr>
          <p:cNvPr id="4112" name="Picture 16" descr="Р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141663"/>
            <a:ext cx="3600450" cy="2476500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113" name="Picture 17" descr="Р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141663"/>
            <a:ext cx="4897437" cy="24812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76327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Закон Архимеда</a:t>
            </a: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323850" y="1557338"/>
            <a:ext cx="64817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Плавание тел</a:t>
            </a:r>
          </a:p>
        </p:txBody>
      </p:sp>
      <p:sp>
        <p:nvSpPr>
          <p:cNvPr id="4119" name="WordArt 23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35274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второй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вопросы второго тура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793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13213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0848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09" name="Oval 13"/>
          <p:cNvSpPr>
            <a:spLocks noChangeArrowheads="1"/>
          </p:cNvSpPr>
          <p:nvPr/>
        </p:nvSpPr>
        <p:spPr bwMode="auto">
          <a:xfrm>
            <a:off x="2508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80910" name="Oval 14"/>
          <p:cNvSpPr>
            <a:spLocks noChangeArrowheads="1"/>
          </p:cNvSpPr>
          <p:nvPr/>
        </p:nvSpPr>
        <p:spPr bwMode="auto">
          <a:xfrm>
            <a:off x="320357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2</a:t>
            </a:r>
          </a:p>
        </p:txBody>
      </p:sp>
      <p:sp>
        <p:nvSpPr>
          <p:cNvPr id="80911" name="Oval 15"/>
          <p:cNvSpPr>
            <a:spLocks noChangeArrowheads="1"/>
          </p:cNvSpPr>
          <p:nvPr/>
        </p:nvSpPr>
        <p:spPr bwMode="auto">
          <a:xfrm>
            <a:off x="61563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80912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2450" y="71438"/>
            <a:ext cx="720725" cy="4048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0913" name="Picture 17" descr="ko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500438"/>
            <a:ext cx="2190750" cy="952500"/>
          </a:xfrm>
          <a:prstGeom prst="rect">
            <a:avLst/>
          </a:prstGeom>
          <a:noFill/>
        </p:spPr>
      </p:pic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179388" y="1268413"/>
            <a:ext cx="25923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Как называется и для чего служит белая линия на корпусе танкера?  </a:t>
            </a:r>
          </a:p>
        </p:txBody>
      </p:sp>
      <p:pic>
        <p:nvPicPr>
          <p:cNvPr id="80915" name="Picture 19" descr="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437063"/>
            <a:ext cx="2736850" cy="18240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0916" name="Picture 20" descr="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5876925"/>
            <a:ext cx="719138" cy="7191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0918" name="Picture 2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7975" y="4437063"/>
            <a:ext cx="1758950" cy="20875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3203575" y="1268413"/>
            <a:ext cx="2808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Укажите правильную формулировку силы Архимеда: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203575" y="2781300"/>
            <a:ext cx="50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1.</a:t>
            </a:r>
          </a:p>
          <a:p>
            <a:pPr>
              <a:spcBef>
                <a:spcPct val="50000"/>
              </a:spcBef>
            </a:pPr>
            <a:r>
              <a:rPr lang="ru-RU" sz="2400"/>
              <a:t>2.</a:t>
            </a:r>
          </a:p>
          <a:p>
            <a:pPr>
              <a:spcBef>
                <a:spcPct val="50000"/>
              </a:spcBef>
            </a:pPr>
            <a:r>
              <a:rPr lang="ru-RU" sz="2400"/>
              <a:t>3.</a:t>
            </a:r>
          </a:p>
        </p:txBody>
      </p:sp>
      <p:graphicFrame>
        <p:nvGraphicFramePr>
          <p:cNvPr id="80921" name="Object 25"/>
          <p:cNvGraphicFramePr>
            <a:graphicFrameLocks noChangeAspect="1"/>
          </p:cNvGraphicFramePr>
          <p:nvPr/>
        </p:nvGraphicFramePr>
        <p:xfrm>
          <a:off x="3635375" y="2709863"/>
          <a:ext cx="1511300" cy="654050"/>
        </p:xfrm>
        <a:graphic>
          <a:graphicData uri="http://schemas.openxmlformats.org/presentationml/2006/ole">
            <p:oleObj spid="_x0000_s80921" name="Формула" r:id="rId12" imgW="558720" imgH="241200" progId="Equation.3">
              <p:embed/>
            </p:oleObj>
          </a:graphicData>
        </a:graphic>
      </p:graphicFrame>
      <p:graphicFrame>
        <p:nvGraphicFramePr>
          <p:cNvPr id="80922" name="Object 26"/>
          <p:cNvGraphicFramePr>
            <a:graphicFrameLocks noChangeAspect="1"/>
          </p:cNvGraphicFramePr>
          <p:nvPr/>
        </p:nvGraphicFramePr>
        <p:xfrm>
          <a:off x="3635375" y="3213100"/>
          <a:ext cx="1439863" cy="623888"/>
        </p:xfrm>
        <a:graphic>
          <a:graphicData uri="http://schemas.openxmlformats.org/presentationml/2006/ole">
            <p:oleObj spid="_x0000_s80922" name="Формула" r:id="rId13" imgW="558720" imgH="241200" progId="Equation.3">
              <p:embed/>
            </p:oleObj>
          </a:graphicData>
        </a:graphic>
      </p:graphicFrame>
      <p:graphicFrame>
        <p:nvGraphicFramePr>
          <p:cNvPr id="80923" name="Object 27"/>
          <p:cNvGraphicFramePr>
            <a:graphicFrameLocks noChangeAspect="1"/>
          </p:cNvGraphicFramePr>
          <p:nvPr/>
        </p:nvGraphicFramePr>
        <p:xfrm>
          <a:off x="3635375" y="3789363"/>
          <a:ext cx="1584325" cy="668337"/>
        </p:xfrm>
        <a:graphic>
          <a:graphicData uri="http://schemas.openxmlformats.org/presentationml/2006/ole">
            <p:oleObj spid="_x0000_s80923" name="Формула" r:id="rId14" imgW="571320" imgH="241200" progId="Equation.3">
              <p:embed/>
            </p:oleObj>
          </a:graphicData>
        </a:graphic>
      </p:graphicFrame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6045200" y="1268413"/>
            <a:ext cx="30988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При каком условии подводная лодка начнет погружение?</a:t>
            </a:r>
          </a:p>
          <a:p>
            <a:pPr>
              <a:spcBef>
                <a:spcPct val="50000"/>
              </a:spcBef>
            </a:pPr>
            <a:r>
              <a:rPr lang="ru-RU" sz="2400"/>
              <a:t>- капитан прикажет</a:t>
            </a:r>
            <a:br>
              <a:rPr lang="ru-RU" sz="2400"/>
            </a:br>
            <a:r>
              <a:rPr lang="ru-RU" sz="2400"/>
              <a:t>поднять перископ; </a:t>
            </a:r>
            <a:br>
              <a:rPr lang="ru-RU" sz="2400"/>
            </a:br>
            <a:r>
              <a:rPr lang="ru-RU" sz="2400"/>
              <a:t>- капитан прикажет отдать швартовы;</a:t>
            </a:r>
            <a:br>
              <a:rPr lang="ru-RU" sz="2400"/>
            </a:br>
            <a:r>
              <a:rPr lang="ru-RU" sz="2400"/>
              <a:t>- капитан прикажет принять балласт;</a:t>
            </a:r>
          </a:p>
        </p:txBody>
      </p:sp>
      <p:pic>
        <p:nvPicPr>
          <p:cNvPr id="80925" name="Picture 2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43663" y="4797425"/>
            <a:ext cx="2376487" cy="17478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второго тура</a:t>
            </a:r>
          </a:p>
        </p:txBody>
      </p:sp>
      <p:sp>
        <p:nvSpPr>
          <p:cNvPr id="81924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81927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28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908050"/>
            <a:ext cx="7029450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971550" y="1052513"/>
            <a:ext cx="6840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Первый танкер для транспортировки СПГ «Гранд Елена»</a:t>
            </a:r>
          </a:p>
        </p:txBody>
      </p:sp>
      <p:pic>
        <p:nvPicPr>
          <p:cNvPr id="81930" name="Picture 10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1773238"/>
            <a:ext cx="1096962" cy="10969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95288" y="5661025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Ватерлиния. Эта отметка определяет уровень, до которого судно может быть нагружено.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5" name="WordArt 3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второго тура</a:t>
            </a:r>
          </a:p>
        </p:txBody>
      </p:sp>
      <p:sp>
        <p:nvSpPr>
          <p:cNvPr id="84996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84997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700213"/>
            <a:ext cx="3640138" cy="43195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graphicFrame>
        <p:nvGraphicFramePr>
          <p:cNvPr id="85003" name="Object 11"/>
          <p:cNvGraphicFramePr>
            <a:graphicFrameLocks noChangeAspect="1"/>
          </p:cNvGraphicFramePr>
          <p:nvPr/>
        </p:nvGraphicFramePr>
        <p:xfrm>
          <a:off x="179388" y="1700213"/>
          <a:ext cx="3887787" cy="1089025"/>
        </p:xfrm>
        <a:graphic>
          <a:graphicData uri="http://schemas.openxmlformats.org/presentationml/2006/ole">
            <p:oleObj spid="_x0000_s85003" name="Формула" r:id="rId7" imgW="863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второго тура</a:t>
            </a:r>
          </a:p>
        </p:txBody>
      </p:sp>
      <p:sp>
        <p:nvSpPr>
          <p:cNvPr id="86020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8602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908050"/>
            <a:ext cx="5832475" cy="4289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50825" y="5300663"/>
            <a:ext cx="612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Капитан прикажет принять балласт.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71438" y="71438"/>
            <a:ext cx="8964612" cy="670401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250825" y="5734050"/>
            <a:ext cx="8640763" cy="863600"/>
          </a:xfrm>
          <a:prstGeom prst="rect">
            <a:avLst/>
          </a:prstGeom>
          <a:solidFill>
            <a:srgbClr val="993300">
              <a:alpha val="69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5005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3641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5131" name="Oval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227763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7092950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7956550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5</a:t>
            </a:r>
          </a:p>
        </p:txBody>
      </p:sp>
      <p:pic>
        <p:nvPicPr>
          <p:cNvPr id="5136" name="Picture 1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141663"/>
            <a:ext cx="4848225" cy="2476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139" name="Picture 19" descr="f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141663"/>
            <a:ext cx="3409950" cy="2476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38893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Открытие</a:t>
            </a:r>
          </a:p>
        </p:txBody>
      </p:sp>
      <p:sp>
        <p:nvSpPr>
          <p:cNvPr id="5142" name="WordArt 22"/>
          <p:cNvSpPr>
            <a:spLocks noChangeArrowheads="1" noChangeShapeType="1" noTextEdit="1"/>
          </p:cNvSpPr>
          <p:nvPr/>
        </p:nvSpPr>
        <p:spPr bwMode="auto">
          <a:xfrm>
            <a:off x="250825" y="1268413"/>
            <a:ext cx="62658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рентгеновских</a:t>
            </a: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250825" y="1844675"/>
            <a:ext cx="23034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лучей</a:t>
            </a: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35274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третий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793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87064" name="Picture 24" descr="1190922363_1152003807_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56063"/>
            <a:ext cx="2736850" cy="2486025"/>
          </a:xfrm>
          <a:prstGeom prst="rect">
            <a:avLst/>
          </a:prstGeom>
          <a:noFill/>
        </p:spPr>
      </p:pic>
      <p:sp>
        <p:nvSpPr>
          <p:cNvPr id="87042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вопросы третьего тура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13213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0848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2508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320357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2</a:t>
            </a:r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61563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87050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72450" y="71438"/>
            <a:ext cx="720725" cy="4048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7051" name="Picture 11" descr="ko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4365625"/>
            <a:ext cx="2190750" cy="952500"/>
          </a:xfrm>
          <a:prstGeom prst="rect">
            <a:avLst/>
          </a:prstGeom>
          <a:noFill/>
        </p:spPr>
      </p:pic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79388" y="1268413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Кем  и когда были открыты рентгеновские лучи? </a:t>
            </a:r>
          </a:p>
        </p:txBody>
      </p:sp>
      <p:pic>
        <p:nvPicPr>
          <p:cNvPr id="87066" name="Picture 26" descr="rentgen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076700"/>
            <a:ext cx="2482850" cy="24669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3132138" y="1268413"/>
            <a:ext cx="30956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Как еще называют рентгеновские лучи?</a:t>
            </a:r>
          </a:p>
          <a:p>
            <a:pPr>
              <a:spcBef>
                <a:spcPct val="50000"/>
              </a:spcBef>
            </a:pPr>
            <a:r>
              <a:rPr lang="en-US" sz="2400"/>
              <a:t>X-ray</a:t>
            </a:r>
          </a:p>
          <a:p>
            <a:pPr>
              <a:spcBef>
                <a:spcPct val="50000"/>
              </a:spcBef>
            </a:pPr>
            <a:r>
              <a:rPr lang="en-US" sz="2400"/>
              <a:t>Y-radio</a:t>
            </a:r>
          </a:p>
          <a:p>
            <a:pPr>
              <a:spcBef>
                <a:spcPct val="50000"/>
              </a:spcBef>
            </a:pPr>
            <a:r>
              <a:rPr lang="en-US" sz="2400"/>
              <a:t>Z-cinema</a:t>
            </a:r>
            <a:r>
              <a:rPr lang="ru-RU" sz="2400"/>
              <a:t> 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6048375" y="1268413"/>
            <a:ext cx="33845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Что было на снимке, представленном Рентгеном при демонстрации своего открытия?</a:t>
            </a:r>
          </a:p>
          <a:p>
            <a:pPr>
              <a:spcBef>
                <a:spcPct val="50000"/>
              </a:spcBef>
            </a:pPr>
            <a:r>
              <a:rPr lang="ru-RU" sz="2000"/>
              <a:t>-лапка любимой кошки Матильды</a:t>
            </a:r>
          </a:p>
          <a:p>
            <a:pPr>
              <a:spcBef>
                <a:spcPct val="50000"/>
              </a:spcBef>
            </a:pPr>
            <a:r>
              <a:rPr lang="ru-RU" sz="2000"/>
              <a:t>-рука любимой </a:t>
            </a:r>
            <a:br>
              <a:rPr lang="ru-RU" sz="2000"/>
            </a:br>
            <a:r>
              <a:rPr lang="ru-RU" sz="2000"/>
              <a:t>жены Берты</a:t>
            </a:r>
          </a:p>
          <a:p>
            <a:pPr>
              <a:spcBef>
                <a:spcPct val="50000"/>
              </a:spcBef>
            </a:pPr>
            <a:r>
              <a:rPr lang="ru-RU" sz="2000"/>
              <a:t>-своя собственная рука</a:t>
            </a:r>
          </a:p>
        </p:txBody>
      </p:sp>
      <p:pic>
        <p:nvPicPr>
          <p:cNvPr id="87070" name="Picture 30" descr="0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27763" y="4941888"/>
            <a:ext cx="2592387" cy="1598612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третьего тура</a:t>
            </a:r>
          </a:p>
        </p:txBody>
      </p:sp>
      <p:sp>
        <p:nvSpPr>
          <p:cNvPr id="88068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88069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4650" y="981075"/>
            <a:ext cx="3565525" cy="50403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79388" y="6092825"/>
            <a:ext cx="611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Вильгельм Рентген, 1895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>
            <a:off x="468313" y="1268413"/>
            <a:ext cx="7962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краткость – сестра таланта </a:t>
            </a:r>
          </a:p>
        </p:txBody>
      </p:sp>
      <p:pic>
        <p:nvPicPr>
          <p:cNvPr id="105478" name="Picture 6" descr="coffee_donut_h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205038"/>
            <a:ext cx="3673475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2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89093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третьего тура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971550" y="56610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X-ray</a:t>
            </a:r>
          </a:p>
        </p:txBody>
      </p:sp>
      <p:pic>
        <p:nvPicPr>
          <p:cNvPr id="89100" name="Picture 12" descr="421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022350"/>
            <a:ext cx="5111750" cy="505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16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9011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22" name="WordArt 10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третьего тура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179388" y="4292600"/>
            <a:ext cx="3095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На снимке было изображение руки любимой жены Берты</a:t>
            </a:r>
          </a:p>
        </p:txBody>
      </p:sp>
      <p:pic>
        <p:nvPicPr>
          <p:cNvPr id="90125" name="Picture 13" descr="Roent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125538"/>
            <a:ext cx="3741737" cy="51117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8" name="Rectangle 70"/>
          <p:cNvSpPr>
            <a:spLocks noChangeArrowheads="1"/>
          </p:cNvSpPr>
          <p:nvPr/>
        </p:nvSpPr>
        <p:spPr bwMode="auto">
          <a:xfrm>
            <a:off x="71438" y="71438"/>
            <a:ext cx="8964612" cy="670401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65" name="Rectangle 77"/>
          <p:cNvSpPr>
            <a:spLocks noChangeArrowheads="1"/>
          </p:cNvSpPr>
          <p:nvPr/>
        </p:nvSpPr>
        <p:spPr bwMode="auto">
          <a:xfrm>
            <a:off x="250825" y="5734050"/>
            <a:ext cx="8640763" cy="863600"/>
          </a:xfrm>
          <a:prstGeom prst="rect">
            <a:avLst/>
          </a:prstGeom>
          <a:solidFill>
            <a:srgbClr val="993300">
              <a:alpha val="69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45005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12350" name="Oval 62"/>
          <p:cNvSpPr>
            <a:spLocks noChangeArrowheads="1"/>
          </p:cNvSpPr>
          <p:nvPr/>
        </p:nvSpPr>
        <p:spPr bwMode="auto">
          <a:xfrm>
            <a:off x="53641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62277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12352" name="Oval 6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92950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7956550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5</a:t>
            </a:r>
          </a:p>
        </p:txBody>
      </p:sp>
      <p:pic>
        <p:nvPicPr>
          <p:cNvPr id="12360" name="Picture 72" descr="post-13689-11729517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141663"/>
            <a:ext cx="4848225" cy="24765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2361" name="Picture 73" descr="i[23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41663"/>
            <a:ext cx="3314700" cy="24765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2362" name="WordArt 74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38893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Открытие</a:t>
            </a:r>
          </a:p>
        </p:txBody>
      </p:sp>
      <p:sp>
        <p:nvSpPr>
          <p:cNvPr id="12363" name="WordArt 75"/>
          <p:cNvSpPr>
            <a:spLocks noChangeArrowheads="1" noChangeShapeType="1" noTextEdit="1"/>
          </p:cNvSpPr>
          <p:nvPr/>
        </p:nvSpPr>
        <p:spPr bwMode="auto">
          <a:xfrm>
            <a:off x="250825" y="1268413"/>
            <a:ext cx="36734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строения</a:t>
            </a:r>
          </a:p>
        </p:txBody>
      </p:sp>
      <p:sp>
        <p:nvSpPr>
          <p:cNvPr id="12364" name="WordArt 76"/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23034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атома</a:t>
            </a:r>
          </a:p>
        </p:txBody>
      </p:sp>
      <p:sp>
        <p:nvSpPr>
          <p:cNvPr id="12366" name="WordArt 78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39592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четвертый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793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1140" name="Rectangle 4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вопросы четвертого тура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13213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848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2508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320357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2</a:t>
            </a: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61563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91147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71438"/>
            <a:ext cx="720725" cy="4048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50825" y="1268413"/>
            <a:ext cx="2881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Кем  была предложена планетарная модель строения атома? </a:t>
            </a:r>
          </a:p>
        </p:txBody>
      </p:sp>
      <p:pic>
        <p:nvPicPr>
          <p:cNvPr id="91155" name="Picture 19" descr="6-1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284538"/>
            <a:ext cx="2476500" cy="32416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1148" name="Picture 12" descr="ko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429000"/>
            <a:ext cx="2190750" cy="952500"/>
          </a:xfrm>
          <a:prstGeom prst="rect">
            <a:avLst/>
          </a:prstGeom>
          <a:noFill/>
        </p:spPr>
      </p:pic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3132138" y="1196975"/>
            <a:ext cx="3168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Сколько протонов, нейтронов и электронов содержит этот химический элемент? </a:t>
            </a:r>
          </a:p>
        </p:txBody>
      </p:sp>
      <p:pic>
        <p:nvPicPr>
          <p:cNvPr id="91157" name="Picture 21" descr="{3D944573-5884-4EB5-8829-33490F25E428}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3500438"/>
            <a:ext cx="2686050" cy="29845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1158" name="Picture 22" descr="i[38]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4454525"/>
            <a:ext cx="2735263" cy="20462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191250" y="1196975"/>
            <a:ext cx="2701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чем измеряется мощность ядерного </a:t>
            </a:r>
            <a:br>
              <a:rPr lang="ru-RU" sz="2400"/>
            </a:br>
            <a:r>
              <a:rPr lang="ru-RU" sz="2400"/>
              <a:t>взрыва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63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92164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четвертого тура</a:t>
            </a:r>
          </a:p>
        </p:txBody>
      </p:sp>
      <p:pic>
        <p:nvPicPr>
          <p:cNvPr id="92168" name="Picture 8" descr="rutherfo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052513"/>
            <a:ext cx="3563938" cy="4752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284663" y="4581525"/>
            <a:ext cx="293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Э. Резерфорд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87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93188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92" name="WordArt 8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четвертого тура</a:t>
            </a:r>
          </a:p>
        </p:txBody>
      </p:sp>
      <p:pic>
        <p:nvPicPr>
          <p:cNvPr id="93193" name="Picture 9" descr="{3D944573-5884-4EB5-8829-33490F25E428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981075"/>
            <a:ext cx="4046537" cy="44958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23850" y="551656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Протонов – 29; Нейтронов: 64-29=35; Электронов – 29;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1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94212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6" name="WordArt 8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четвертого тура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3168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Мощность ядерного взрыва измеряется </a:t>
            </a:r>
            <a:br>
              <a:rPr lang="ru-RU" sz="2400"/>
            </a:br>
            <a:r>
              <a:rPr lang="ru-RU" sz="2400"/>
              <a:t>в так называемом тротиловом эквиваленте </a:t>
            </a:r>
          </a:p>
        </p:txBody>
      </p:sp>
      <p:pic>
        <p:nvPicPr>
          <p:cNvPr id="94218" name="Picture 10" descr="i[38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2636838"/>
            <a:ext cx="5184775" cy="38766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1438" y="71438"/>
            <a:ext cx="8964612" cy="670401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250825" y="5734050"/>
            <a:ext cx="8640763" cy="863600"/>
          </a:xfrm>
          <a:prstGeom prst="rect">
            <a:avLst/>
          </a:prstGeom>
          <a:solidFill>
            <a:srgbClr val="993300">
              <a:alpha val="69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5005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53641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6227763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33807" name="Oval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805488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7092950" y="5805488"/>
            <a:ext cx="720725" cy="720725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4</a:t>
            </a:r>
          </a:p>
        </p:txBody>
      </p:sp>
      <p:pic>
        <p:nvPicPr>
          <p:cNvPr id="33809" name="Picture 17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141663"/>
            <a:ext cx="5562600" cy="2476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3810" name="Picture 18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141663"/>
            <a:ext cx="2381250" cy="2476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3811" name="WordArt 19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23764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Закон</a:t>
            </a:r>
          </a:p>
        </p:txBody>
      </p:sp>
      <p:sp>
        <p:nvSpPr>
          <p:cNvPr id="33812" name="WordArt 20"/>
          <p:cNvSpPr>
            <a:spLocks noChangeArrowheads="1" noChangeShapeType="1" noTextEdit="1"/>
          </p:cNvSpPr>
          <p:nvPr/>
        </p:nvSpPr>
        <p:spPr bwMode="auto">
          <a:xfrm>
            <a:off x="250825" y="1268413"/>
            <a:ext cx="49688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всемирного </a:t>
            </a:r>
          </a:p>
        </p:txBody>
      </p:sp>
      <p:sp>
        <p:nvSpPr>
          <p:cNvPr id="33813" name="WordArt 21"/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42497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837"/>
                    </a:gs>
                    <a:gs pos="100000">
                      <a:srgbClr val="55300B"/>
                    </a:gs>
                  </a:gsLst>
                  <a:lin ang="5400000" scaled="1"/>
                </a:gradFill>
                <a:latin typeface="Georgia"/>
              </a:rPr>
              <a:t>тяготения</a:t>
            </a:r>
          </a:p>
        </p:txBody>
      </p:sp>
      <p:sp>
        <p:nvSpPr>
          <p:cNvPr id="33815" name="WordArt 23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39592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пятый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793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5235" name="Rectangle 3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вопросы пятого тура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13213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6084888" y="908050"/>
            <a:ext cx="2879725" cy="5761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508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320357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2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156325" y="981075"/>
            <a:ext cx="287338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95242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71438"/>
            <a:ext cx="720725" cy="4048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179388" y="1196975"/>
            <a:ext cx="29527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Кому принадлежит честь открытия закона всемирного тяготения ?</a:t>
            </a:r>
            <a:br>
              <a:rPr lang="ru-RU" sz="2400"/>
            </a:br>
            <a:r>
              <a:rPr lang="ru-RU" sz="2400"/>
              <a:t>- Р.Гук</a:t>
            </a:r>
            <a:br>
              <a:rPr lang="ru-RU" sz="2400"/>
            </a:br>
            <a:r>
              <a:rPr lang="ru-RU" sz="2400"/>
              <a:t>- Г.Галилей</a:t>
            </a:r>
            <a:br>
              <a:rPr lang="ru-RU" sz="2400"/>
            </a:br>
            <a:r>
              <a:rPr lang="ru-RU" sz="2400"/>
              <a:t>- И.Ньютон</a:t>
            </a:r>
            <a:br>
              <a:rPr lang="ru-RU" sz="2400"/>
            </a:br>
            <a:r>
              <a:rPr lang="ru-RU" sz="2400"/>
              <a:t>- А.Эйнштейн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95251" name="Picture 19" descr="foto023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21163"/>
            <a:ext cx="2376487" cy="23764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3132138" y="1196975"/>
            <a:ext cx="27352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Записать закон всемирного тяготения в виде формулы.</a:t>
            </a:r>
          </a:p>
        </p:txBody>
      </p:sp>
      <p:pic>
        <p:nvPicPr>
          <p:cNvPr id="95253" name="Picture 21" descr="image00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3284538"/>
            <a:ext cx="2719388" cy="33131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95245" name="Picture 13" descr="ko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5229225"/>
            <a:ext cx="2190750" cy="952500"/>
          </a:xfrm>
          <a:prstGeom prst="rect">
            <a:avLst/>
          </a:prstGeom>
          <a:noFill/>
        </p:spPr>
      </p:pic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6156325" y="1196975"/>
            <a:ext cx="2735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Бывают ли на Луне приливы?</a:t>
            </a:r>
            <a:br>
              <a:rPr lang="ru-RU" sz="2400"/>
            </a:br>
            <a:r>
              <a:rPr lang="ru-RU" sz="2400"/>
              <a:t>Почему?</a:t>
            </a:r>
          </a:p>
        </p:txBody>
      </p:sp>
      <p:pic>
        <p:nvPicPr>
          <p:cNvPr id="95255" name="Picture 23" descr="moon_face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4416425"/>
            <a:ext cx="2709863" cy="21605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59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9626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пятого тура</a:t>
            </a:r>
          </a:p>
        </p:txBody>
      </p:sp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25538"/>
            <a:ext cx="3673475" cy="4895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067175" y="1196975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И.Ньютон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1 команде: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Земля </a:t>
            </a:r>
            <a:r>
              <a:rPr lang="ru-RU" dirty="0" smtClean="0"/>
              <a:t>непрерывно излучает энергию в космическое пространство. Почему же Земля не замерзает?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643050"/>
            <a:ext cx="6400800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Ответ:</a:t>
            </a:r>
            <a:b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Наряду с процессом излучения энергии в космос происходит и поглощение энергии Солнца и звёзд.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3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97284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8" name="WordArt 8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пятого тура</a:t>
            </a:r>
          </a:p>
        </p:txBody>
      </p:sp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AFFE1"/>
              </a:clrFrom>
              <a:clrTo>
                <a:srgbClr val="DA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54006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2124075" y="4221163"/>
          <a:ext cx="3714750" cy="1477962"/>
        </p:xfrm>
        <a:graphic>
          <a:graphicData uri="http://schemas.openxmlformats.org/presentationml/2006/ole">
            <p:oleObj spid="_x0000_s97290" name="Формула" r:id="rId7" imgW="990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 descr="Рисунок1_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07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908050"/>
            <a:ext cx="720725" cy="720725"/>
          </a:xfrm>
          <a:prstGeom prst="ellipse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98308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DB93">
                  <a:alpha val="10001"/>
                </a:srgbClr>
              </a:gs>
              <a:gs pos="100000">
                <a:srgbClr val="FF8837"/>
              </a:gs>
            </a:gsLst>
            <a:lin ang="2700000" scaled="1"/>
          </a:gradFill>
          <a:ln w="15875">
            <a:solidFill>
              <a:srgbClr val="804A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12" name="WordArt 8"/>
          <p:cNvSpPr>
            <a:spLocks noChangeArrowheads="1" noChangeShapeType="1" noTextEdit="1"/>
          </p:cNvSpPr>
          <p:nvPr/>
        </p:nvSpPr>
        <p:spPr bwMode="auto">
          <a:xfrm>
            <a:off x="179388" y="114300"/>
            <a:ext cx="5476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FE94"/>
                    </a:gs>
                    <a:gs pos="100000">
                      <a:srgbClr val="F78911"/>
                    </a:gs>
                  </a:gsLst>
                  <a:lin ang="5400000" scaled="1"/>
                </a:gradFill>
                <a:latin typeface="Georgia"/>
              </a:rPr>
              <a:t>ответы пятого тура</a:t>
            </a:r>
          </a:p>
        </p:txBody>
      </p:sp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052513"/>
            <a:ext cx="6553200" cy="3495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39750" y="4797425"/>
            <a:ext cx="698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На Луне приливы бывают. Это связано с  взаимным притяжением Земли и Луны.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1438" y="71438"/>
            <a:ext cx="8964612" cy="6704012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50825" y="5734050"/>
            <a:ext cx="8640763" cy="863600"/>
          </a:xfrm>
          <a:prstGeom prst="rect">
            <a:avLst/>
          </a:prstGeom>
          <a:solidFill>
            <a:srgbClr val="642100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4897437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Georgia"/>
              </a:rPr>
              <a:t>турнир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77771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Georgia"/>
              </a:rPr>
              <a:t>любознательных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50825" y="5589588"/>
            <a:ext cx="8281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FFFFCC"/>
                </a:solidFill>
                <a:latin typeface="Georgia" pitchFamily="18" charset="0"/>
              </a:rPr>
              <a:t>подведем итоги…</a:t>
            </a:r>
          </a:p>
        </p:txBody>
      </p:sp>
      <p:pic>
        <p:nvPicPr>
          <p:cNvPr id="60430" name="Uch_v_sch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60437" name="Picture 21" descr="ko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797425"/>
            <a:ext cx="21907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4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30"/>
                </p:tgtEl>
              </p:cMediaNode>
            </p:audio>
          </p:childTnLst>
        </p:cTn>
      </p:par>
    </p:tnLst>
    <p:bldLst>
      <p:bldP spid="60424" grpId="4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Спасибо!</a:t>
            </a:r>
            <a:b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 До новых встреч!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2 команде: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</a:t>
            </a:r>
            <a:r>
              <a:rPr lang="ru-RU" dirty="0" smtClean="0"/>
              <a:t>в радиолокации для измерения времени распространения радиоволн не используют механический секундомер?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428736"/>
            <a:ext cx="6400800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Ответ: </a:t>
            </a:r>
            <a:b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Скорость радиоволн во много раз больше скорости переключения кнопки секундомера.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3 команде: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</a:t>
            </a:r>
            <a:r>
              <a:rPr lang="ru-RU" dirty="0" smtClean="0"/>
              <a:t>рассматривать в микроскоп каплю сильно разбавленного молока, то можно видеть, что плавающие в жидкости мелкие капли масла непрерывно движутся. Объясните это явление.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EFE94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17526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Броуновское движение.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1 команде: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</a:t>
            </a:r>
            <a:r>
              <a:rPr lang="ru-RU" dirty="0" smtClean="0"/>
              <a:t>горящий керосин нельзя тушить водой?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00800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Вода тяжелее керосина и она опустится вниз и не закроет доступ воздуха к керосину.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Вопрос 2 команде: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/>
              <a:t>В </a:t>
            </a:r>
            <a:r>
              <a:rPr lang="ru-RU" dirty="0" smtClean="0"/>
              <a:t>чём теплее: в трёх рубашках или в рубашке тройной толщины?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400800" cy="175260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Ответ. В трёх рубашках.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2237</TotalTime>
  <Words>698</Words>
  <Application>Microsoft Office PowerPoint</Application>
  <PresentationFormat>Экран (4:3)</PresentationFormat>
  <Paragraphs>201</Paragraphs>
  <Slides>53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Вопрос 1 команде: Земля непрерывно излучает энергию в космическое пространство. Почему же Земля не замерзает? </vt:lpstr>
      <vt:lpstr>Вопрос 2 команде: Почему в радиолокации для измерения времени распространения радиоволн не используют механический секундомер?  </vt:lpstr>
      <vt:lpstr>Вопрос 3 команде: Если рассматривать в микроскоп каплю сильно разбавленного молока, то можно видеть, что плавающие в жидкости мелкие капли масла непрерывно движутся. Объясните это явление.  </vt:lpstr>
      <vt:lpstr>Вопрос 1 команде: Почему горящий керосин нельзя тушить водой?  </vt:lpstr>
      <vt:lpstr>Вопрос 2 команде:  В чём теплее: в трёх рубашках или в рубашке тройной толщины? </vt:lpstr>
      <vt:lpstr>Вопрос 3 команде:  Ученики рассчитали, что для освещения ёлки нужно взять 12 имеющихся у них электрических лампочек. Как их нужно соединить? Почему? </vt:lpstr>
      <vt:lpstr>Вопрос 1 команде:  Почему в плавких предохранителях не применяют проволоку из тугоплавких металлов? </vt:lpstr>
      <vt:lpstr>Вопрос 2 команде:  Являетесь ли вы сейчас источником света? Какого?  </vt:lpstr>
      <vt:lpstr>Вопрос 3 команде:  Как на ощупь (в темноте) можно отличить собирающую линзу от рассеивающей?</vt:lpstr>
      <vt:lpstr>Вопрос 1 команде:  Какой энергией обладает летящий самолёт?  </vt:lpstr>
      <vt:lpstr>Вопрос 2 команде:  Какое изменение произошло с атомом кислорода, если он превратился в положительный ион?  </vt:lpstr>
      <vt:lpstr>Вопрос 3 команде:  Почему грязный снег в солнечную погоду тает быстрее, чем чистый? </vt:lpstr>
      <vt:lpstr>Вопрос 1 команде: Справедлива ли пословица: “Не услышишь выстрела, которым будешь убит</vt:lpstr>
      <vt:lpstr>Вопрос 2 команде:  Что имеют в виду, когда говорят: “Пошло дело, как по маслу”? </vt:lpstr>
      <vt:lpstr>Вопрос 3 команде:  О каком явлении гласит пословица: “Ему и беда, что с гуся вода”? </vt:lpstr>
      <vt:lpstr>Вопрос 1 команде:  На какое явление намекает поговорка: “Как соломинка и янтарь”? </vt:lpstr>
      <vt:lpstr>Вопрос 2 команде:  Какое явление описано в пословице: “Сполох красиво играет, да не греет”? </vt:lpstr>
      <vt:lpstr>Вопрос 3 команде:  О чём спрашивается в поговорке – загадке: “Чего с земли не поднимешь”? </vt:lpstr>
      <vt:lpstr>Вопрос 1 команде:  Какое явление подмечено в пословице: “Волна, набежав на волну, набирает силу”?  </vt:lpstr>
      <vt:lpstr>Вопрос 2 команде: Действительно ли падают звёзды?  </vt:lpstr>
      <vt:lpstr>Вопрос 3 команде:  О каком явлении говорит пословица: “Как аукнется, так и откликнется”?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Спасибо!  До новых встреч!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Анна</cp:lastModifiedBy>
  <cp:revision>292</cp:revision>
  <dcterms:created xsi:type="dcterms:W3CDTF">2007-11-12T15:17:07Z</dcterms:created>
  <dcterms:modified xsi:type="dcterms:W3CDTF">2011-05-17T13:44:16Z</dcterms:modified>
</cp:coreProperties>
</file>