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ms-office.activeX"/>
  <Override PartName="/ppt/activeX/activeX4.xml" ContentType="application/vnd.ms-office.activeX+xml"/>
  <Override PartName="/ppt/activeX/activeX5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Override PartName="/ppt/vbaProject.bin" ContentType="application/vnd.ms-office.vbaProject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6" r:id="rId5"/>
    <p:sldId id="261" r:id="rId6"/>
    <p:sldId id="260" r:id="rId7"/>
    <p:sldId id="268" r:id="rId8"/>
    <p:sldId id="262" r:id="rId9"/>
    <p:sldId id="26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A50021"/>
    <a:srgbClr val="FF9966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E00AB2A-28F8-4630-9C82-8B715E39E6FF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551AF07-EB59-4653-B6C9-C9B64E532B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4EDDAB-A62F-4B61-BD7D-B15155C7AC3C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10B2D-3301-46A2-AC08-99DFAF29697F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D9D9-418E-4748-AF80-3529E5A8F5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8C255-83D4-4CF7-9314-6531F82A1766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C07CF-AD37-47DC-B1BF-3B452151E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B6BAA-EED3-4F83-AB96-F6DC0C26DAAF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2ED70-E129-4CAA-941B-C43A7275B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2FEB1-1DD1-4283-9DC6-3E0509CC2AD6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D312B-B8F3-4A0E-B862-CA49BDA4E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FA72-51DF-488D-91B0-B643A6963EF0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27725-D1ED-4EEB-B325-F3198BA3F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2322A-20FB-4B15-B8C7-ADDAF9BB72B3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BE663-709F-4E14-BD21-4863846FD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CD00C-56D1-4E94-AD42-BC9E0DA05524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4F7A-961A-4485-8D24-9010F3F13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51B8F-4A3E-446F-AC00-393A74BCCA5B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11891-F019-41F9-8D86-8D506A8F1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E1C15-562F-41B8-8652-24CC3842E534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21A5E-4090-4C74-A693-707F46249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900DE-8E28-4AD3-AB62-4781853898A4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29BB1-55D9-42E0-97DD-D7F920AAF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A2411-339E-49EB-BD02-875BE9C72B29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B97A-4DF4-4B8B-9813-5AF9328FE3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9263C8B-1A12-485A-B5BA-3291232CD41B}" type="datetimeFigureOut">
              <a:rPr lang="ru-RU"/>
              <a:pPr>
                <a:defRPr/>
              </a:pPr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A91BACB-43A9-4D9A-88FE-8DBA5D946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nachalka.com/test_shablo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control" Target="../activeX/activeX2.xml"/><Relationship Id="rId7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715125" y="2643188"/>
            <a:ext cx="2057400" cy="2071687"/>
          </a:xfrm>
        </p:spPr>
        <p:txBody>
          <a:bodyPr/>
          <a:lstStyle/>
          <a:p>
            <a:pPr defTabSz="912813" eaLnBrk="1" hangingPunct="1"/>
            <a:r>
              <a:rPr lang="ru-RU" sz="2000" smtClean="0">
                <a:solidFill>
                  <a:srgbClr val="002060"/>
                </a:solidFill>
              </a:rPr>
              <a:t>Учитель физики МБОУ</a:t>
            </a:r>
            <a:br>
              <a:rPr lang="ru-RU" sz="2000" smtClean="0">
                <a:solidFill>
                  <a:srgbClr val="002060"/>
                </a:solidFill>
              </a:rPr>
            </a:br>
            <a:r>
              <a:rPr lang="ru-RU" sz="2000" smtClean="0">
                <a:solidFill>
                  <a:srgbClr val="002060"/>
                </a:solidFill>
              </a:rPr>
              <a:t> «Лицей №124» </a:t>
            </a:r>
            <a:br>
              <a:rPr lang="ru-RU" sz="2000" smtClean="0">
                <a:solidFill>
                  <a:srgbClr val="002060"/>
                </a:solidFill>
              </a:rPr>
            </a:br>
            <a:r>
              <a:rPr lang="ru-RU" sz="2000" smtClean="0">
                <a:solidFill>
                  <a:srgbClr val="002060"/>
                </a:solidFill>
              </a:rPr>
              <a:t>г. Барнаула      Рыбицкая В.А</a:t>
            </a:r>
            <a:r>
              <a:rPr lang="ru-RU" sz="2400" smtClean="0">
                <a:solidFill>
                  <a:srgbClr val="002060"/>
                </a:solidFill>
              </a:rPr>
              <a:t>.</a:t>
            </a:r>
            <a:r>
              <a:rPr lang="ru-RU" smtClean="0">
                <a:solidFill>
                  <a:srgbClr val="002060"/>
                </a:solidFill>
              </a:rPr>
              <a:t/>
            </a:r>
            <a:br>
              <a:rPr lang="ru-RU" smtClean="0">
                <a:solidFill>
                  <a:srgbClr val="002060"/>
                </a:solidFill>
              </a:rPr>
            </a:b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wrk_start_L1"/>
          </p:cNvPr>
          <p:cNvSpPr/>
          <p:nvPr/>
        </p:nvSpPr>
        <p:spPr>
          <a:xfrm>
            <a:off x="1285875" y="5929331"/>
            <a:ext cx="1980000" cy="576000"/>
          </a:xfrm>
          <a:prstGeom prst="roundRect">
            <a:avLst/>
          </a:prstGeom>
          <a:blipFill>
            <a:blip r:embed="rId3" cstate="screen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Мыльные пузыри</a:t>
            </a:r>
          </a:p>
        </p:txBody>
      </p:sp>
      <p:sp>
        <p:nvSpPr>
          <p:cNvPr id="6" name="Скругленный прямоугольник 5">
            <a:hlinkClick r:id="" action="ppaction://macro?name=wrk_start_L2"/>
          </p:cNvPr>
          <p:cNvSpPr/>
          <p:nvPr/>
        </p:nvSpPr>
        <p:spPr>
          <a:xfrm>
            <a:off x="3571875" y="5942012"/>
            <a:ext cx="1980000" cy="576000"/>
          </a:xfrm>
          <a:prstGeom prst="roundRect">
            <a:avLst/>
          </a:prstGeom>
          <a:blipFill>
            <a:blip r:embed="rId3" cstate="screen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Поверхностная энергия</a:t>
            </a:r>
          </a:p>
        </p:txBody>
      </p:sp>
      <p:sp>
        <p:nvSpPr>
          <p:cNvPr id="7" name="Скругленный прямоугольник 6">
            <a:hlinkClick r:id="" action="ppaction://macro?name=wrk_start_L3"/>
          </p:cNvPr>
          <p:cNvSpPr/>
          <p:nvPr/>
        </p:nvSpPr>
        <p:spPr>
          <a:xfrm>
            <a:off x="5857875" y="5942012"/>
            <a:ext cx="1980000" cy="576000"/>
          </a:xfrm>
          <a:prstGeom prst="roundRect">
            <a:avLst/>
          </a:prstGeom>
          <a:blipFill>
            <a:blip r:embed="rId3" cstate="screen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Капилляры</a:t>
            </a:r>
          </a:p>
        </p:txBody>
      </p:sp>
      <p:sp>
        <p:nvSpPr>
          <p:cNvPr id="8" name="Скругленный прямоугольник 7">
            <a:hlinkClick r:id="" action="ppaction://macro?name=wrk_start"/>
          </p:cNvPr>
          <p:cNvSpPr/>
          <p:nvPr/>
        </p:nvSpPr>
        <p:spPr>
          <a:xfrm>
            <a:off x="3071813" y="5013325"/>
            <a:ext cx="3000375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Начать тест</a:t>
            </a:r>
          </a:p>
        </p:txBody>
      </p:sp>
      <p:sp>
        <p:nvSpPr>
          <p:cNvPr id="3085" name="Подзаголовок 2"/>
          <p:cNvSpPr>
            <a:spLocks/>
          </p:cNvSpPr>
          <p:nvPr/>
        </p:nvSpPr>
        <p:spPr bwMode="auto">
          <a:xfrm>
            <a:off x="250825" y="6500813"/>
            <a:ext cx="85725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2813">
              <a:spcBef>
                <a:spcPct val="20000"/>
              </a:spcBef>
              <a:buFont typeface="Arial" charset="0"/>
              <a:buNone/>
            </a:pPr>
            <a:r>
              <a:rPr lang="ru-RU" sz="1000">
                <a:solidFill>
                  <a:srgbClr val="002060"/>
                </a:solidFill>
                <a:cs typeface="Arial" charset="0"/>
              </a:rPr>
              <a:t>Использован </a:t>
            </a:r>
            <a:r>
              <a:rPr lang="ru-RU" sz="1000" b="1">
                <a:solidFill>
                  <a:srgbClr val="898989"/>
                </a:solidFill>
                <a:cs typeface="Arial" charset="0"/>
                <a:hlinkClick r:id="rId4"/>
              </a:rPr>
              <a:t>шаблон создания тестов в </a:t>
            </a:r>
            <a:r>
              <a:rPr lang="en-US" sz="1000" b="1">
                <a:solidFill>
                  <a:srgbClr val="898989"/>
                </a:solidFill>
                <a:cs typeface="Arial" charset="0"/>
                <a:hlinkClick r:id="rId4"/>
              </a:rPr>
              <a:t>PowerPoint</a:t>
            </a:r>
            <a:endParaRPr lang="ru-RU" sz="1000" b="1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85875" y="1785938"/>
            <a:ext cx="6400800" cy="1428750"/>
          </a:xfrm>
        </p:spPr>
        <p:txBody>
          <a:bodyPr/>
          <a:lstStyle/>
          <a:p>
            <a:pPr>
              <a:defRPr/>
            </a:pPr>
            <a:r>
              <a:rPr lang="ru-RU" b="1" i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ТЕСТ «Поверхностное натяжение»</a:t>
            </a:r>
            <a:endParaRPr lang="ru-RU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500188" y="274638"/>
            <a:ext cx="6286500" cy="1143000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B0F0"/>
            </a:solidFill>
          </a:ln>
        </p:spPr>
        <p:txBody>
          <a:bodyPr/>
          <a:lstStyle/>
          <a:p>
            <a:pPr defTabSz="912813" eaLnBrk="1" hangingPunct="1"/>
            <a:r>
              <a:rPr lang="ru-RU" b="1" i="1" smtClean="0">
                <a:solidFill>
                  <a:srgbClr val="7030A0"/>
                </a:solidFill>
                <a:latin typeface="Arial" charset="0"/>
                <a:cs typeface="Arial" charset="0"/>
              </a:rPr>
              <a:t>Результат теста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28688" y="1714500"/>
            <a:ext cx="4572000" cy="3357563"/>
          </a:xfrm>
        </p:spPr>
        <p:txBody>
          <a:bodyPr/>
          <a:lstStyle/>
          <a:p>
            <a:pPr defTabSz="912813" eaLnBrk="1" hangingPunct="1">
              <a:buFont typeface="Arial" charset="0"/>
              <a:buNone/>
            </a:pPr>
            <a:r>
              <a:rPr lang="ru-RU" sz="4800" b="1" i="1" smtClean="0">
                <a:solidFill>
                  <a:srgbClr val="A50021"/>
                </a:solidFill>
                <a:latin typeface="Arial" charset="0"/>
                <a:cs typeface="Arial" charset="0"/>
              </a:rPr>
              <a:t>Верно: 3</a:t>
            </a:r>
          </a:p>
          <a:p>
            <a:pPr defTabSz="912813" eaLnBrk="1" hangingPunct="1">
              <a:buFont typeface="Arial" charset="0"/>
              <a:buNone/>
            </a:pPr>
            <a:r>
              <a:rPr lang="ru-RU" sz="4800" b="1" i="1" smtClean="0">
                <a:solidFill>
                  <a:srgbClr val="A50021"/>
                </a:solidFill>
                <a:latin typeface="Arial" charset="0"/>
                <a:cs typeface="Arial" charset="0"/>
              </a:rPr>
              <a:t>Ошибки: 4</a:t>
            </a:r>
          </a:p>
          <a:p>
            <a:pPr defTabSz="912813" eaLnBrk="1" hangingPunct="1">
              <a:buFont typeface="Arial" charset="0"/>
              <a:buNone/>
            </a:pPr>
            <a:r>
              <a:rPr lang="ru-RU" sz="4800" b="1" i="1" smtClean="0">
                <a:solidFill>
                  <a:srgbClr val="A50021"/>
                </a:solidFill>
                <a:latin typeface="Arial" charset="0"/>
                <a:cs typeface="Arial" charset="0"/>
              </a:rPr>
              <a:t>Отметка: 2</a:t>
            </a:r>
            <a:endParaRPr lang="ru-RU" sz="4800" b="1" i="1" smtClean="0">
              <a:solidFill>
                <a:srgbClr val="A50021"/>
              </a:solidFill>
              <a:latin typeface="Arial" charset="0"/>
              <a:cs typeface="Arial" charset="0"/>
            </a:endParaRPr>
          </a:p>
        </p:txBody>
      </p:sp>
      <p:sp>
        <p:nvSpPr>
          <p:cNvPr id="4100" name="Содержимое 2"/>
          <p:cNvSpPr txBox="1">
            <a:spLocks/>
          </p:cNvSpPr>
          <p:nvPr/>
        </p:nvSpPr>
        <p:spPr bwMode="auto">
          <a:xfrm>
            <a:off x="500063" y="5572125"/>
            <a:ext cx="5857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defTabSz="912813">
              <a:spcBef>
                <a:spcPct val="20000"/>
              </a:spcBef>
              <a:buFont typeface="Arial" charset="0"/>
              <a:buNone/>
            </a:pPr>
            <a:r>
              <a:rPr lang="ru-RU" sz="3200" smtClean="0">
                <a:solidFill>
                  <a:srgbClr val="A50021"/>
                </a:solidFill>
                <a:cs typeface="Arial" charset="0"/>
              </a:rPr>
              <a:t>Время: 0 мин. 27 сек.</a:t>
            </a:r>
            <a:endParaRPr lang="ru-RU" sz="3200">
              <a:solidFill>
                <a:srgbClr val="A50021"/>
              </a:solidFill>
              <a:cs typeface="Arial" charset="0"/>
            </a:endParaRPr>
          </a:p>
        </p:txBody>
      </p:sp>
      <p:sp>
        <p:nvSpPr>
          <p:cNvPr id="5" name="Скругленный прямоугольник 4">
            <a:hlinkClick r:id="" action="ppaction://macro?name=wrk_repeat"/>
          </p:cNvPr>
          <p:cNvSpPr/>
          <p:nvPr/>
        </p:nvSpPr>
        <p:spPr>
          <a:xfrm>
            <a:off x="6500813" y="5572125"/>
            <a:ext cx="2286000" cy="714375"/>
          </a:xfrm>
          <a:prstGeom prst="roundRect">
            <a:avLst/>
          </a:prstGeom>
          <a:blipFill>
            <a:blip r:embed="rId3" cstate="screen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ещё</a:t>
            </a:r>
          </a:p>
        </p:txBody>
      </p:sp>
      <p:sp>
        <p:nvSpPr>
          <p:cNvPr id="6" name="Скругленный прямоугольник 5">
            <a:hlinkClick r:id="" action="ppaction://macro?name=wrk_correct"/>
          </p:cNvPr>
          <p:cNvSpPr/>
          <p:nvPr/>
        </p:nvSpPr>
        <p:spPr>
          <a:xfrm>
            <a:off x="6500813" y="4643438"/>
            <a:ext cx="2286000" cy="714375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071562"/>
          </a:xfrm>
        </p:spPr>
        <p:txBody>
          <a:bodyPr/>
          <a:lstStyle/>
          <a:p>
            <a:pPr defTabSz="912813" eaLnBrk="1" hangingPunct="1"/>
            <a:r>
              <a:rPr lang="ru-RU" i="1" smtClean="0">
                <a:solidFill>
                  <a:srgbClr val="7030A0"/>
                </a:solidFill>
                <a:latin typeface="Arial" charset="0"/>
                <a:cs typeface="Arial" charset="0"/>
              </a:rPr>
              <a:t>Мыльные пузыри</a:t>
            </a: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71500" y="214313"/>
            <a:ext cx="8229600" cy="471487"/>
          </a:xfrm>
        </p:spPr>
        <p:txBody>
          <a:bodyPr/>
          <a:lstStyle/>
          <a:p>
            <a:pPr defTabSz="912813" eaLnBrk="1" hangingPunct="1"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Задание теста с единственным правильным ответом</a:t>
            </a:r>
            <a:r>
              <a:rPr lang="ru-RU" sz="2400" dirty="0" smtClean="0"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428992" y="5286388"/>
            <a:ext cx="2052000" cy="1332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Вязкость мыла больше, поверхностное натяжение меньше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28596" y="4286256"/>
            <a:ext cx="2052000" cy="1332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cs typeface="Arial" pitchFamily="34" charset="0"/>
              </a:rPr>
              <a:t>Плотность мыльного раствора меньше плотности воды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72264" y="4429132"/>
            <a:ext cx="2052000" cy="1332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cs typeface="Arial" pitchFamily="34" charset="0"/>
              </a:rPr>
              <a:t>Плотность мыльного раствора больше плотности воды</a:t>
            </a:r>
            <a:r>
              <a:rPr lang="ru-RU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86050" y="1857364"/>
            <a:ext cx="5214974" cy="1000132"/>
          </a:xfrm>
          <a:prstGeom prst="roundRect">
            <a:avLst/>
          </a:prstGeom>
          <a:blipFill>
            <a:blip r:embed="rId3" cstate="screen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Почему из мыльного раствора можно выдуть пузырь, а из чистой воды нельзя?</a:t>
            </a:r>
          </a:p>
        </p:txBody>
      </p:sp>
      <p:pic>
        <p:nvPicPr>
          <p:cNvPr id="5136" name="Picture 16" descr="C:\Users\Rybitsky\Pictures\i (46)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28596" y="1571612"/>
            <a:ext cx="2124000" cy="16768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87"/>
          </a:xfrm>
        </p:spPr>
        <p:txBody>
          <a:bodyPr/>
          <a:lstStyle/>
          <a:p>
            <a:pPr defTabSz="912813" eaLnBrk="1" hangingPunct="1"/>
            <a:r>
              <a:rPr lang="ru-RU" i="1" smtClean="0">
                <a:solidFill>
                  <a:srgbClr val="7030A0"/>
                </a:solidFill>
                <a:latin typeface="Arial" charset="0"/>
                <a:cs typeface="Arial" charset="0"/>
              </a:rPr>
              <a:t>Мыльные пузыри</a:t>
            </a: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500063" y="142875"/>
            <a:ext cx="8229600" cy="614363"/>
          </a:xfrm>
        </p:spPr>
        <p:txBody>
          <a:bodyPr/>
          <a:lstStyle/>
          <a:p>
            <a:pPr defTabSz="912813" eaLnBrk="1" hangingPunct="1">
              <a:buFont typeface="Arial" charset="0"/>
              <a:buNone/>
              <a:defRPr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  <a:latin typeface="Arial" charset="0"/>
                <a:cs typeface="Arial" charset="0"/>
              </a:rPr>
              <a:t>Задание теста с единственным правильным ответом.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428992" y="5214950"/>
            <a:ext cx="1980000" cy="1188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320 мкДЖ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28596" y="4286256"/>
            <a:ext cx="1980000" cy="1188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40 мкДж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786578" y="4357694"/>
            <a:ext cx="1980000" cy="1188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160 мкДж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714612" y="1500174"/>
            <a:ext cx="5857916" cy="1357322"/>
          </a:xfrm>
          <a:prstGeom prst="roundRect">
            <a:avLst/>
          </a:prstGeom>
          <a:blipFill>
            <a:blip r:embed="rId4" cstate="screen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</a:rPr>
              <a:t>Проволочная квадратная рамка затянута мыльной пленкой. Какую работу надо совершить, чтобы растянуть пленку, увеличив площадь её поверхности на10 кв.см. с каждой стороны? Поверхностное натяжение мыльного раствора равно 0,04 Н/м.</a:t>
            </a:r>
          </a:p>
        </p:txBody>
      </p:sp>
      <p:pic>
        <p:nvPicPr>
          <p:cNvPr id="6160" name="Picture 16" descr="C:\Users\Rybitsky\Pictures\i (39)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285720" y="1428736"/>
            <a:ext cx="2052000" cy="1843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143240" y="2143116"/>
            <a:ext cx="4643470" cy="1000132"/>
          </a:xfrm>
          <a:prstGeom prst="roundRect">
            <a:avLst/>
          </a:prstGeom>
          <a:blipFill>
            <a:blip r:embed="rId3" cstate="screen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173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774700"/>
          </a:xfrm>
        </p:spPr>
        <p:txBody>
          <a:bodyPr/>
          <a:lstStyle/>
          <a:p>
            <a:pPr defTabSz="912813" eaLnBrk="1" hangingPunct="1"/>
            <a:r>
              <a:rPr lang="ru-RU" i="1" smtClean="0">
                <a:solidFill>
                  <a:schemeClr val="bg1"/>
                </a:solidFill>
                <a:latin typeface="Arial" charset="0"/>
                <a:cs typeface="Arial" charset="0"/>
              </a:rPr>
              <a:t>Поверхностная энергия.</a:t>
            </a:r>
            <a:endParaRPr lang="ru-RU" smtClean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174" name="Содержимое 2"/>
          <p:cNvSpPr>
            <a:spLocks noGrp="1"/>
          </p:cNvSpPr>
          <p:nvPr>
            <p:ph idx="1"/>
          </p:nvPr>
        </p:nvSpPr>
        <p:spPr>
          <a:xfrm>
            <a:off x="457200" y="142875"/>
            <a:ext cx="8229600" cy="571500"/>
          </a:xfrm>
        </p:spPr>
        <p:txBody>
          <a:bodyPr/>
          <a:lstStyle/>
          <a:p>
            <a:pPr defTabSz="912813" eaLnBrk="1" hangingPunct="1">
              <a:buFont typeface="Arial" charset="0"/>
              <a:buNone/>
            </a:pPr>
            <a:r>
              <a:rPr lang="ru-RU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Задание теста с единственным правильным ответом.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57158" y="5072074"/>
            <a:ext cx="2160000" cy="1440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Под действием силы тяжести молекулы воды принимают шарообразную форму.</a:t>
            </a: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3571868" y="4000504"/>
            <a:ext cx="2160000" cy="1440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Дествуют силы притяжения  между молекулами воды.</a:t>
            </a: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357950" y="5000636"/>
            <a:ext cx="2160000" cy="1440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Действуют силы отталкивания между молекулами жидкости и воздуха.</a:t>
            </a:r>
          </a:p>
        </p:txBody>
      </p:sp>
      <p:pic>
        <p:nvPicPr>
          <p:cNvPr id="7" name="Picture 2" descr="http://im4-tub-ru.yandex.net/i?id=288056741-62-72&amp;n=21"/>
          <p:cNvPicPr>
            <a:picLocks noChangeAspect="1" noChangeArrowheads="1"/>
          </p:cNvPicPr>
          <p:nvPr/>
        </p:nvPicPr>
        <p:blipFill>
          <a:blip r:embed="rId4" cstate="screen"/>
          <a:stretch>
            <a:fillRect/>
          </a:stretch>
        </p:blipFill>
        <p:spPr bwMode="auto">
          <a:xfrm>
            <a:off x="857225" y="1643050"/>
            <a:ext cx="1990231" cy="18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185" name="Rectangle 7"/>
          <p:cNvSpPr>
            <a:spLocks noChangeArrowheads="1"/>
          </p:cNvSpPr>
          <p:nvPr/>
        </p:nvSpPr>
        <p:spPr bwMode="auto">
          <a:xfrm>
            <a:off x="3429000" y="2214563"/>
            <a:ext cx="4429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2060"/>
                </a:solidFill>
              </a:rPr>
              <a:t>Почему капля имеет шарообоазную форму?</a:t>
            </a:r>
            <a:endParaRPr lang="ru-RU" sz="240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571500"/>
          </a:xfrm>
        </p:spPr>
        <p:txBody>
          <a:bodyPr/>
          <a:lstStyle/>
          <a:p>
            <a:pPr defTabSz="912813" eaLnBrk="1" hangingPunct="1"/>
            <a:r>
              <a:rPr lang="ru-RU" i="1" smtClean="0">
                <a:solidFill>
                  <a:schemeClr val="bg1"/>
                </a:solidFill>
                <a:latin typeface="Arial" charset="0"/>
                <a:cs typeface="Arial" charset="0"/>
              </a:rPr>
              <a:t>Поверхностная энергия.</a:t>
            </a: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571500" y="214313"/>
            <a:ext cx="8229600" cy="614362"/>
          </a:xfrm>
        </p:spPr>
        <p:txBody>
          <a:bodyPr/>
          <a:lstStyle/>
          <a:p>
            <a:pPr defTabSz="912813" eaLnBrk="1" hangingPunct="1">
              <a:buFont typeface="Arial" charset="0"/>
              <a:buNone/>
            </a:pPr>
            <a:r>
              <a:rPr lang="ru-RU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Задание теста с несколькими правильными ответами.</a:t>
            </a:r>
          </a:p>
        </p:txBody>
      </p:sp>
      <p:sp>
        <p:nvSpPr>
          <p:cNvPr id="4" name="Скругленный прямоугольник 3">
            <a:hlinkClick r:id="" action="ppaction://macro?name=DA_MN"/>
          </p:cNvPr>
          <p:cNvSpPr/>
          <p:nvPr/>
        </p:nvSpPr>
        <p:spPr>
          <a:xfrm>
            <a:off x="857224" y="3929066"/>
            <a:ext cx="1980000" cy="864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/>
                </a:solidFill>
                <a:latin typeface="Arial" charset="0"/>
                <a:cs typeface="Arial" charset="0"/>
              </a:rPr>
              <a:t>Действуют силы поверхностного натяжения воды</a:t>
            </a:r>
            <a:r>
              <a:rPr lang="ru-RU" sz="1400" dirty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>
            <a:hlinkClick r:id="" action="ppaction://macro?name=DA_MN"/>
          </p:cNvPr>
          <p:cNvSpPr/>
          <p:nvPr/>
        </p:nvSpPr>
        <p:spPr>
          <a:xfrm>
            <a:off x="857224" y="5143512"/>
            <a:ext cx="1980000" cy="864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/>
                </a:solidFill>
                <a:latin typeface="Arial" charset="0"/>
                <a:cs typeface="Arial" charset="0"/>
              </a:rPr>
              <a:t>Слипание песчинок происходит под действием сил сцепления  молекул</a:t>
            </a:r>
            <a:endParaRPr lang="ru-RU" sz="1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/>
          <p:nvPr/>
        </p:nvSpPr>
        <p:spPr>
          <a:xfrm>
            <a:off x="3714744" y="4000504"/>
            <a:ext cx="1980000" cy="864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solidFill>
                  <a:schemeClr val="bg1"/>
                </a:solidFill>
                <a:latin typeface="Arial" charset="0"/>
                <a:cs typeface="Arial" charset="0"/>
              </a:rPr>
              <a:t>Равнодействующая сил притяжения направлена внутрь</a:t>
            </a:r>
            <a:r>
              <a:rPr lang="ru-RU" sz="1600" i="1" dirty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/>
          <p:nvPr/>
        </p:nvSpPr>
        <p:spPr>
          <a:xfrm>
            <a:off x="3643306" y="5214950"/>
            <a:ext cx="1980000" cy="864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Действуют силы притяжения между молекулами воды и песка</a:t>
            </a: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/>
          <p:nvPr/>
        </p:nvSpPr>
        <p:spPr>
          <a:xfrm>
            <a:off x="6429388" y="4000504"/>
            <a:ext cx="1980000" cy="864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Действуют силы притяжения между молекулами воды и воздуха.</a:t>
            </a: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/>
          <p:nvPr/>
        </p:nvSpPr>
        <p:spPr>
          <a:xfrm>
            <a:off x="6500826" y="5214950"/>
            <a:ext cx="1980000" cy="864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latin typeface="Arial" pitchFamily="34" charset="0"/>
                <a:cs typeface="Arial" pitchFamily="34" charset="0"/>
              </a:rPr>
              <a:t>Слипание песчинок происходит под действием силы тяжести.</a:t>
            </a:r>
          </a:p>
        </p:txBody>
      </p:sp>
      <p:sp>
        <p:nvSpPr>
          <p:cNvPr id="20" name="Скругленный прямоугольник 19">
            <a:hlinkClick r:id="" action="ppaction://macro?name=wrk_refresh"/>
          </p:cNvPr>
          <p:cNvSpPr/>
          <p:nvPr/>
        </p:nvSpPr>
        <p:spPr>
          <a:xfrm>
            <a:off x="1357313" y="6286500"/>
            <a:ext cx="2643187" cy="35718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21" name="Скругленный прямоугольник 20">
            <a:hlinkClick r:id="" action="ppaction://macro?name=wrk_finished"/>
          </p:cNvPr>
          <p:cNvSpPr/>
          <p:nvPr/>
        </p:nvSpPr>
        <p:spPr>
          <a:xfrm>
            <a:off x="4857750" y="6286500"/>
            <a:ext cx="3000375" cy="357188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500430" y="1857364"/>
            <a:ext cx="4786346" cy="1214446"/>
          </a:xfrm>
          <a:prstGeom prst="roundRect">
            <a:avLst/>
          </a:prstGeom>
          <a:blipFill>
            <a:blip r:embed="rId3" cstate="screen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</a:rPr>
              <a:t>Почему песчаные замки можно строить только из мокрого песка? Сухие песчинки не пристают друг к другу. </a:t>
            </a:r>
          </a:p>
        </p:txBody>
      </p:sp>
      <p:pic>
        <p:nvPicPr>
          <p:cNvPr id="19" name="Picture 2" descr="http://im4-tub-ru.yandex.net/i?id=288056741-62-72&amp;n=21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85786" y="1643049"/>
            <a:ext cx="2152789" cy="18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ru-RU" i="1" smtClean="0">
                <a:solidFill>
                  <a:schemeClr val="bg1"/>
                </a:solidFill>
                <a:latin typeface="Arial" charset="0"/>
                <a:cs typeface="Arial" charset="0"/>
              </a:rPr>
              <a:t>Капилляры.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500063" y="214313"/>
            <a:ext cx="8229600" cy="614362"/>
          </a:xfrm>
        </p:spPr>
        <p:txBody>
          <a:bodyPr/>
          <a:lstStyle/>
          <a:p>
            <a:pPr defTabSz="912813" eaLnBrk="1" hangingPunct="1"/>
            <a:r>
              <a:rPr lang="ru-RU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Задание теста с единственным правильным ответом</a:t>
            </a:r>
            <a:r>
              <a:rPr lang="ru-RU" sz="2400" smtClean="0">
                <a:latin typeface="Arial" charset="0"/>
                <a:cs typeface="Arial" charset="0"/>
              </a:rPr>
              <a:t>. 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3571868" y="3143248"/>
            <a:ext cx="2000250" cy="1143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Диаметр капилляров у мела меньше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714375" y="4286250"/>
            <a:ext cx="2000250" cy="1143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Диаметр капилляров у мела больше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500813" y="4286250"/>
            <a:ext cx="2000250" cy="1143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Диаметр капилляров у губки меньше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714612" y="1571612"/>
            <a:ext cx="4643470" cy="1285884"/>
          </a:xfrm>
          <a:prstGeom prst="roundRect">
            <a:avLst/>
          </a:prstGeom>
          <a:blipFill>
            <a:blip r:embed="rId3" cstate="screen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dirty="0"/>
              <a:t> </a:t>
            </a:r>
            <a:r>
              <a:rPr lang="ru-RU" b="1" dirty="0">
                <a:solidFill>
                  <a:srgbClr val="002060"/>
                </a:solidFill>
              </a:rPr>
              <a:t>Если положить кусок мела на мокрую губку, он намокнет. Если же сухую губку положить на мокрый мел, она останется сухой. Почему?</a:t>
            </a:r>
          </a:p>
        </p:txBody>
      </p:sp>
      <p:grpSp>
        <p:nvGrpSpPr>
          <p:cNvPr id="2" name="Group 9"/>
          <p:cNvGrpSpPr/>
          <p:nvPr/>
        </p:nvGrpSpPr>
        <p:grpSpPr>
          <a:xfrm>
            <a:off x="714348" y="1785926"/>
            <a:ext cx="1548000" cy="1800000"/>
            <a:chOff x="714348" y="1785926"/>
            <a:chExt cx="1428760" cy="135639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pic>
          <p:nvPicPr>
            <p:cNvPr id="9232" name="Picture 16" descr="C:\Users\Rybitsky\Pictures\i (2).jp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714348" y="2214554"/>
              <a:ext cx="1428760" cy="92776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  <a:reflection blurRad="12700" stA="38000" endPos="28000" dist="5000" dir="5400000" sy="-100000" algn="bl" rotWithShape="0"/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</p:pic>
        <p:pic>
          <p:nvPicPr>
            <p:cNvPr id="9233" name="Picture 17" descr="C:\Users\Rybitsky\Pictures\i (38).jpg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 rot="10800000">
              <a:off x="714348" y="1785926"/>
              <a:ext cx="1428760" cy="50006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  <a:reflection blurRad="12700" stA="38000" endPos="28000" dist="5000" dir="5400000" sy="-100000" algn="bl" rotWithShape="0"/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71500" y="714375"/>
            <a:ext cx="8229600" cy="500063"/>
          </a:xfrm>
        </p:spPr>
        <p:txBody>
          <a:bodyPr/>
          <a:lstStyle/>
          <a:p>
            <a:pPr defTabSz="912813" eaLnBrk="1" hangingPunct="1"/>
            <a:r>
              <a:rPr lang="ru-RU" i="1" smtClean="0">
                <a:solidFill>
                  <a:schemeClr val="bg1"/>
                </a:solidFill>
                <a:latin typeface="Arial" charset="0"/>
                <a:cs typeface="Arial" charset="0"/>
              </a:rPr>
              <a:t>Капилляры.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00063" y="214313"/>
            <a:ext cx="8229600" cy="542925"/>
          </a:xfrm>
        </p:spPr>
        <p:txBody>
          <a:bodyPr/>
          <a:lstStyle/>
          <a:p>
            <a:pPr defTabSz="912813" eaLnBrk="1" hangingPunct="1">
              <a:buFont typeface="Arial" charset="0"/>
              <a:buNone/>
            </a:pPr>
            <a:r>
              <a:rPr lang="ru-RU" sz="2400" smtClean="0">
                <a:solidFill>
                  <a:schemeClr val="bg1"/>
                </a:solidFill>
                <a:latin typeface="Arial" charset="0"/>
                <a:cs typeface="Arial" charset="0"/>
              </a:rPr>
              <a:t>Задание теста с несколькими правильными ответами</a:t>
            </a:r>
            <a:r>
              <a:rPr lang="ru-RU" sz="2400" smtClean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" name="Скругленный прямоугольник 3">
            <a:hlinkClick r:id="" action="ppaction://macro?name=DA_MN"/>
          </p:cNvPr>
          <p:cNvSpPr/>
          <p:nvPr/>
        </p:nvSpPr>
        <p:spPr>
          <a:xfrm>
            <a:off x="1071538" y="3500438"/>
            <a:ext cx="1620000" cy="900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h/3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>
            <a:hlinkClick r:id="" action="ppaction://macro?name=DA_MN"/>
          </p:cNvPr>
          <p:cNvSpPr/>
          <p:nvPr/>
        </p:nvSpPr>
        <p:spPr>
          <a:xfrm>
            <a:off x="1000100" y="4572008"/>
            <a:ext cx="1620000" cy="900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0.33h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>
            <a:hlinkClick r:id="" action="ppaction://macro?name=DA_MN"/>
          </p:cNvPr>
          <p:cNvSpPr/>
          <p:nvPr/>
        </p:nvSpPr>
        <p:spPr>
          <a:xfrm>
            <a:off x="3428992" y="3500438"/>
            <a:ext cx="1620000" cy="900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0.3h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>
            <a:hlinkClick r:id="" action="ppaction://macro?name=NET_MN"/>
          </p:cNvPr>
          <p:cNvSpPr/>
          <p:nvPr/>
        </p:nvSpPr>
        <p:spPr>
          <a:xfrm>
            <a:off x="3500430" y="4572008"/>
            <a:ext cx="1620000" cy="900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3h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>
            <a:hlinkClick r:id="" action="ppaction://macro?name=NET_MN"/>
          </p:cNvPr>
          <p:cNvSpPr/>
          <p:nvPr/>
        </p:nvSpPr>
        <p:spPr>
          <a:xfrm>
            <a:off x="6072198" y="3500438"/>
            <a:ext cx="1620000" cy="900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h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>
            <a:hlinkClick r:id="" action="ppaction://macro?name=NET_MN"/>
          </p:cNvPr>
          <p:cNvSpPr/>
          <p:nvPr/>
        </p:nvSpPr>
        <p:spPr>
          <a:xfrm>
            <a:off x="6143636" y="4572008"/>
            <a:ext cx="1620000" cy="9000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33h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>
            <a:hlinkClick r:id="" action="ppaction://macro?name=wrk_refresh"/>
          </p:cNvPr>
          <p:cNvSpPr/>
          <p:nvPr/>
        </p:nvSpPr>
        <p:spPr>
          <a:xfrm>
            <a:off x="1714500" y="5643563"/>
            <a:ext cx="2643188" cy="642937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  <p:sp>
        <p:nvSpPr>
          <p:cNvPr id="21" name="Скругленный прямоугольник 20">
            <a:hlinkClick r:id="" action="ppaction://macro?name=wrk_finished"/>
          </p:cNvPr>
          <p:cNvSpPr/>
          <p:nvPr/>
        </p:nvSpPr>
        <p:spPr>
          <a:xfrm>
            <a:off x="4572000" y="5643563"/>
            <a:ext cx="3000375" cy="642937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ответ готов!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71802" y="2143116"/>
            <a:ext cx="5500726" cy="1000132"/>
          </a:xfrm>
          <a:prstGeom prst="roundRect">
            <a:avLst/>
          </a:prstGeom>
          <a:blipFill>
            <a:blip r:embed="rId3" cstate="screen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None/>
              <a:defRPr/>
            </a:pPr>
            <a:r>
              <a:rPr lang="ru-RU" sz="1400" b="1" dirty="0">
                <a:solidFill>
                  <a:srgbClr val="002060"/>
                </a:solidFill>
              </a:rPr>
              <a:t>При погружении в воду капиллярной стеклянной трубки радиусом r жидкость в трубке поднялась на высоту h над уровнем жидкости в сосуде. Какой будет высота подъема жидкости в стеклянной трубке радиусом 3r ?</a:t>
            </a:r>
            <a:endParaRPr lang="ru-RU" sz="1400" b="1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2" name="Picture 28" descr="C:\Users\Rybitsky\Pictures\капилля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1000108"/>
            <a:ext cx="2276331" cy="15192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2813" eaLnBrk="1" hangingPunct="1"/>
            <a:r>
              <a:rPr lang="ru-RU" i="1" smtClean="0">
                <a:latin typeface="Arial" charset="0"/>
                <a:cs typeface="Arial" charset="0"/>
              </a:rPr>
              <a:t>Исправьте текст.</a:t>
            </a:r>
          </a:p>
        </p:txBody>
      </p:sp>
    </p:spTree>
    <p:controls>
      <p:control spid="1026" name="COR_FIN" r:id="rId2" imgW="7315200" imgH="2343240"/>
      <p:control spid="1027" name="COR_ERR" r:id="rId3" imgW="4505400" imgH="1438200"/>
      <p:control spid="1028" name="COR_OK" r:id="rId4" imgW="4505400" imgH="1438200"/>
      <p:control spid="1029" name="btn1" r:id="rId5" imgW="2666880" imgH="504720"/>
      <p:control spid="1030" name="CommandButton1" r:id="rId6" imgW="3029040" imgH="50472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362</Words>
  <Application>Microsoft Office PowerPoint</Application>
  <PresentationFormat>On-screen Show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Office</vt:lpstr>
      <vt:lpstr>Учитель физики МБОУ  «Лицей №124»  г. Барнаула      Рыбицкая В.А. </vt:lpstr>
      <vt:lpstr>Результат теста</vt:lpstr>
      <vt:lpstr>Мыльные пузыри</vt:lpstr>
      <vt:lpstr>Мыльные пузыри</vt:lpstr>
      <vt:lpstr>Поверхностная энергия.</vt:lpstr>
      <vt:lpstr>Поверхностная энергия.</vt:lpstr>
      <vt:lpstr>Капилляры.</vt:lpstr>
      <vt:lpstr>Капилляры.</vt:lpstr>
      <vt:lpstr>Исправьте текст.</vt:lpstr>
    </vt:vector>
  </TitlesOfParts>
  <Company>ind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</dc:title>
  <dc:creator>рыбицкая</dc:creator>
  <cp:lastModifiedBy>Rybitsky</cp:lastModifiedBy>
  <cp:revision>771</cp:revision>
  <dcterms:created xsi:type="dcterms:W3CDTF">2007-04-26T13:09:51Z</dcterms:created>
  <dcterms:modified xsi:type="dcterms:W3CDTF">2013-02-17T03:40:49Z</dcterms:modified>
</cp:coreProperties>
</file>