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notesMasterIdLst>
    <p:notesMasterId r:id="rId27"/>
  </p:notesMasterIdLst>
  <p:sldIdLst>
    <p:sldId id="272" r:id="rId2"/>
    <p:sldId id="257" r:id="rId3"/>
    <p:sldId id="258" r:id="rId4"/>
    <p:sldId id="259" r:id="rId5"/>
    <p:sldId id="277" r:id="rId6"/>
    <p:sldId id="261" r:id="rId7"/>
    <p:sldId id="273" r:id="rId8"/>
    <p:sldId id="274" r:id="rId9"/>
    <p:sldId id="275" r:id="rId10"/>
    <p:sldId id="276" r:id="rId11"/>
    <p:sldId id="260" r:id="rId12"/>
    <p:sldId id="268" r:id="rId13"/>
    <p:sldId id="263" r:id="rId14"/>
    <p:sldId id="264" r:id="rId15"/>
    <p:sldId id="265" r:id="rId16"/>
    <p:sldId id="266" r:id="rId17"/>
    <p:sldId id="278" r:id="rId18"/>
    <p:sldId id="267" r:id="rId19"/>
    <p:sldId id="269" r:id="rId20"/>
    <p:sldId id="271" r:id="rId21"/>
    <p:sldId id="270" r:id="rId22"/>
    <p:sldId id="279" r:id="rId23"/>
    <p:sldId id="281" r:id="rId24"/>
    <p:sldId id="280" r:id="rId25"/>
    <p:sldId id="28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9" autoAdjust="0"/>
    <p:restoredTop sz="86380" autoAdjust="0"/>
  </p:normalViewPr>
  <p:slideViewPr>
    <p:cSldViewPr>
      <p:cViewPr>
        <p:scale>
          <a:sx n="70" d="100"/>
          <a:sy n="70" d="100"/>
        </p:scale>
        <p:origin x="-142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123.xlsx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123.xlsx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5.8270549233622362E-2"/>
          <c:y val="0.10230462263645616"/>
          <c:w val="0.68928983371176455"/>
          <c:h val="0.77166934490331551"/>
        </c:manualLayout>
      </c:layout>
      <c:bar3DChart>
        <c:barDir val="col"/>
        <c:grouping val="standard"/>
        <c:ser>
          <c:idx val="1"/>
          <c:order val="0"/>
          <c:tx>
            <c:strRef>
              <c:f>Лист1!$A$4</c:f>
              <c:strCache>
                <c:ptCount val="1"/>
                <c:pt idx="0">
                  <c:v>зачетный бал экзамена</c:v>
                </c:pt>
              </c:strCache>
            </c:strRef>
          </c:tx>
          <c:cat>
            <c:numRef>
              <c:f>Лист1!$B$2:$D$2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32</c:v>
                </c:pt>
                <c:pt idx="1">
                  <c:v>34</c:v>
                </c:pt>
                <c:pt idx="2">
                  <c:v>33</c:v>
                </c:pt>
              </c:numCache>
            </c:numRef>
          </c:val>
        </c:ser>
        <c:ser>
          <c:idx val="2"/>
          <c:order val="1"/>
          <c:tx>
            <c:strRef>
              <c:f>Лист1!$A$5</c:f>
              <c:strCache>
                <c:ptCount val="1"/>
                <c:pt idx="0">
                  <c:v>средний бал сдачи</c:v>
                </c:pt>
              </c:strCache>
            </c:strRef>
          </c:tx>
          <c:cat>
            <c:numRef>
              <c:f>Лист1!$B$2:$D$2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47.8</c:v>
                </c:pt>
                <c:pt idx="1">
                  <c:v>49.4</c:v>
                </c:pt>
                <c:pt idx="2">
                  <c:v>48.8</c:v>
                </c:pt>
              </c:numCache>
            </c:numRef>
          </c:val>
        </c:ser>
        <c:shape val="box"/>
        <c:axId val="62547456"/>
        <c:axId val="64865408"/>
        <c:axId val="62325632"/>
      </c:bar3DChart>
      <c:catAx>
        <c:axId val="62547456"/>
        <c:scaling>
          <c:orientation val="minMax"/>
        </c:scaling>
        <c:axPos val="b"/>
        <c:numFmt formatCode="General" sourceLinked="1"/>
        <c:tickLblPos val="nextTo"/>
        <c:crossAx val="64865408"/>
        <c:crosses val="autoZero"/>
        <c:auto val="1"/>
        <c:lblAlgn val="ctr"/>
        <c:lblOffset val="100"/>
      </c:catAx>
      <c:valAx>
        <c:axId val="64865408"/>
        <c:scaling>
          <c:orientation val="minMax"/>
        </c:scaling>
        <c:axPos val="l"/>
        <c:majorGridlines/>
        <c:numFmt formatCode="General" sourceLinked="1"/>
        <c:tickLblPos val="nextTo"/>
        <c:crossAx val="62547456"/>
        <c:crosses val="autoZero"/>
        <c:crossBetween val="between"/>
      </c:valAx>
      <c:serAx>
        <c:axId val="62325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4865408"/>
        <c:crosses val="autoZero"/>
      </c:ser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6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Лист2!$B$1</c:f>
              <c:strCache>
                <c:ptCount val="1"/>
                <c:pt idx="0">
                  <c:v>мнение учеников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Лист2!$A$2:$A$6</c:f>
              <c:strCache>
                <c:ptCount val="5"/>
                <c:pt idx="0">
                  <c:v>Лучше усваивается материал</c:v>
                </c:pt>
                <c:pt idx="1">
                  <c:v>Уроки стали интереснее</c:v>
                </c:pt>
                <c:pt idx="2">
                  <c:v>С желанием идем на урок</c:v>
                </c:pt>
                <c:pt idx="3">
                  <c:v>Выросла активность на уроке</c:v>
                </c:pt>
                <c:pt idx="4">
                  <c:v>Появилась возможность демонстрировать свои работы</c:v>
                </c:pt>
              </c:strCache>
            </c:strRef>
          </c:cat>
          <c:val>
            <c:numRef>
              <c:f>Лист2!$B$2:$B$6</c:f>
              <c:numCache>
                <c:formatCode>0%</c:formatCode>
                <c:ptCount val="5"/>
                <c:pt idx="0">
                  <c:v>0.72000000000000031</c:v>
                </c:pt>
                <c:pt idx="1">
                  <c:v>0.68</c:v>
                </c:pt>
                <c:pt idx="2">
                  <c:v>0.64000000000000035</c:v>
                </c:pt>
                <c:pt idx="3">
                  <c:v>0.59199999999999997</c:v>
                </c:pt>
                <c:pt idx="4">
                  <c:v>0.35000000000000014</c:v>
                </c:pt>
              </c:numCache>
            </c:numRef>
          </c:val>
        </c:ser>
        <c:shape val="box"/>
        <c:axId val="67424256"/>
        <c:axId val="67425792"/>
        <c:axId val="62327872"/>
      </c:bar3DChart>
      <c:catAx>
        <c:axId val="67424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7425792"/>
        <c:crosses val="autoZero"/>
        <c:auto val="1"/>
        <c:lblAlgn val="ctr"/>
        <c:lblOffset val="100"/>
      </c:catAx>
      <c:valAx>
        <c:axId val="67425792"/>
        <c:scaling>
          <c:orientation val="minMax"/>
        </c:scaling>
        <c:axPos val="l"/>
        <c:majorGridlines/>
        <c:numFmt formatCode="0%" sourceLinked="1"/>
        <c:tickLblPos val="nextTo"/>
        <c:crossAx val="67424256"/>
        <c:crosses val="autoZero"/>
        <c:crossBetween val="between"/>
      </c:valAx>
      <c:serAx>
        <c:axId val="62327872"/>
        <c:scaling>
          <c:orientation val="minMax"/>
        </c:scaling>
        <c:delete val="1"/>
        <c:axPos val="b"/>
        <c:tickLblPos val="none"/>
        <c:crossAx val="67425792"/>
        <c:crosses val="autoZero"/>
      </c:ser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717E338-C8EF-4FD3-9149-6789D471D80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84E62-30CA-42B6-84D3-7228DC5E198A}" type="slidenum">
              <a:rPr lang="ru-RU"/>
              <a:pPr/>
              <a:t>2</a:t>
            </a:fld>
            <a:endParaRPr lang="ru-RU"/>
          </a:p>
        </p:txBody>
      </p:sp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1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D6234E1-F09E-4E2D-8DB4-2F0B1A77019B}" type="slidenum">
              <a:rPr lang="ru-RU" sz="1200">
                <a:latin typeface="+mn-lt"/>
              </a:rPr>
              <a:pPr algn="r">
                <a:defRPr/>
              </a:pPr>
              <a:t>2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A745CFE-9550-448A-AC60-9EC6317CFD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467D-248C-4A49-BFE3-0DB38C5D7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AA81-0596-4AB5-8F63-F6B1520F1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40A7B12-0FE1-4E89-A2A0-6A4C95F483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5499-5E43-4A1E-9A45-6A041BE7FD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24451A4-4AA8-4DA2-9949-C277D06EA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750E-1CB6-4BE6-9B46-7827E2DBE7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6DBF-3276-48F4-82C8-F6D8524F3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0FCF-D265-450A-9EFF-EA545DFA56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CAF5-5893-4E58-BEA9-46DFCC2229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7737-C4F2-47A9-A246-48A891CD5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8F0-34F0-451F-BA94-1DF0887E6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B07C10-5092-4BD4-B6EE-0DF3BD2B4C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06de_b4a82973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476672"/>
            <a:ext cx="3038590" cy="40369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4211960" y="476672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  <a:ea typeface="SimHei" pitchFamily="49" charset="-122"/>
              </a:rPr>
              <a:t>«Развитие и образование ни одному человеку не могут быть даны или сообщены. Всякий, кто желает к ним приобщиться, должен достигнуть этого собственной деятельностью, собственными силами, собственным напряжением»</a:t>
            </a:r>
          </a:p>
          <a:p>
            <a:pPr algn="just"/>
            <a:endParaRPr lang="ru-RU" sz="2400" dirty="0" smtClean="0">
              <a:solidFill>
                <a:schemeClr val="tx2">
                  <a:lumMod val="10000"/>
                </a:schemeClr>
              </a:solidFill>
              <a:latin typeface="Monotype Corsiva" pitchFamily="66" charset="0"/>
              <a:ea typeface="SimHei" pitchFamily="49" charset="-122"/>
            </a:endParaRPr>
          </a:p>
          <a:p>
            <a:pPr algn="r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  <a:ea typeface="SimHei" pitchFamily="49" charset="-122"/>
              </a:rPr>
              <a:t>А.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  <a:ea typeface="SimHei" pitchFamily="49" charset="-122"/>
              </a:rPr>
              <a:t>Дистервег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  <a:ea typeface="SimHei" pitchFamily="49" charset="-122"/>
              </a:rPr>
              <a:t> </a:t>
            </a:r>
          </a:p>
          <a:p>
            <a:pPr algn="r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  <a:ea typeface="SimHei" pitchFamily="49" charset="-122"/>
              </a:rPr>
              <a:t> немецкий педагог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Monotype Corsiva" pitchFamily="66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Преимущества создания собственных презентаций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712968" cy="511256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четкая внутренняя логика каждой презентации, связывающая воедино все этапы урока; </a:t>
            </a: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упор делается не на запоминание формул, что невозможно для  среднестатистического ребенка с обычными способностями, а на обучение его  получать новые формулы, опираясь на  известные ранее, рассуждая логически и используя имеющийся  к тому времени запас знаний;</a:t>
            </a:r>
          </a:p>
          <a:p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изложении материала  обязательно закладывается база для формирования умения решать задачи, как расчетные, так и качественные;</a:t>
            </a:r>
          </a:p>
          <a:p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анимации способствует лучшему  овладению методикой решения графических задач;  </a:t>
            </a:r>
          </a:p>
          <a:p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важная роль отводится визуализации физических процессов.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готовых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продуктов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13" name="Picture 9" descr="Безымянный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556792"/>
            <a:ext cx="3384376" cy="2232248"/>
          </a:xfrm>
          <a:noFill/>
          <a:ln w="12700">
            <a:solidFill>
              <a:schemeClr val="tx1"/>
            </a:solidFill>
          </a:ln>
        </p:spPr>
      </p:pic>
      <p:pic>
        <p:nvPicPr>
          <p:cNvPr id="47114" name="Picture 10" descr="Безымянный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932040" y="1556792"/>
            <a:ext cx="3460620" cy="2232248"/>
          </a:xfrm>
          <a:noFill/>
          <a:ln w="12700">
            <a:solidFill>
              <a:schemeClr val="tx1"/>
            </a:solidFill>
          </a:ln>
        </p:spPr>
      </p:pic>
      <p:pic>
        <p:nvPicPr>
          <p:cNvPr id="47115" name="Picture 11" descr="Безымянный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tretch>
            <a:fillRect/>
          </a:stretch>
        </p:blipFill>
        <p:spPr>
          <a:xfrm>
            <a:off x="755576" y="3941763"/>
            <a:ext cx="3384377" cy="2189162"/>
          </a:xfrm>
          <a:noFill/>
          <a:ln w="12700">
            <a:solidFill>
              <a:schemeClr val="tx1"/>
            </a:solidFill>
          </a:ln>
        </p:spPr>
      </p:pic>
      <p:pic>
        <p:nvPicPr>
          <p:cNvPr id="47116" name="Picture 12" descr="Безымянный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4932040" y="3941763"/>
            <a:ext cx="3459373" cy="2189162"/>
          </a:xfr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7" name="Rectangle 7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интерактивных наглядных пособий 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6" name="Picture 6" descr="Безымянный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556792"/>
            <a:ext cx="4104456" cy="2448272"/>
          </a:xfrm>
          <a:noFill/>
          <a:ln/>
        </p:spPr>
      </p:pic>
      <p:pic>
        <p:nvPicPr>
          <p:cNvPr id="76813" name="Picture 13" descr="Безымянный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802026" y="1600200"/>
            <a:ext cx="3730947" cy="2189163"/>
          </a:xfrm>
          <a:noFill/>
          <a:ln/>
        </p:spPr>
      </p:pic>
      <p:pic>
        <p:nvPicPr>
          <p:cNvPr id="76814" name="Picture 14" descr="Безымянный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tretch>
            <a:fillRect/>
          </a:stretch>
        </p:blipFill>
        <p:spPr>
          <a:xfrm>
            <a:off x="395536" y="4221088"/>
            <a:ext cx="4104456" cy="2448272"/>
          </a:xfrm>
          <a:noFill/>
          <a:ln/>
        </p:spPr>
      </p:pic>
      <p:pic>
        <p:nvPicPr>
          <p:cNvPr id="76815" name="Picture 15" descr="Безымянный1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4802027" y="3941763"/>
            <a:ext cx="3730945" cy="2189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323528" y="0"/>
            <a:ext cx="8507288" cy="127897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ИКТ в научно-исследовательской работе учащихся</a:t>
            </a:r>
            <a:endParaRPr lang="ru-RU" sz="3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80" name="Picture 12" descr="DSC0482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1196752"/>
            <a:ext cx="3539021" cy="2656787"/>
          </a:xfrm>
          <a:noFill/>
          <a:ln/>
        </p:spPr>
      </p:pic>
      <p:pic>
        <p:nvPicPr>
          <p:cNvPr id="58381" name="Picture 13" descr="DSC048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932040" y="1196752"/>
            <a:ext cx="3549022" cy="2664296"/>
          </a:xfrm>
          <a:noFill/>
          <a:ln/>
        </p:spPr>
      </p:pic>
      <p:pic>
        <p:nvPicPr>
          <p:cNvPr id="58382" name="Picture 14" descr="DSC0483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tretch>
            <a:fillRect/>
          </a:stretch>
        </p:blipFill>
        <p:spPr>
          <a:xfrm>
            <a:off x="611560" y="4005064"/>
            <a:ext cx="3537426" cy="2655589"/>
          </a:xfrm>
          <a:noFill/>
          <a:ln/>
        </p:spPr>
      </p:pic>
      <p:pic>
        <p:nvPicPr>
          <p:cNvPr id="58383" name="Picture 15" descr="DSC0483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5209361" y="3941763"/>
            <a:ext cx="2916277" cy="2189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7" name="Rectangle 2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Проекты учащихся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340768"/>
            <a:ext cx="3600400" cy="2453086"/>
          </a:xfrm>
        </p:spPr>
      </p:pic>
      <p:pic>
        <p:nvPicPr>
          <p:cNvPr id="16" name="Содержимое 15" descr="7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860032" y="1340768"/>
            <a:ext cx="3672408" cy="2448272"/>
          </a:xfrm>
        </p:spPr>
      </p:pic>
      <p:pic>
        <p:nvPicPr>
          <p:cNvPr id="12" name="Содержимое 11" descr="IMG_1915.JPG"/>
          <p:cNvPicPr>
            <a:picLocks noGrp="1" noChangeAspect="1"/>
          </p:cNvPicPr>
          <p:nvPr>
            <p:ph sz="quarter" idx="3"/>
          </p:nvPr>
        </p:nvPicPr>
        <p:blipFill>
          <a:blip r:embed="rId4" cstate="email"/>
          <a:stretch>
            <a:fillRect/>
          </a:stretch>
        </p:blipFill>
        <p:spPr>
          <a:xfrm>
            <a:off x="955354" y="3941763"/>
            <a:ext cx="3042291" cy="2189162"/>
          </a:xfrm>
        </p:spPr>
      </p:pic>
      <p:pic>
        <p:nvPicPr>
          <p:cNvPr id="10" name="Содержимое 9" descr="IMG_1914.JPG"/>
          <p:cNvPicPr>
            <a:picLocks noGrp="1" noChangeAspect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5114161" y="3941763"/>
            <a:ext cx="3106678" cy="21891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погодных условий на состояние человека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8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196752"/>
            <a:ext cx="8760066" cy="2088232"/>
          </a:xfrm>
        </p:spPr>
      </p:pic>
      <p:pic>
        <p:nvPicPr>
          <p:cNvPr id="13" name="Содержимое 12" descr="9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179512" y="4581128"/>
            <a:ext cx="8771732" cy="1944216"/>
          </a:xfrm>
        </p:spPr>
      </p:pic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79512" y="3501008"/>
            <a:ext cx="8964488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>
                    <a:lumMod val="1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Санитарно-гигиеническая оценка классной комнаты</a:t>
            </a:r>
            <a:endParaRPr kumimoji="0" lang="ru-RU" sz="2800" b="1" i="0" u="none" strike="noStrike" kern="1200" cap="none" spc="0" normalizeH="0" baseline="0" noProof="0" dirty="0">
              <a:ln w="6350">
                <a:noFill/>
              </a:ln>
              <a:solidFill>
                <a:schemeClr val="tx2">
                  <a:lumMod val="1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7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55848" y="188640"/>
            <a:ext cx="8636631" cy="648072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699792" cy="14401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 в работе классного руководителя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843808" y="207337"/>
            <a:ext cx="6048672" cy="650889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852936"/>
            <a:ext cx="2376264" cy="144016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Сайт 9 «Б»</a:t>
            </a:r>
            <a:endParaRPr kumimoji="0" lang="ru-RU" sz="2800" b="1" i="0" u="none" strike="noStrike" kern="1200" cap="none" spc="0" normalizeH="0" baseline="0" noProof="0" dirty="0">
              <a:ln w="6350"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2123728" y="3284984"/>
            <a:ext cx="648072" cy="648072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3" name="Rectangle 9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космонавтики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186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2132856"/>
            <a:ext cx="4248472" cy="3186354"/>
          </a:xfrm>
        </p:spPr>
      </p:pic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611560" y="26064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ИКТ при подготовке и проведении внеклассных мероприятий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IMG_18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71800" y="4005064"/>
            <a:ext cx="3491880" cy="2618910"/>
          </a:xfrm>
          <a:prstGeom prst="rect">
            <a:avLst/>
          </a:prstGeom>
        </p:spPr>
      </p:pic>
      <p:pic>
        <p:nvPicPr>
          <p:cNvPr id="11" name="Рисунок 10" descr="IMG_188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36096" y="2411506"/>
            <a:ext cx="3528392" cy="264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539552" y="0"/>
            <a:ext cx="8229600" cy="113982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Шоу мыльных пузырей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7" name="Picture 9" descr="фоток 38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268760"/>
            <a:ext cx="3793805" cy="2530804"/>
          </a:xfrm>
          <a:noFill/>
          <a:ln/>
        </p:spPr>
      </p:pic>
      <p:pic>
        <p:nvPicPr>
          <p:cNvPr id="78858" name="Picture 10" descr="фоток 38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860032" y="1268760"/>
            <a:ext cx="3778512" cy="2520603"/>
          </a:xfrm>
          <a:noFill/>
          <a:ln/>
        </p:spPr>
      </p:pic>
      <p:pic>
        <p:nvPicPr>
          <p:cNvPr id="78859" name="Picture 11" descr="фоток 0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tretch>
            <a:fillRect/>
          </a:stretch>
        </p:blipFill>
        <p:spPr>
          <a:xfrm>
            <a:off x="467544" y="3933056"/>
            <a:ext cx="3764975" cy="2511573"/>
          </a:xfrm>
          <a:noFill/>
          <a:ln/>
        </p:spPr>
      </p:pic>
      <p:pic>
        <p:nvPicPr>
          <p:cNvPr id="11" name="Содержимое 10" descr="фоток 094.jpg"/>
          <p:cNvPicPr>
            <a:picLocks noGrp="1" noChangeAspect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5025628" y="3941763"/>
            <a:ext cx="3283743" cy="21891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871788" y="5084763"/>
            <a:ext cx="6272212" cy="1138237"/>
          </a:xfrm>
          <a:scene3d>
            <a:camera prst="orthographicFront"/>
            <a:lightRig rig="threePt" dir="t"/>
          </a:scene3d>
          <a:sp3d prstMaterial="dkEdge"/>
        </p:spPr>
        <p:txBody>
          <a:bodyPr>
            <a:normAutofit/>
          </a:bodyPr>
          <a:lstStyle/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Демиденко</a:t>
            </a:r>
            <a:r>
              <a:rPr lang="ru-RU" sz="21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Николаевна,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физики  МОУ СОШ №8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ru-RU" sz="21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sz="21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Люберцы Московской области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528" y="692696"/>
            <a:ext cx="86074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информационно – коммуникационных технологий  в процессе обучения </a:t>
            </a: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физике </a:t>
            </a:r>
            <a:endParaRPr lang="ru-RU" sz="4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ompute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3356992"/>
            <a:ext cx="3056384" cy="30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«Чернобыль – незатухающая боль» научно-практическая конференция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192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556792"/>
            <a:ext cx="4507169" cy="3380377"/>
          </a:xfrm>
        </p:spPr>
      </p:pic>
      <p:pic>
        <p:nvPicPr>
          <p:cNvPr id="9" name="Рисунок 8" descr="IMG_19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35696" y="2780928"/>
            <a:ext cx="4824536" cy="3618402"/>
          </a:xfrm>
          <a:prstGeom prst="rect">
            <a:avLst/>
          </a:prstGeom>
        </p:spPr>
      </p:pic>
      <p:pic>
        <p:nvPicPr>
          <p:cNvPr id="10" name="Рисунок 9" descr="IMG_19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19464" y="1556792"/>
            <a:ext cx="460851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 моего труда – это успехи моих учеников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772816"/>
          <a:ext cx="8280922" cy="3312368"/>
        </p:xfrm>
        <a:graphic>
          <a:graphicData uri="http://schemas.openxmlformats.org/drawingml/2006/table">
            <a:tbl>
              <a:tblPr/>
              <a:tblGrid>
                <a:gridCol w="360040"/>
                <a:gridCol w="1142081"/>
                <a:gridCol w="1437927"/>
                <a:gridCol w="1232510"/>
                <a:gridCol w="1437927"/>
                <a:gridCol w="1232510"/>
                <a:gridCol w="1437927"/>
              </a:tblGrid>
              <a:tr h="41404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Учебная деятельность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0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2008-2009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2009-2010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2010-2011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успеваемость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качество знаний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успеваемость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качество знаний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успеваемость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качество знаний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69%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71%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71%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44%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79%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69%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 моего труда – это успехи моих учеников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556792"/>
          <a:ext cx="8640960" cy="1944215"/>
        </p:xfrm>
        <a:graphic>
          <a:graphicData uri="http://schemas.openxmlformats.org/drawingml/2006/table">
            <a:tbl>
              <a:tblPr/>
              <a:tblGrid>
                <a:gridCol w="4877563"/>
                <a:gridCol w="1188441"/>
                <a:gridCol w="1386515"/>
                <a:gridCol w="1188441"/>
              </a:tblGrid>
              <a:tr h="38884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Результаты ЕГЭ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количество выпускников, сдававших экзамен по физике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зачетный бал экзамена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средний бал сдачи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331640" y="3212976"/>
          <a:ext cx="6660232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предметных олимпиадах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44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580158"/>
            <a:ext cx="4041775" cy="4215209"/>
          </a:xfrm>
        </p:spPr>
      </p:pic>
      <p:pic>
        <p:nvPicPr>
          <p:cNvPr id="6" name="Содержимое 5" descr="40302737ordinateur-gif.gif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716016" y="2348880"/>
            <a:ext cx="4038600" cy="373512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дает использование интерактивного оборудования на уроках физики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1340768"/>
          <a:ext cx="871296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75656" y="0"/>
            <a:ext cx="61125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Причины использования </a:t>
            </a:r>
          </a:p>
          <a:p>
            <a:pPr algn="ctr"/>
            <a:r>
              <a:rPr lang="ru-RU" sz="3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ИКТ на уроках физики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99592" y="2708920"/>
            <a:ext cx="3448745" cy="39395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 Ц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елый  ряд   физических  явлений   можно  наблюдать  только на  базе научных лабораторий со специальным  оборудованием </a:t>
            </a:r>
          </a:p>
          <a:p>
            <a:pPr algn="just">
              <a:buFont typeface="Arial" charset="0"/>
              <a:buChar char="•"/>
            </a:pPr>
            <a:endParaRPr lang="ru-RU" sz="20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algn="just">
              <a:buFont typeface="Arial" charset="0"/>
              <a:buChar char="•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 Многие процессы микромира  и быстродействующие процессы   невидимы  для нас</a:t>
            </a:r>
          </a:p>
          <a:p>
            <a:pPr algn="just">
              <a:buFont typeface="Arial" charset="0"/>
              <a:buChar char="•"/>
            </a:pPr>
            <a:endParaRPr lang="ru-RU" sz="20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algn="just">
              <a:buFont typeface="Arial" charset="0"/>
              <a:buChar char="•"/>
            </a:pPr>
            <a:endParaRPr lang="ru-RU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03648" y="1412776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объективные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52120" y="1412776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субъективные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339752" y="1916832"/>
            <a:ext cx="648072" cy="648072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516216" y="1916832"/>
            <a:ext cx="648072" cy="648072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20072" y="2733794"/>
            <a:ext cx="3448745" cy="41242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Сокращение количества часов на изучение физики  на базовом уровне с 4-х до 2-х 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ru-RU" dirty="0" smtClean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Ежегодно от 20 до 35%  выпускников  выбирают физику для сдачи экзамена по выбору в  форме ЕГЭ, что предполагает овладение знаниями по предмету на профильном уровне </a:t>
            </a:r>
          </a:p>
          <a:p>
            <a:pPr algn="just"/>
            <a:endParaRPr lang="ru-RU" sz="20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algn="just">
              <a:buFont typeface="Arial" charset="0"/>
              <a:buChar char="•"/>
            </a:pPr>
            <a:endParaRPr lang="ru-RU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12" grpId="0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Преимущество применения ИКТ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качества наглядности в учебном процессе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Интенсификация урока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подачи материала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самостоятельности учащихся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трудоёмкости процесса контроля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Возрастание концентрации внимания учащихся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Неограниченные ресурсы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 использования ИКТ на уроках</a:t>
            </a:r>
            <a:endParaRPr lang="ru-RU" sz="36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Выступление с опорой на мультимедиа презентацию; </a:t>
            </a: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Компьютерное тестирование; </a:t>
            </a: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электронных сборников-тренажёров; </a:t>
            </a: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электронными энциклопедиями. </a:t>
            </a:r>
          </a:p>
          <a:p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9" name="Rectangle 17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Последовательное соединение проводников 8 класс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403648" y="1990725"/>
            <a:ext cx="6553200" cy="4867275"/>
          </a:xfrm>
        </p:spPr>
      </p:pic>
      <p:sp>
        <p:nvSpPr>
          <p:cNvPr id="9" name="Rectangle 17"/>
          <p:cNvSpPr txBox="1">
            <a:spLocks noChangeArrowheads="1"/>
          </p:cNvSpPr>
          <p:nvPr/>
        </p:nvSpPr>
        <p:spPr>
          <a:xfrm>
            <a:off x="323528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Мои презентации к урокам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9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97014" y="260648"/>
            <a:ext cx="8695466" cy="63367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«Исследование зависимости между массой тела и силой, с которой это тело притягивается Землей»  7 класс</a:t>
            </a:r>
            <a:endParaRPr lang="ru-RU" sz="3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628800"/>
            <a:ext cx="6673564" cy="499537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8680913" cy="63367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503</Words>
  <Application>Microsoft Office PowerPoint</Application>
  <PresentationFormat>Экран (4:3)</PresentationFormat>
  <Paragraphs>129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Начальная</vt:lpstr>
      <vt:lpstr>Слайд 1</vt:lpstr>
      <vt:lpstr>Слайд 2</vt:lpstr>
      <vt:lpstr>Слайд 3</vt:lpstr>
      <vt:lpstr>Преимущество применения ИКТ</vt:lpstr>
      <vt:lpstr>Модели использования ИКТ на уроках</vt:lpstr>
      <vt:lpstr>Последовательное соединение проводников 8 класс</vt:lpstr>
      <vt:lpstr>Слайд 7</vt:lpstr>
      <vt:lpstr>«Исследование зависимости между массой тела и силой, с которой это тело притягивается Землей»  7 класс</vt:lpstr>
      <vt:lpstr>Слайд 9</vt:lpstr>
      <vt:lpstr>Преимущества создания собственных презентаций</vt:lpstr>
      <vt:lpstr>Применение готовых мультимедийных продуктов</vt:lpstr>
      <vt:lpstr>Использование интерактивных наглядных пособий </vt:lpstr>
      <vt:lpstr>Применение ИКТ в научно-исследовательской работе учащихся</vt:lpstr>
      <vt:lpstr>Проекты учащихся</vt:lpstr>
      <vt:lpstr>Влияние погодных условий на состояние человека</vt:lpstr>
      <vt:lpstr>Слайд 16</vt:lpstr>
      <vt:lpstr>ИКТ в работе классного руководителя</vt:lpstr>
      <vt:lpstr>День космонавтики</vt:lpstr>
      <vt:lpstr>Шоу мыльных пузырей</vt:lpstr>
      <vt:lpstr>«Чернобыль – незатухающая боль» научно-практическая конференция</vt:lpstr>
      <vt:lpstr>Показатели эффективности моего труда – это успехи моих учеников</vt:lpstr>
      <vt:lpstr>Показатели эффективности моего труда – это успехи моих учеников</vt:lpstr>
      <vt:lpstr>Участие в предметных олимпиадах</vt:lpstr>
      <vt:lpstr>Что дает использование интерактивного оборудования на уроках физики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55</cp:revision>
  <dcterms:created xsi:type="dcterms:W3CDTF">2005-09-12T23:54:05Z</dcterms:created>
  <dcterms:modified xsi:type="dcterms:W3CDTF">2013-02-16T17:37:35Z</dcterms:modified>
</cp:coreProperties>
</file>