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8" r:id="rId3"/>
    <p:sldId id="259" r:id="rId4"/>
    <p:sldId id="286" r:id="rId5"/>
    <p:sldId id="257" r:id="rId6"/>
    <p:sldId id="260" r:id="rId7"/>
    <p:sldId id="262" r:id="rId8"/>
    <p:sldId id="261" r:id="rId9"/>
    <p:sldId id="263" r:id="rId10"/>
    <p:sldId id="265" r:id="rId11"/>
    <p:sldId id="264"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1" r:id="rId27"/>
    <p:sldId id="282" r:id="rId28"/>
    <p:sldId id="283" r:id="rId29"/>
    <p:sldId id="284" r:id="rId30"/>
    <p:sldId id="285" r:id="rId31"/>
    <p:sldId id="280" r:id="rId32"/>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49" d="100"/>
          <a:sy n="49" d="100"/>
        </p:scale>
        <p:origin x="-1277" y="-67"/>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9" name="Заголовок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ru-RU" smtClean="0"/>
              <a:t>Образец заголовка</a:t>
            </a:r>
            <a:endParaRPr kumimoji="0" lang="en-US"/>
          </a:p>
        </p:txBody>
      </p:sp>
      <p:sp>
        <p:nvSpPr>
          <p:cNvPr id="17" name="Подзаголовок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30" name="Дата 29"/>
          <p:cNvSpPr>
            <a:spLocks noGrp="1"/>
          </p:cNvSpPr>
          <p:nvPr>
            <p:ph type="dt" sz="half" idx="10"/>
          </p:nvPr>
        </p:nvSpPr>
        <p:spPr/>
        <p:txBody>
          <a:bodyPr/>
          <a:lstStyle/>
          <a:p>
            <a:fld id="{5B106E36-FD25-4E2D-B0AA-010F637433A0}" type="datetimeFigureOut">
              <a:rPr lang="ru-RU" smtClean="0"/>
              <a:pPr/>
              <a:t>22.12.2014</a:t>
            </a:fld>
            <a:endParaRPr lang="ru-RU"/>
          </a:p>
        </p:txBody>
      </p:sp>
      <p:sp>
        <p:nvSpPr>
          <p:cNvPr id="19" name="Нижний колонтитул 18"/>
          <p:cNvSpPr>
            <a:spLocks noGrp="1"/>
          </p:cNvSpPr>
          <p:nvPr>
            <p:ph type="ftr" sz="quarter" idx="11"/>
          </p:nvPr>
        </p:nvSpPr>
        <p:spPr/>
        <p:txBody>
          <a:bodyPr/>
          <a:lstStyle/>
          <a:p>
            <a:endParaRPr lang="ru-RU"/>
          </a:p>
        </p:txBody>
      </p:sp>
      <p:sp>
        <p:nvSpPr>
          <p:cNvPr id="27" name="Номер слайда 26"/>
          <p:cNvSpPr>
            <a:spLocks noGrp="1"/>
          </p:cNvSpPr>
          <p:nvPr>
            <p:ph type="sldNum" sz="quarter" idx="12"/>
          </p:nvPr>
        </p:nvSpPr>
        <p:spPr/>
        <p:txBody>
          <a:bodyPr/>
          <a:lstStyle/>
          <a:p>
            <a:fld id="{725C68B6-61C2-468F-89AB-4B9F7531AA68}" type="slidenum">
              <a:rPr lang="ru-RU" smtClean="0"/>
              <a:pPr/>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22.12.2014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914401"/>
            <a:ext cx="2057400" cy="5211763"/>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914401"/>
            <a:ext cx="6019800" cy="5211763"/>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22.12.2014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Содержимое 2"/>
          <p:cNvSpPr>
            <a:spLocks noGrp="1"/>
          </p:cNvSpPr>
          <p:nvPr>
            <p:ph idx="1"/>
          </p:nvPr>
        </p:nvSpPr>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22.12.2014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p>
            <a:fld id="{5B106E36-FD25-4E2D-B0AA-010F637433A0}" type="datetimeFigureOut">
              <a:rPr lang="ru-RU" smtClean="0"/>
              <a:pPr/>
              <a:t>22.12.2014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229600" cy="1143000"/>
          </a:xfrm>
        </p:spPr>
        <p:txBody>
          <a:bodyPr/>
          <a:lstStyle/>
          <a:p>
            <a:r>
              <a:rPr kumimoji="0" lang="ru-RU" smtClean="0"/>
              <a:t>Образец заголовка</a:t>
            </a:r>
            <a:endParaRPr kumimoji="0" lang="en-US"/>
          </a:p>
        </p:txBody>
      </p:sp>
      <p:sp>
        <p:nvSpPr>
          <p:cNvPr id="3" name="Содержимое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5B106E36-FD25-4E2D-B0AA-010F637433A0}" type="datetimeFigureOut">
              <a:rPr lang="ru-RU" smtClean="0"/>
              <a:pPr/>
              <a:t>22.12.2014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229600" cy="1143000"/>
          </a:xfrm>
        </p:spPr>
        <p:txBody>
          <a:bodyPr tIns="45720" anchor="b"/>
          <a:lstStyle>
            <a:lvl1pPr>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p>
            <a:fld id="{5B106E36-FD25-4E2D-B0AA-010F637433A0}" type="datetimeFigureOut">
              <a:rPr lang="ru-RU" smtClean="0"/>
              <a:pPr/>
              <a:t>22.12.2014</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p>
            <a:fld id="{5B106E36-FD25-4E2D-B0AA-010F637433A0}" type="datetimeFigureOut">
              <a:rPr lang="ru-RU" smtClean="0"/>
              <a:pPr/>
              <a:t>22.12.2014</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B106E36-FD25-4E2D-B0AA-010F637433A0}" type="datetimeFigureOut">
              <a:rPr lang="ru-RU" smtClean="0"/>
              <a:pPr/>
              <a:t>22.12.2014</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ru-RU" smtClean="0"/>
              <a:t>Образец заголовка</a:t>
            </a:r>
            <a:endParaRPr kumimoji="0" lang="en-US"/>
          </a:p>
        </p:txBody>
      </p:sp>
      <p:sp>
        <p:nvSpPr>
          <p:cNvPr id="3" name="Текст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5B106E36-FD25-4E2D-B0AA-010F637433A0}" type="datetimeFigureOut">
              <a:rPr lang="ru-RU" smtClean="0"/>
              <a:pPr/>
              <a:t>22.12.2014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9" name="Прямоугольник с одним вырезанным скругленным углом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Прямоугольный треугольник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Заголовок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ru-RU" smtClean="0"/>
              <a:t>Образец заголовка</a:t>
            </a:r>
            <a:endParaRPr kumimoji="0" lang="en-US"/>
          </a:p>
        </p:txBody>
      </p:sp>
      <p:sp>
        <p:nvSpPr>
          <p:cNvPr id="4" name="Текст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22.12.2014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a:xfrm>
            <a:off x="8077200" y="6356350"/>
            <a:ext cx="609600" cy="365125"/>
          </a:xfrm>
        </p:spPr>
        <p:txBody>
          <a:bodyPr/>
          <a:lstStyle/>
          <a:p>
            <a:fld id="{725C68B6-61C2-468F-89AB-4B9F7531AA68}" type="slidenum">
              <a:rPr lang="ru-RU" smtClean="0"/>
              <a:pPr/>
              <a:t>‹#›</a:t>
            </a:fld>
            <a:endParaRPr lang="ru-RU"/>
          </a:p>
        </p:txBody>
      </p:sp>
      <p:sp>
        <p:nvSpPr>
          <p:cNvPr id="3" name="Рисунок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ru-RU" smtClean="0"/>
              <a:t>Вставка рисунка</a:t>
            </a:r>
            <a:endParaRPr kumimoji="0" lang="en-US" dirty="0"/>
          </a:p>
        </p:txBody>
      </p:sp>
      <p:sp>
        <p:nvSpPr>
          <p:cNvPr id="10" name="Полилиния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Полилиния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CCCCFF"/>
            </a:gs>
            <a:gs pos="17999">
              <a:srgbClr val="99CCFF"/>
            </a:gs>
            <a:gs pos="36000">
              <a:srgbClr val="9966FF"/>
            </a:gs>
            <a:gs pos="61000">
              <a:srgbClr val="CC99FF"/>
            </a:gs>
            <a:gs pos="82001">
              <a:srgbClr val="99CCFF"/>
            </a:gs>
            <a:gs pos="100000">
              <a:srgbClr val="CCCCFF"/>
            </a:gs>
          </a:gsLst>
          <a:path path="circle">
            <a:fillToRect l="100000" t="100000"/>
          </a:path>
          <a:tileRect r="-100000" b="-100000"/>
        </a:gradFill>
        <a:effectLst/>
      </p:bgPr>
    </p:bg>
    <p:spTree>
      <p:nvGrpSpPr>
        <p:cNvPr id="1" name=""/>
        <p:cNvGrpSpPr/>
        <p:nvPr/>
      </p:nvGrpSpPr>
      <p:grpSpPr>
        <a:xfrm>
          <a:off x="0" y="0"/>
          <a:ext cx="0" cy="0"/>
          <a:chOff x="0" y="0"/>
          <a:chExt cx="0" cy="0"/>
        </a:xfrm>
      </p:grpSpPr>
      <p:sp>
        <p:nvSpPr>
          <p:cNvPr id="7" name="Полилиния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Полилиния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Заголовок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ru-RU" smtClean="0"/>
              <a:t>Образец заголовка</a:t>
            </a:r>
            <a:endParaRPr kumimoji="0" lang="en-US"/>
          </a:p>
        </p:txBody>
      </p:sp>
      <p:sp>
        <p:nvSpPr>
          <p:cNvPr id="30" name="Текст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0" name="Дата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5B106E36-FD25-4E2D-B0AA-010F637433A0}" type="datetimeFigureOut">
              <a:rPr lang="ru-RU" smtClean="0"/>
              <a:pPr/>
              <a:t>22.12.2014</a:t>
            </a:fld>
            <a:endParaRPr lang="ru-RU"/>
          </a:p>
        </p:txBody>
      </p:sp>
      <p:sp>
        <p:nvSpPr>
          <p:cNvPr id="22" name="Нижний колонтитул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ru-RU"/>
          </a:p>
        </p:txBody>
      </p:sp>
      <p:sp>
        <p:nvSpPr>
          <p:cNvPr id="18" name="Номер слайда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725C68B6-61C2-468F-89AB-4B9F7531AA68}" type="slidenum">
              <a:rPr lang="ru-RU" smtClean="0"/>
              <a:pPr/>
              <a:t>‹#›</a:t>
            </a:fld>
            <a:endParaRPr lang="ru-RU"/>
          </a:p>
        </p:txBody>
      </p:sp>
      <p:grpSp>
        <p:nvGrpSpPr>
          <p:cNvPr id="2" name="Группа 1"/>
          <p:cNvGrpSpPr/>
          <p:nvPr/>
        </p:nvGrpSpPr>
        <p:grpSpPr>
          <a:xfrm>
            <a:off x="-19017" y="202408"/>
            <a:ext cx="9180548" cy="649224"/>
            <a:chOff x="-19045" y="216550"/>
            <a:chExt cx="9180548" cy="649224"/>
          </a:xfrm>
        </p:grpSpPr>
        <p:sp>
          <p:nvSpPr>
            <p:cNvPr id="12" name="Полилиния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Полилиния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7.xml"/><Relationship Id="rId4" Type="http://schemas.openxmlformats.org/officeDocument/2006/relationships/image" Target="../media/image4.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hyperlink" Target="https://ru.wikipedia.org/wiki/%D0%9E%D1%80%D0%B3%D0%B0%D0%BD%D0%B8%D0%B7%D0%B0%D1%86%D0%B8%D1%8F_%D1%8D%D0%BA%D0%BE%D0%BD%D0%BE%D0%BC%D0%B8%D1%87%D0%B5%D1%81%D0%BA%D0%BE%D0%B3%D0%BE_%D1%81%D0%BE%D1%82%D1%80%D1%83%D0%B4%D0%BD%D0%B8%D1%87%D0%B5%D1%81%D1%82%D0%B2%D0%B0_%D0%B8_%D1%80%D0%B0%D0%B7%D0%B2%D0%B8%D1%82%D0%B8%D1%8F" TargetMode="External"/><Relationship Id="rId2" Type="http://schemas.openxmlformats.org/officeDocument/2006/relationships/hyperlink" Target="https://ru.wikipedia.org/wiki/%D0%90%D0%BD%D0%B3%D0%BB%D0%B8%D0%B9%D1%81%D0%BA%D0%B8%D0%B9_%D1%8F%D0%B7%D1%8B%D0%BA" TargetMode="Externa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hyperlink" Target="https://ru.wikipedia.org/wiki/%D0%9C%D0%B5%D0%B6%D0%B4%D1%83%D0%BD%D0%B0%D1%80%D0%BE%D0%B4%D0%BD%D0%B0%D1%8F_%D0%BF%D1%80%D0%BE%D0%B3%D1%80%D0%B0%D0%BC%D0%BC%D0%B0_%D0%BF%D0%BE_%D0%BE%D1%86%D0%B5%D0%BD%D0%BA%D0%B5_%D0%BE%D0%B1%D1%80%D0%B0%D0%B7%D0%BE%D0%B2%D0%B0%D1%82%D0%B5%D0%BB%D1%8C%D0%BD%D1%8B%D1%85_%D0%B4%D0%BE%D1%81%D1%82%D0%B8%D0%B6%D0%B5%D0%BD%D0%B8%D0%B9_%D1%83%D1%87%D0%B0%D1%89%D0%B8%D1%85%D1%81%D1%8F#cite_note-PISA_2009_Results:_Learning_Trends:_Changes_in_Student_Performance_Since_2000_.28Volume_V.29-1" TargetMode="External"/><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714356"/>
            <a:ext cx="7143768" cy="3785652"/>
          </a:xfrm>
          <a:prstGeom prst="rect">
            <a:avLst/>
          </a:prstGeom>
          <a:noFill/>
        </p:spPr>
        <p:txBody>
          <a:bodyPr wrap="square" rtlCol="0">
            <a:spAutoFit/>
          </a:bodyPr>
          <a:lstStyle/>
          <a:p>
            <a:pPr algn="ctr"/>
            <a:r>
              <a:rPr lang="ru-RU" sz="4800" b="1" i="1" dirty="0" smtClean="0">
                <a:latin typeface="Times New Roman" pitchFamily="18" charset="0"/>
                <a:cs typeface="Times New Roman" pitchFamily="18" charset="0"/>
              </a:rPr>
              <a:t>РЕЗУЛЬТАТЫ, АНАЛИЗ, ПЕРСПЕКТИВЫ И ПРИМЕРЫ ЗАДАНИЙ МЕЖДУНАРОДНОГО ИССЛЕДОВАНИЯ </a:t>
            </a:r>
            <a:r>
              <a:rPr lang="en-US" sz="4800" b="1" i="1" dirty="0" smtClean="0">
                <a:latin typeface="Times New Roman" pitchFamily="18" charset="0"/>
                <a:cs typeface="Times New Roman" pitchFamily="18" charset="0"/>
              </a:rPr>
              <a:t>PISA.</a:t>
            </a:r>
            <a:endParaRPr lang="ru-RU" sz="4800" b="1" i="1" dirty="0">
              <a:latin typeface="Times New Roman" pitchFamily="18" charset="0"/>
              <a:cs typeface="Times New Roman" pitchFamily="18" charset="0"/>
            </a:endParaRPr>
          </a:p>
        </p:txBody>
      </p:sp>
      <p:pic>
        <p:nvPicPr>
          <p:cNvPr id="3" name="Рисунок 2" descr="1321374170_pic001.jpg"/>
          <p:cNvPicPr>
            <a:picLocks noChangeAspect="1"/>
          </p:cNvPicPr>
          <p:nvPr/>
        </p:nvPicPr>
        <p:blipFill>
          <a:blip r:embed="rId2" cstate="print"/>
          <a:stretch>
            <a:fillRect/>
          </a:stretch>
        </p:blipFill>
        <p:spPr>
          <a:xfrm>
            <a:off x="285720" y="4429132"/>
            <a:ext cx="2876552" cy="2157414"/>
          </a:xfrm>
          <a:prstGeom prst="roundRect">
            <a:avLst>
              <a:gd name="adj" fmla="val 8594"/>
            </a:avLst>
          </a:prstGeom>
          <a:solidFill>
            <a:srgbClr val="FFFFFF">
              <a:shade val="85000"/>
            </a:srgbClr>
          </a:solidFill>
          <a:ln>
            <a:noFill/>
          </a:ln>
          <a:effectLst>
            <a:glow rad="139700">
              <a:schemeClr val="accent4">
                <a:satMod val="175000"/>
                <a:alpha val="40000"/>
              </a:schemeClr>
            </a:glow>
            <a:reflection blurRad="12700" stA="38000" endPos="28000" dist="5000" dir="5400000" sy="-100000" algn="bl" rotWithShape="0"/>
          </a:effectLst>
        </p:spPr>
      </p:pic>
      <p:pic>
        <p:nvPicPr>
          <p:cNvPr id="4" name="Рисунок 3" descr="boy.jpg"/>
          <p:cNvPicPr>
            <a:picLocks noChangeAspect="1"/>
          </p:cNvPicPr>
          <p:nvPr/>
        </p:nvPicPr>
        <p:blipFill>
          <a:blip r:embed="rId3" cstate="print"/>
          <a:stretch>
            <a:fillRect/>
          </a:stretch>
        </p:blipFill>
        <p:spPr>
          <a:xfrm>
            <a:off x="6715140" y="1214422"/>
            <a:ext cx="2158148" cy="1366827"/>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7" name="TextBox 6"/>
          <p:cNvSpPr txBox="1"/>
          <p:nvPr/>
        </p:nvSpPr>
        <p:spPr>
          <a:xfrm>
            <a:off x="4929190" y="5000636"/>
            <a:ext cx="3857653" cy="1754326"/>
          </a:xfrm>
          <a:prstGeom prst="rect">
            <a:avLst/>
          </a:prstGeom>
          <a:noFill/>
        </p:spPr>
        <p:txBody>
          <a:bodyPr wrap="square" rtlCol="0">
            <a:spAutoFit/>
          </a:bodyPr>
          <a:lstStyle/>
          <a:p>
            <a:pPr algn="just"/>
            <a:r>
              <a:rPr lang="ru-RU" b="1" i="1" dirty="0" smtClean="0">
                <a:latin typeface="Times New Roman" pitchFamily="18" charset="0"/>
                <a:cs typeface="Times New Roman" pitchFamily="18" charset="0"/>
              </a:rPr>
              <a:t>Подготовила </a:t>
            </a:r>
          </a:p>
          <a:p>
            <a:pPr algn="just"/>
            <a:r>
              <a:rPr lang="ru-RU" b="1" i="1" dirty="0" smtClean="0">
                <a:latin typeface="Times New Roman" pitchFamily="18" charset="0"/>
                <a:cs typeface="Times New Roman" pitchFamily="18" charset="0"/>
              </a:rPr>
              <a:t>учитель биологии</a:t>
            </a:r>
          </a:p>
          <a:p>
            <a:pPr algn="just"/>
            <a:r>
              <a:rPr lang="ru-RU" b="1" i="1" dirty="0" err="1" smtClean="0">
                <a:latin typeface="Times New Roman" pitchFamily="18" charset="0"/>
                <a:cs typeface="Times New Roman" pitchFamily="18" charset="0"/>
              </a:rPr>
              <a:t>школы-лицей</a:t>
            </a:r>
            <a:r>
              <a:rPr lang="ru-RU" b="1" i="1" dirty="0" smtClean="0">
                <a:latin typeface="Times New Roman" pitchFamily="18" charset="0"/>
                <a:cs typeface="Times New Roman" pitchFamily="18" charset="0"/>
              </a:rPr>
              <a:t> № 8</a:t>
            </a:r>
          </a:p>
          <a:p>
            <a:pPr algn="just"/>
            <a:r>
              <a:rPr lang="ru-RU" b="1" i="1" dirty="0" smtClean="0">
                <a:latin typeface="Times New Roman" pitchFamily="18" charset="0"/>
                <a:cs typeface="Times New Roman" pitchFamily="18" charset="0"/>
              </a:rPr>
              <a:t> для одарённых детей</a:t>
            </a:r>
          </a:p>
          <a:p>
            <a:pPr algn="just"/>
            <a:r>
              <a:rPr lang="ru-RU" b="1" i="1" dirty="0" smtClean="0">
                <a:latin typeface="Times New Roman" pitchFamily="18" charset="0"/>
                <a:cs typeface="Times New Roman" pitchFamily="18" charset="0"/>
              </a:rPr>
              <a:t> города Павлодара</a:t>
            </a:r>
          </a:p>
          <a:p>
            <a:pPr algn="just"/>
            <a:r>
              <a:rPr lang="ru-RU" b="1" i="1" dirty="0" smtClean="0">
                <a:latin typeface="Times New Roman" pitchFamily="18" charset="0"/>
                <a:cs typeface="Times New Roman" pitchFamily="18" charset="0"/>
              </a:rPr>
              <a:t>Синицына И.Ю.</a:t>
            </a:r>
            <a:endParaRPr lang="ru-RU" b="1" i="1" dirty="0">
              <a:latin typeface="Times New Roman" pitchFamily="18" charset="0"/>
              <a:cs typeface="Times New Roman" pitchFamily="18" charset="0"/>
            </a:endParaRPr>
          </a:p>
        </p:txBody>
      </p:sp>
      <p:pic>
        <p:nvPicPr>
          <p:cNvPr id="8" name="Рисунок 7" descr="IMG_0423.jpg"/>
          <p:cNvPicPr>
            <a:picLocks noChangeAspect="1"/>
          </p:cNvPicPr>
          <p:nvPr/>
        </p:nvPicPr>
        <p:blipFill>
          <a:blip r:embed="rId4" cstate="print"/>
          <a:stretch>
            <a:fillRect/>
          </a:stretch>
        </p:blipFill>
        <p:spPr>
          <a:xfrm>
            <a:off x="7358082" y="5500702"/>
            <a:ext cx="1500166" cy="1125125"/>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57158" y="1000108"/>
            <a:ext cx="8429684" cy="4247317"/>
          </a:xfrm>
          <a:prstGeom prst="rect">
            <a:avLst/>
          </a:prstGeom>
        </p:spPr>
        <p:txBody>
          <a:bodyPr wrap="square">
            <a:spAutoFit/>
          </a:bodyPr>
          <a:lstStyle/>
          <a:p>
            <a:pPr algn="just"/>
            <a:r>
              <a:rPr lang="ru-RU" sz="3000" b="1" i="1" dirty="0" smtClean="0"/>
              <a:t>Естественнонаучная грамотность – способность человека осваивать и использовать естественнонаучные знания для распознания и постановки вопросов, для освоения новых знаний, для объяснения естественнонаучных явлений и формулирования основанных на научных доказательствах выводов в связи с естественнонаучной проблематикой; </a:t>
            </a:r>
            <a:endParaRPr lang="ru-RU" sz="3000"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500034" y="1000108"/>
            <a:ext cx="8286808" cy="5170646"/>
          </a:xfrm>
          <a:prstGeom prst="rect">
            <a:avLst/>
          </a:prstGeom>
        </p:spPr>
        <p:txBody>
          <a:bodyPr wrap="square">
            <a:spAutoFit/>
          </a:bodyPr>
          <a:lstStyle/>
          <a:p>
            <a:r>
              <a:rPr lang="ru-RU" sz="3000" b="1" i="1" dirty="0" smtClean="0"/>
              <a:t>понимать основные особенности естествознания как формы человеческого познания; демонстрировать осведомленность в том, что естественные науки и технология оказывают влияние на материальную, интеллектуальную и культурную сферы общества; проявлять активную гражданскую позицию при рассмотрении проблем, связанных с естествознанием.</a:t>
            </a:r>
            <a:endParaRPr lang="ru-RU" sz="3000"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1"/>
          <p:cNvSpPr>
            <a:spLocks noChangeArrowheads="1"/>
          </p:cNvSpPr>
          <p:nvPr/>
        </p:nvSpPr>
        <p:spPr bwMode="auto">
          <a:xfrm>
            <a:off x="571472" y="626118"/>
            <a:ext cx="8215370" cy="532453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3400" b="1" i="1" u="sng" strike="noStrike" cap="none" normalizeH="0" dirty="0" smtClean="0">
                <a:ln>
                  <a:noFill/>
                </a:ln>
                <a:effectLst/>
                <a:latin typeface="Times New Roman" pitchFamily="18" charset="0"/>
                <a:ea typeface="Times New Roman" pitchFamily="18" charset="0"/>
                <a:cs typeface="Times New Roman" pitchFamily="18" charset="0"/>
              </a:rPr>
              <a:t>Области естественнонаучных знаний</a:t>
            </a:r>
            <a:r>
              <a:rPr kumimoji="0" lang="ru-RU" sz="3400" b="1" i="1" u="none" strike="noStrike" cap="none" normalizeH="0" dirty="0" smtClean="0">
                <a:ln>
                  <a:noFill/>
                </a:ln>
                <a:effectLst/>
                <a:latin typeface="Times New Roman" pitchFamily="18" charset="0"/>
                <a:ea typeface="Times New Roman" pitchFamily="18" charset="0"/>
                <a:cs typeface="Times New Roman" pitchFamily="18" charset="0"/>
              </a:rPr>
              <a:t> –</a:t>
            </a:r>
          </a:p>
          <a:p>
            <a:pPr marL="0" marR="0" lvl="0" indent="0" algn="ctr" defTabSz="914400" rtl="0" eaLnBrk="1" fontAlgn="base" latinLnBrk="0" hangingPunct="1">
              <a:lnSpc>
                <a:spcPct val="100000"/>
              </a:lnSpc>
              <a:spcBef>
                <a:spcPct val="0"/>
              </a:spcBef>
              <a:spcAft>
                <a:spcPct val="0"/>
              </a:spcAft>
              <a:buClrTx/>
              <a:buSzTx/>
              <a:buFontTx/>
              <a:buNone/>
              <a:tabLst/>
            </a:pPr>
            <a:endParaRPr lang="ru-RU" sz="3400" b="1" i="1" dirty="0" smtClean="0">
              <a:solidFill>
                <a:srgbClr val="8F9493"/>
              </a:solidFill>
              <a:latin typeface="Times New Roman" pitchFamily="18" charset="0"/>
              <a:ea typeface="Times New Roman" pitchFamily="18"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ru-RU" sz="3400" b="1" i="1" u="none" strike="noStrike" cap="none" normalizeH="0" dirty="0" smtClean="0">
                <a:ln>
                  <a:noFill/>
                </a:ln>
                <a:solidFill>
                  <a:srgbClr val="8F9493"/>
                </a:solidFill>
                <a:effectLst/>
                <a:latin typeface="Times New Roman" pitchFamily="18" charset="0"/>
                <a:ea typeface="Times New Roman" pitchFamily="18" charset="0"/>
                <a:cs typeface="Times New Roman" pitchFamily="18" charset="0"/>
              </a:rPr>
              <a:t> </a:t>
            </a:r>
            <a:r>
              <a:rPr kumimoji="0" lang="ru-RU" sz="3400" b="1" i="1" u="none" strike="noStrike" cap="none" normalizeH="0" dirty="0" smtClean="0">
                <a:ln>
                  <a:noFill/>
                </a:ln>
                <a:effectLst/>
                <a:latin typeface="Times New Roman" pitchFamily="18" charset="0"/>
                <a:ea typeface="Times New Roman" pitchFamily="18" charset="0"/>
                <a:cs typeface="Times New Roman" pitchFamily="18" charset="0"/>
              </a:rPr>
              <a:t>Структура и свойства вещества – Атмосферные изменения – Физические и химические изменения – Передача энергии – Силы и движение – Физиологические изменения – Генетический контроль – Экосистемы – Земля во Вселенной – Географические изменения</a:t>
            </a:r>
            <a:endParaRPr kumimoji="0" lang="ru-RU" sz="3400" b="0" i="1" u="none" strike="noStrike" cap="none" normalizeH="0" dirty="0" smtClean="0">
              <a:ln>
                <a:noFill/>
              </a:ln>
              <a:effectLst/>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500034" y="1155336"/>
            <a:ext cx="8143932" cy="4708981"/>
          </a:xfrm>
          <a:prstGeom prst="rect">
            <a:avLst/>
          </a:prstGeom>
          <a:solidFill>
            <a:srgbClr val="FFFFFF"/>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u-RU" sz="3000" b="1" i="1" u="none" strike="noStrike" cap="none" normalizeH="0" dirty="0" smtClean="0">
                <a:ln>
                  <a:noFill/>
                </a:ln>
                <a:solidFill>
                  <a:srgbClr val="808080"/>
                </a:solidFill>
                <a:effectLst/>
                <a:latin typeface="Times New Roman" pitchFamily="18" charset="0"/>
                <a:ea typeface="Times New Roman" pitchFamily="18" charset="0"/>
                <a:cs typeface="Times New Roman" pitchFamily="18" charset="0"/>
              </a:rPr>
              <a:t>Наши подростки знают школьную программу по биологии, но не понимают, что такое ГМО. Они неплохо производят вычисления, но легко поддаются на манипуляции со статистикой... Таковы результаты исследования образования PISA-2006, в котором участвовало около 400 тыс. подростков из 57 стран. В получившемся рейтинге наша страна оказалась лишь в шестом десятке</a:t>
            </a:r>
            <a:endParaRPr kumimoji="0" lang="ru-RU" sz="3000" b="0" i="0" u="none" strike="noStrike" cap="none" normalizeH="0" dirty="0" smtClean="0">
              <a:ln>
                <a:noFill/>
              </a:ln>
              <a:solidFill>
                <a:schemeClr val="tx1"/>
              </a:solidFill>
              <a:effectLst/>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1"/>
          <p:cNvSpPr>
            <a:spLocks noChangeArrowheads="1"/>
          </p:cNvSpPr>
          <p:nvPr/>
        </p:nvSpPr>
        <p:spPr bwMode="auto">
          <a:xfrm>
            <a:off x="285720" y="1027506"/>
            <a:ext cx="8643998" cy="5693866"/>
          </a:xfrm>
          <a:prstGeom prst="rect">
            <a:avLst/>
          </a:prstGeom>
          <a:solidFill>
            <a:srgbClr val="FFFFFF"/>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u-RU" sz="2800" b="1" i="1" u="none" strike="noStrike" cap="none" normalizeH="0" dirty="0" smtClean="0">
                <a:ln>
                  <a:noFill/>
                </a:ln>
                <a:solidFill>
                  <a:srgbClr val="4C4C4C"/>
                </a:solidFill>
                <a:effectLst/>
                <a:latin typeface="Times New Roman" pitchFamily="18" charset="0"/>
                <a:ea typeface="Times New Roman" pitchFamily="18" charset="0"/>
                <a:cs typeface="Times New Roman" pitchFamily="18" charset="0"/>
              </a:rPr>
              <a:t>Самый банальный вопрос — чему должны обучать в школе? Самый очевидный ответ — знаниям. Ученик должен выучить и понять определенный набор правил языка, исторических фактов, физических законов, математических формул и так далее. Разве нет? Вроде бы все логично. Но большинство экспертов считает, что куда важнее умение решать реальные жизненные проблемы и самостоятельно работать с информацией. Ученые-педагоги в своем кругу называют это «базовыми компетенциями», «функциональной грамотностью», «творческими когнитивными задачами» и прочими мудреными словами. </a:t>
            </a:r>
            <a:endParaRPr kumimoji="0" lang="ru-RU" sz="2800" b="0" i="0" u="none" strike="noStrike" cap="none" normalizeH="0" dirty="0" smtClean="0">
              <a:ln>
                <a:noFill/>
              </a:ln>
              <a:solidFill>
                <a:schemeClr val="tx1"/>
              </a:solidFill>
              <a:effectLst/>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1"/>
          <p:cNvSpPr>
            <a:spLocks noChangeArrowheads="1"/>
          </p:cNvSpPr>
          <p:nvPr/>
        </p:nvSpPr>
        <p:spPr bwMode="auto">
          <a:xfrm>
            <a:off x="357158" y="1222936"/>
            <a:ext cx="8501122" cy="4832092"/>
          </a:xfrm>
          <a:prstGeom prst="rect">
            <a:avLst/>
          </a:prstGeom>
          <a:solidFill>
            <a:srgbClr val="FFFFFF"/>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u-RU" sz="2800" b="1" i="1" u="none" strike="noStrike" cap="none" normalizeH="0" dirty="0" smtClean="0">
                <a:ln>
                  <a:noFill/>
                </a:ln>
                <a:solidFill>
                  <a:srgbClr val="4C4C4C"/>
                </a:solidFill>
                <a:effectLst/>
                <a:latin typeface="Times New Roman" pitchFamily="18" charset="0"/>
                <a:ea typeface="Times New Roman" pitchFamily="18" charset="0"/>
                <a:cs typeface="Times New Roman" pitchFamily="18" charset="0"/>
              </a:rPr>
              <a:t>Для широкой публики они объясняют это очень просто. Допустим, один человек знает 1 000 английских слов, другой — только 100. Но при встрече с иностранцем тот, у кого словарный запас больше, зачастую начинает мычать и делать руками непонятные жесты. А владеющий лишь сотней слов ухитряется толково ответить на вопрос или показать дорогу. То есть у одного знаний больше, но другой лучше умеет их использовать. Вот с этими самыми компетенциями у наших школьников большие проблемы.</a:t>
            </a:r>
            <a:endParaRPr kumimoji="0" lang="ru-RU" sz="2800" b="0" i="0" u="none" strike="noStrike" cap="none" normalizeH="0" dirty="0" smtClean="0">
              <a:ln>
                <a:noFill/>
              </a:ln>
              <a:solidFill>
                <a:schemeClr val="tx1"/>
              </a:solidFill>
              <a:effectLst/>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Rectangle 1"/>
          <p:cNvSpPr>
            <a:spLocks noChangeArrowheads="1"/>
          </p:cNvSpPr>
          <p:nvPr/>
        </p:nvSpPr>
        <p:spPr bwMode="auto">
          <a:xfrm>
            <a:off x="285720" y="966034"/>
            <a:ext cx="8643998" cy="5493812"/>
          </a:xfrm>
          <a:prstGeom prst="rect">
            <a:avLst/>
          </a:prstGeom>
          <a:solidFill>
            <a:srgbClr val="FFFFFF"/>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just" fontAlgn="base">
              <a:spcBef>
                <a:spcPct val="0"/>
              </a:spcBef>
              <a:spcAft>
                <a:spcPct val="0"/>
              </a:spcAft>
            </a:pPr>
            <a:r>
              <a:rPr lang="ru-RU" sz="2700" b="1" i="1" dirty="0" smtClean="0">
                <a:solidFill>
                  <a:srgbClr val="4C4C4C"/>
                </a:solidFill>
                <a:latin typeface="Times New Roman" pitchFamily="18" charset="0"/>
                <a:ea typeface="Times New Roman" pitchFamily="18" charset="0"/>
                <a:cs typeface="Times New Roman" pitchFamily="18" charset="0"/>
              </a:rPr>
              <a:t>Задача: Надувная </a:t>
            </a:r>
            <a:r>
              <a:rPr kumimoji="0" lang="ru-RU" sz="2700" b="1" i="1" u="none" strike="noStrike" cap="none" normalizeH="0" dirty="0" smtClean="0">
                <a:ln>
                  <a:noFill/>
                </a:ln>
                <a:solidFill>
                  <a:srgbClr val="4C4C4C"/>
                </a:solidFill>
                <a:effectLst/>
                <a:latin typeface="Times New Roman" pitchFamily="18" charset="0"/>
                <a:ea typeface="Times New Roman" pitchFamily="18" charset="0"/>
                <a:cs typeface="Times New Roman" pitchFamily="18" charset="0"/>
              </a:rPr>
              <a:t>Земля и настоящие пчелы. </a:t>
            </a:r>
            <a:endParaRPr kumimoji="0" lang="ru-RU" sz="2700" b="0" i="0" u="none" strike="noStrike" cap="none" normalizeH="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2700" b="1" i="1" u="none" strike="noStrike" cap="none" normalizeH="0" dirty="0" smtClean="0">
                <a:ln>
                  <a:noFill/>
                </a:ln>
                <a:solidFill>
                  <a:srgbClr val="4C4C4C"/>
                </a:solidFill>
                <a:effectLst/>
                <a:latin typeface="Times New Roman" pitchFamily="18" charset="0"/>
                <a:ea typeface="Times New Roman" pitchFamily="18" charset="0"/>
                <a:cs typeface="Times New Roman" pitchFamily="18" charset="0"/>
              </a:rPr>
              <a:t>«</a:t>
            </a:r>
            <a:r>
              <a:rPr kumimoji="0" lang="ru-RU" sz="2700" b="1" i="1" u="none" strike="noStrike" cap="none" normalizeH="0" dirty="0" smtClean="0">
                <a:ln>
                  <a:noFill/>
                </a:ln>
                <a:solidFill>
                  <a:srgbClr val="4C4C4C"/>
                </a:solidFill>
                <a:effectLst/>
                <a:latin typeface="Times New Roman" pitchFamily="18" charset="0"/>
                <a:ea typeface="Times New Roman" pitchFamily="18" charset="0"/>
                <a:cs typeface="Times New Roman" pitchFamily="18" charset="0"/>
              </a:rPr>
              <a:t>На международной выставке “Туризм без границ” посетители были поражены стендом фирмы </a:t>
            </a:r>
            <a:r>
              <a:rPr kumimoji="0" lang="ru-RU" sz="2700" b="1" i="1" u="none" strike="noStrike" cap="none" normalizeH="0" dirty="0" err="1" smtClean="0">
                <a:ln>
                  <a:noFill/>
                </a:ln>
                <a:solidFill>
                  <a:srgbClr val="4C4C4C"/>
                </a:solidFill>
                <a:effectLst/>
                <a:latin typeface="Times New Roman" pitchFamily="18" charset="0"/>
                <a:ea typeface="Times New Roman" pitchFamily="18" charset="0"/>
                <a:cs typeface="Times New Roman" pitchFamily="18" charset="0"/>
              </a:rPr>
              <a:t>Preved-Medved-Tour</a:t>
            </a:r>
            <a:r>
              <a:rPr kumimoji="0" lang="ru-RU" sz="2700" b="1" i="1" u="none" strike="noStrike" cap="none" normalizeH="0" dirty="0" smtClean="0">
                <a:ln>
                  <a:noFill/>
                </a:ln>
                <a:solidFill>
                  <a:srgbClr val="4C4C4C"/>
                </a:solidFill>
                <a:effectLst/>
                <a:latin typeface="Times New Roman" pitchFamily="18" charset="0"/>
                <a:ea typeface="Times New Roman" pitchFamily="18" charset="0"/>
                <a:cs typeface="Times New Roman" pitchFamily="18" charset="0"/>
              </a:rPr>
              <a:t>. Это надо видеть! Прямо в павильоне установлен надувной глобус высотой с четырехэтажный дом. А вокруг него летают пчелы, символизирующие самолеты, которые перевозят туристов. Похоже, насекомые самые настоящие. К счастью, никто из посетителей не пожаловался на укусы, и защитники животных тоже не выражали протестов…» А теперь вопрос: можно ли считать математически корректным использование пчел в качестве моделей самолетов?</a:t>
            </a:r>
            <a:endParaRPr kumimoji="0" lang="ru-RU" sz="2700" b="0" i="0" u="none" strike="noStrike" cap="none" normalizeH="0" dirty="0" smtClean="0">
              <a:ln>
                <a:noFill/>
              </a:ln>
              <a:solidFill>
                <a:schemeClr val="tx1"/>
              </a:solidFill>
              <a:effectLst/>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1"/>
          <p:cNvSpPr>
            <a:spLocks noChangeArrowheads="1"/>
          </p:cNvSpPr>
          <p:nvPr/>
        </p:nvSpPr>
        <p:spPr bwMode="auto">
          <a:xfrm>
            <a:off x="642910" y="881977"/>
            <a:ext cx="7643866" cy="4401205"/>
          </a:xfrm>
          <a:prstGeom prst="rect">
            <a:avLst/>
          </a:prstGeom>
          <a:solidFill>
            <a:srgbClr val="FFFFFF"/>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u-RU" sz="3500" b="1" i="1" strike="noStrike" cap="none" normalizeH="0" dirty="0" smtClean="0">
                <a:ln>
                  <a:noFill/>
                </a:ln>
                <a:solidFill>
                  <a:srgbClr val="008080"/>
                </a:solidFill>
                <a:effectLst/>
                <a:latin typeface="Times New Roman" pitchFamily="18" charset="0"/>
                <a:ea typeface="Times New Roman" pitchFamily="18" charset="0"/>
                <a:cs typeface="Times New Roman" pitchFamily="18" charset="0"/>
              </a:rPr>
              <a:t>По идее, для 15-летнего подростка, который уже тайком попивает пиво и изучает азы контрацепции, такое задание кажется очень простым. Но, увы, человек, прошедший через </a:t>
            </a:r>
            <a:r>
              <a:rPr kumimoji="0" lang="ru-RU" sz="3500" b="1" i="1" u="sng" strike="noStrike" cap="none" normalizeH="0" dirty="0" smtClean="0">
                <a:ln>
                  <a:noFill/>
                </a:ln>
                <a:solidFill>
                  <a:srgbClr val="4C4C4C"/>
                </a:solidFill>
                <a:effectLst/>
                <a:latin typeface="Times New Roman" pitchFamily="18" charset="0"/>
                <a:ea typeface="Times New Roman" pitchFamily="18" charset="0"/>
                <a:cs typeface="Times New Roman" pitchFamily="18" charset="0"/>
              </a:rPr>
              <a:t>нашу</a:t>
            </a:r>
            <a:r>
              <a:rPr kumimoji="0" lang="ru-RU" sz="3500" b="1" i="1" strike="noStrike" cap="none" normalizeH="0" dirty="0" smtClean="0">
                <a:ln>
                  <a:noFill/>
                </a:ln>
                <a:solidFill>
                  <a:srgbClr val="4C4C4C"/>
                </a:solidFill>
                <a:effectLst/>
                <a:latin typeface="Times New Roman" pitchFamily="18" charset="0"/>
                <a:ea typeface="Times New Roman" pitchFamily="18" charset="0"/>
                <a:cs typeface="Times New Roman" pitchFamily="18" charset="0"/>
              </a:rPr>
              <a:t> </a:t>
            </a:r>
            <a:r>
              <a:rPr kumimoji="0" lang="ru-RU" sz="3500" b="1" i="1" strike="noStrike" cap="none" normalizeH="0" dirty="0" smtClean="0">
                <a:ln>
                  <a:noFill/>
                </a:ln>
                <a:solidFill>
                  <a:srgbClr val="008080"/>
                </a:solidFill>
                <a:effectLst/>
                <a:latin typeface="Times New Roman" pitchFamily="18" charset="0"/>
                <a:ea typeface="Times New Roman" pitchFamily="18" charset="0"/>
                <a:cs typeface="Times New Roman" pitchFamily="18" charset="0"/>
              </a:rPr>
              <a:t>систему образования, испытывает при его решении массу трудностей. </a:t>
            </a:r>
            <a:endParaRPr kumimoji="0" lang="ru-RU" sz="3500" b="0" i="0" strike="noStrike" cap="none" normalizeH="0" dirty="0" smtClean="0">
              <a:ln>
                <a:noFill/>
              </a:ln>
              <a:solidFill>
                <a:schemeClr val="tx1"/>
              </a:solidFill>
              <a:effectLst/>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Rectangle 1"/>
          <p:cNvSpPr>
            <a:spLocks noChangeArrowheads="1"/>
          </p:cNvSpPr>
          <p:nvPr/>
        </p:nvSpPr>
        <p:spPr bwMode="auto">
          <a:xfrm>
            <a:off x="357158" y="920445"/>
            <a:ext cx="8501122" cy="5262979"/>
          </a:xfrm>
          <a:prstGeom prst="rect">
            <a:avLst/>
          </a:prstGeom>
          <a:solidFill>
            <a:srgbClr val="FFFFFF"/>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u-RU" sz="2400" b="1" i="1" strike="noStrike" cap="none" normalizeH="0" dirty="0" smtClean="0">
                <a:ln>
                  <a:noFill/>
                </a:ln>
                <a:solidFill>
                  <a:srgbClr val="008080"/>
                </a:solidFill>
                <a:effectLst/>
                <a:latin typeface="Times New Roman" pitchFamily="18" charset="0"/>
                <a:ea typeface="Times New Roman" pitchFamily="18" charset="0"/>
                <a:cs typeface="Times New Roman" pitchFamily="18" charset="0"/>
              </a:rPr>
              <a:t>Во-первых, нужно из текста то ли репортажа, то ли рекламы вычленить именно математическую задачу. Во-вторых, следует отбросить незначимые детали типа «укусов» или «защитников животных». В-третьих, необходимо оперировать не точными цифрами, предложенными в задании, а приблизительными значениями из повседневного опыта (высота этажа — примерно 3,5 м, длина пчелы — примерно 2 см). В-четвертых, нужно задействовать информацию из другой науки — географии (диаметр Земли равен примерно 13 тыс. км). Только в этом случае можно найти правильный ответ </a:t>
            </a:r>
            <a:r>
              <a:rPr kumimoji="0" lang="ru-RU" sz="2400" b="1" i="1" strike="noStrike" cap="none" normalizeH="0" dirty="0" smtClean="0">
                <a:ln>
                  <a:noFill/>
                </a:ln>
                <a:solidFill>
                  <a:srgbClr val="008080"/>
                </a:solidFill>
                <a:effectLst/>
                <a:latin typeface="Times New Roman" pitchFamily="18" charset="0"/>
                <a:ea typeface="Times New Roman" pitchFamily="18" charset="0"/>
                <a:cs typeface="Times New Roman" pitchFamily="18" charset="0"/>
              </a:rPr>
              <a:t>(кстати: </a:t>
            </a:r>
            <a:r>
              <a:rPr kumimoji="0" lang="ru-RU" sz="2400" b="1" i="1" strike="noStrike" cap="none" normalizeH="0" dirty="0" smtClean="0">
                <a:ln>
                  <a:noFill/>
                </a:ln>
                <a:solidFill>
                  <a:srgbClr val="008080"/>
                </a:solidFill>
                <a:effectLst/>
                <a:latin typeface="Times New Roman" pitchFamily="18" charset="0"/>
                <a:ea typeface="Times New Roman" pitchFamily="18" charset="0"/>
                <a:cs typeface="Times New Roman" pitchFamily="18" charset="0"/>
              </a:rPr>
              <a:t>использование пчел некоррект­но, поскольку в том масштабе, в котором выполнен глобус, пчела соответствует 1–2 км).</a:t>
            </a:r>
            <a:endParaRPr kumimoji="0" lang="ru-RU" sz="2400" b="0" i="0" strike="noStrike" cap="none" normalizeH="0" dirty="0" smtClean="0">
              <a:ln>
                <a:noFill/>
              </a:ln>
              <a:solidFill>
                <a:schemeClr val="tx1"/>
              </a:solidFill>
              <a:effectLst/>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Rectangle 1"/>
          <p:cNvSpPr>
            <a:spLocks noChangeArrowheads="1"/>
          </p:cNvSpPr>
          <p:nvPr/>
        </p:nvSpPr>
        <p:spPr bwMode="auto">
          <a:xfrm>
            <a:off x="285720" y="844495"/>
            <a:ext cx="8643998" cy="5293757"/>
          </a:xfrm>
          <a:prstGeom prst="rect">
            <a:avLst/>
          </a:prstGeom>
          <a:solidFill>
            <a:srgbClr val="FFFFFF"/>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u-RU" sz="2600" b="1" i="1" strike="noStrike" cap="none" normalizeH="0" dirty="0" smtClean="0">
                <a:ln>
                  <a:noFill/>
                </a:ln>
                <a:solidFill>
                  <a:srgbClr val="008080"/>
                </a:solidFill>
                <a:effectLst/>
                <a:latin typeface="Times New Roman" pitchFamily="18" charset="0"/>
                <a:ea typeface="Times New Roman" pitchFamily="18" charset="0"/>
                <a:cs typeface="Times New Roman" pitchFamily="18" charset="0"/>
              </a:rPr>
              <a:t>Вот задача (взята из PISA-2003), на которую 97% наших старшеклассников не смогли дать полностью правильного ответа. «В телевизионной передаче журналист показал следующую диаграмму и сказал: “Диаграмма показывает, что по сравнению с 1998 годом в 1999-м резко возросло число ограблений”. Вопрос: считаете ли вы, что журналист сделал правильный вывод на основе данной диаграммы? Запишите объяснение своего ответа».</a:t>
            </a:r>
            <a:endParaRPr kumimoji="0" lang="ru-RU" sz="2600" b="0" i="0" strike="noStrike" cap="none" normalizeH="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2600" b="1" i="1" strike="noStrike" cap="none" normalizeH="0" dirty="0" smtClean="0">
                <a:ln>
                  <a:noFill/>
                </a:ln>
                <a:solidFill>
                  <a:srgbClr val="008080"/>
                </a:solidFill>
                <a:effectLst/>
                <a:latin typeface="Times New Roman" pitchFamily="18" charset="0"/>
                <a:ea typeface="Times New Roman" pitchFamily="18" charset="0"/>
                <a:cs typeface="Times New Roman" pitchFamily="18" charset="0"/>
              </a:rPr>
              <a:t>Дальше показываются два столбика диаграмм. Школьник смотрит: «Ага, тот столбик, который относится к 1999 году, намного больше. Значит, журналист прав!» </a:t>
            </a:r>
            <a:endParaRPr kumimoji="0" lang="ru-RU" sz="2600" b="0" i="0" strike="noStrike" cap="none" normalizeH="0" dirty="0" smtClean="0">
              <a:ln>
                <a:noFill/>
              </a:ln>
              <a:solidFill>
                <a:schemeClr val="tx1"/>
              </a:solidFill>
              <a:effectLst/>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357158" y="928670"/>
            <a:ext cx="8501122" cy="5924699"/>
          </a:xfrm>
          <a:prstGeom prst="rect">
            <a:avLst/>
          </a:prstGeom>
        </p:spPr>
        <p:txBody>
          <a:bodyPr wrap="square">
            <a:spAutoFit/>
          </a:bodyPr>
          <a:lstStyle/>
          <a:p>
            <a:pPr algn="just"/>
            <a:r>
              <a:rPr lang="ru-RU" sz="2100" b="1" i="1" dirty="0" smtClean="0"/>
              <a:t>Международная программа по оценке образовательных достижений учащихся (</a:t>
            </a:r>
            <a:r>
              <a:rPr lang="ru-RU" sz="2100" b="1" i="1" dirty="0" smtClean="0">
                <a:hlinkClick r:id="rId2" tooltip="Английский язык"/>
              </a:rPr>
              <a:t>англ.</a:t>
            </a:r>
            <a:r>
              <a:rPr lang="ru-RU" sz="2100" b="1" i="1" dirty="0" smtClean="0"/>
              <a:t> </a:t>
            </a:r>
            <a:r>
              <a:rPr lang="ru-RU" sz="2100" b="1" i="1" dirty="0" err="1" smtClean="0"/>
              <a:t>Programme</a:t>
            </a:r>
            <a:r>
              <a:rPr lang="ru-RU" sz="2100" b="1" i="1" dirty="0" smtClean="0"/>
              <a:t> </a:t>
            </a:r>
            <a:r>
              <a:rPr lang="ru-RU" sz="2100" b="1" i="1" dirty="0" err="1" smtClean="0"/>
              <a:t>for</a:t>
            </a:r>
            <a:r>
              <a:rPr lang="ru-RU" sz="2100" b="1" i="1" dirty="0" smtClean="0"/>
              <a:t> </a:t>
            </a:r>
            <a:r>
              <a:rPr lang="ru-RU" sz="2100" b="1" i="1" dirty="0" err="1" smtClean="0"/>
              <a:t>International</a:t>
            </a:r>
            <a:r>
              <a:rPr lang="ru-RU" sz="2100" b="1" i="1" dirty="0" smtClean="0"/>
              <a:t> </a:t>
            </a:r>
            <a:r>
              <a:rPr lang="ru-RU" sz="2100" b="1" i="1" dirty="0" err="1" smtClean="0"/>
              <a:t>Student</a:t>
            </a:r>
            <a:r>
              <a:rPr lang="ru-RU" sz="2100" b="1" i="1" dirty="0" smtClean="0"/>
              <a:t> </a:t>
            </a:r>
            <a:r>
              <a:rPr lang="ru-RU" sz="2100" b="1" i="1" dirty="0" err="1" smtClean="0"/>
              <a:t>Assessment</a:t>
            </a:r>
            <a:r>
              <a:rPr lang="ru-RU" sz="2100" b="1" i="1" dirty="0" smtClean="0"/>
              <a:t>, PISA) — тест, оценивающий грамотность школьников в разных странах мира и умение применять знания на практике. Проходит раз в три года. В тесте участвуют подростки в возрасте 15 лет. Был разработан в 1997 году, впервые прошёл в 2000 году. Тест организует </a:t>
            </a:r>
            <a:r>
              <a:rPr lang="ru-RU" sz="2100" b="1" i="1" dirty="0" smtClean="0">
                <a:hlinkClick r:id="rId3" tooltip="Организация экономического сотрудничества и развития"/>
              </a:rPr>
              <a:t>Организация экономического сотрудничества и развития</a:t>
            </a:r>
            <a:r>
              <a:rPr lang="ru-RU" sz="2100" b="1" i="1" dirty="0" smtClean="0"/>
              <a:t> в консорциуме с ведущими международными научными организациями, при участии национальных центров. Руководит работой консорциума Австралийский Совет педагогических исследований (ACER) при активном содействии Нидерландского Национального Института Педагогических Измерений (CITO), Службы педагогического тестирования США (ETS), Национального института исследований в области образования (NIER) в Японии; </a:t>
            </a:r>
            <a:r>
              <a:rPr lang="ru-RU" sz="2100" b="1" i="1" dirty="0" err="1" smtClean="0"/>
              <a:t>Вестат</a:t>
            </a:r>
            <a:r>
              <a:rPr lang="ru-RU" sz="2100" b="1" i="1" dirty="0" smtClean="0"/>
              <a:t> США (WESTAT) и других авторитетных в мире образования организаций</a:t>
            </a:r>
            <a:r>
              <a:rPr lang="ru-RU" sz="2200" b="1" i="1" dirty="0" smtClean="0"/>
              <a:t>.</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Rectangle 1"/>
          <p:cNvSpPr>
            <a:spLocks noChangeArrowheads="1"/>
          </p:cNvSpPr>
          <p:nvPr/>
        </p:nvSpPr>
        <p:spPr bwMode="auto">
          <a:xfrm>
            <a:off x="428596" y="1189230"/>
            <a:ext cx="8286808" cy="4708981"/>
          </a:xfrm>
          <a:prstGeom prst="rect">
            <a:avLst/>
          </a:prstGeom>
          <a:solidFill>
            <a:srgbClr val="FFFFFF"/>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u-RU" sz="3000" b="1" i="1" strike="noStrike" cap="none" normalizeH="0" dirty="0" smtClean="0">
                <a:ln>
                  <a:noFill/>
                </a:ln>
                <a:solidFill>
                  <a:srgbClr val="008080"/>
                </a:solidFill>
                <a:effectLst/>
                <a:latin typeface="Times New Roman" pitchFamily="18" charset="0"/>
                <a:ea typeface="Times New Roman" pitchFamily="18" charset="0"/>
                <a:cs typeface="Times New Roman" pitchFamily="18" charset="0"/>
              </a:rPr>
              <a:t>Но беда в том, что на картинке изображены только верхние части этих столбиков. Если посмотреть на цифры, то видно, что за год количество ограблений увеличилось с 507 до 515. Можно ли это назвать «резким ростом»? Думается, что нет. Это и есть правильный ответ. Умение увидеть ложь в манипуляции цифрами — это важный жизненный навык, который нужен, например, чтобы определить, какой партии отдать свой голос на выборах.</a:t>
            </a:r>
            <a:endParaRPr kumimoji="0" lang="ru-RU" sz="3000" b="0" i="0" strike="noStrike" cap="none" normalizeH="0" dirty="0" smtClean="0">
              <a:ln>
                <a:noFill/>
              </a:ln>
              <a:solidFill>
                <a:schemeClr val="tx1"/>
              </a:solidFill>
              <a:effectLst/>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Rectangle 1"/>
          <p:cNvSpPr>
            <a:spLocks noChangeArrowheads="1"/>
          </p:cNvSpPr>
          <p:nvPr/>
        </p:nvSpPr>
        <p:spPr bwMode="auto">
          <a:xfrm>
            <a:off x="357158" y="730455"/>
            <a:ext cx="8501122" cy="5632311"/>
          </a:xfrm>
          <a:prstGeom prst="rect">
            <a:avLst/>
          </a:prstGeom>
          <a:solidFill>
            <a:srgbClr val="FFFFFF"/>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u-RU" sz="2400" b="1" i="1" strike="noStrike" cap="none" normalizeH="0" dirty="0" smtClean="0">
                <a:ln>
                  <a:noFill/>
                </a:ln>
                <a:solidFill>
                  <a:srgbClr val="008080"/>
                </a:solidFill>
                <a:effectLst/>
                <a:latin typeface="Times New Roman" pitchFamily="18" charset="0"/>
                <a:ea typeface="Times New Roman" pitchFamily="18" charset="0"/>
                <a:cs typeface="Times New Roman" pitchFamily="18" charset="0"/>
              </a:rPr>
              <a:t>Другой пробел наших школьников — неумение работать с информацией, представленной в виде разных блоков. Допустим, описание ноутбука может состоять из рекламной статьи об этой модели, таблицы технических характеристик и нескольких отзывов пользователей. Чтобы принять решение о покупке, нужно сопоставить все эти блоки. Может оказаться, что ангажированные пользователи вовсю хвалят мощность процессора, но из таблицы видно, что его тактовая частота заметно ниже, чем у моделей-конкурентов. А в рекламной части текста утверждается: «Благодаря современным аккумуляторам этот ноутбук незаменим для людей, много времени проводящих в дороге», но при этом сразу несколько человек, уже опробовавших эту модель, признаются, что заряда батареи хватает максимум на час.</a:t>
            </a:r>
            <a:endParaRPr kumimoji="0" lang="ru-RU" sz="2400" b="0" i="0" strike="noStrike" cap="none" normalizeH="0" dirty="0" smtClean="0">
              <a:ln>
                <a:noFill/>
              </a:ln>
              <a:solidFill>
                <a:schemeClr val="tx1"/>
              </a:solidFill>
              <a:effectLst/>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Rectangle 1"/>
          <p:cNvSpPr>
            <a:spLocks noChangeArrowheads="1"/>
          </p:cNvSpPr>
          <p:nvPr/>
        </p:nvSpPr>
        <p:spPr bwMode="auto">
          <a:xfrm>
            <a:off x="928662" y="874581"/>
            <a:ext cx="7643866" cy="5262979"/>
          </a:xfrm>
          <a:prstGeom prst="rect">
            <a:avLst/>
          </a:prstGeom>
          <a:solidFill>
            <a:srgbClr val="FFFFFF"/>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u-RU" sz="2800" b="1" i="1" strike="noStrike" cap="none" normalizeH="0" dirty="0" smtClean="0">
                <a:ln>
                  <a:noFill/>
                </a:ln>
                <a:solidFill>
                  <a:srgbClr val="008080"/>
                </a:solidFill>
                <a:effectLst/>
                <a:latin typeface="Times New Roman" pitchFamily="18" charset="0"/>
                <a:ea typeface="Times New Roman" pitchFamily="18" charset="0"/>
                <a:cs typeface="Times New Roman" pitchFamily="18" charset="0"/>
              </a:rPr>
              <a:t>Еще одна проблема — определение формата задания. Допустим, школьник видит в задаче физические термины и формулы. У него в мозгу щелкает: «Это задача по физике, и решать ее нужно физическими методами. Иного пути не дано». А между тем реальное содержание может от­носиться и к биологии, и к химии, и вообще к гуманитарным наукам. Бывают и такие ситуации, когда научные методы вообще не нужны — надо задействовать интуицию, а то и просто угадать.</a:t>
            </a:r>
            <a:endParaRPr kumimoji="0" lang="ru-RU" sz="2800" b="0" i="0" strike="noStrike" cap="none" normalizeH="0" dirty="0" smtClean="0">
              <a:ln>
                <a:noFill/>
              </a:ln>
              <a:solidFill>
                <a:schemeClr val="tx1"/>
              </a:solidFill>
              <a:effectLst/>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Rectangle 1"/>
          <p:cNvSpPr>
            <a:spLocks noChangeArrowheads="1"/>
          </p:cNvSpPr>
          <p:nvPr/>
        </p:nvSpPr>
        <p:spPr bwMode="auto">
          <a:xfrm>
            <a:off x="785786" y="900906"/>
            <a:ext cx="7358114" cy="507831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u-RU" sz="3600" b="1" i="1" strike="noStrike" cap="none" normalizeH="0" dirty="0" smtClean="0">
                <a:ln>
                  <a:noFill/>
                </a:ln>
                <a:solidFill>
                  <a:srgbClr val="008080"/>
                </a:solidFill>
                <a:effectLst/>
                <a:latin typeface="Times New Roman" pitchFamily="18" charset="0"/>
                <a:ea typeface="Times New Roman" pitchFamily="18" charset="0"/>
                <a:cs typeface="Times New Roman" pitchFamily="18" charset="0"/>
              </a:rPr>
              <a:t>Большинство использует простой алгоритм: если речь идет о естественных науках, нужно читать очень внимательно и учитывать каждую деталь, а при работе с художественным или гуманитарным текстом можно ограничиться лишь общим пониманием</a:t>
            </a:r>
            <a:r>
              <a:rPr kumimoji="0" lang="ru-RU" sz="3600" b="0" i="0" strike="noStrike" cap="none" normalizeH="0" dirty="0" smtClean="0">
                <a:ln>
                  <a:noFill/>
                </a:ln>
                <a:solidFill>
                  <a:schemeClr val="tx1"/>
                </a:solidFill>
                <a:effectLst/>
                <a:latin typeface="Times New Roman" pitchFamily="18" charset="0"/>
                <a:cs typeface="Times New Roman" pitchFamily="18" charset="0"/>
              </a:rPr>
              <a:t> </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Rectangle 1"/>
          <p:cNvSpPr>
            <a:spLocks noChangeArrowheads="1"/>
          </p:cNvSpPr>
          <p:nvPr/>
        </p:nvSpPr>
        <p:spPr bwMode="auto">
          <a:xfrm>
            <a:off x="214282" y="1059262"/>
            <a:ext cx="8715436" cy="5509200"/>
          </a:xfrm>
          <a:prstGeom prst="rect">
            <a:avLst/>
          </a:prstGeom>
          <a:solidFill>
            <a:srgbClr val="FFFFFF"/>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u-RU" sz="3200" b="1" i="1" strike="noStrike" cap="none" normalizeH="0" dirty="0" smtClean="0">
                <a:ln>
                  <a:noFill/>
                </a:ln>
                <a:solidFill>
                  <a:srgbClr val="008080"/>
                </a:solidFill>
                <a:effectLst/>
                <a:latin typeface="Times New Roman" pitchFamily="18" charset="0"/>
                <a:ea typeface="Times New Roman" pitchFamily="18" charset="0"/>
                <a:cs typeface="Times New Roman" pitchFamily="18" charset="0"/>
              </a:rPr>
              <a:t>Но и обыденная жизнь, и современная наука порою требуют строго обратного. Реальная математическая задача может быть просто нашпигована абсолютно лишними данными. Возьмите, например, какую-нибудь статью о росте благосостояния граждан. Там будет много духоподъемных цитат из выступлений чиновников, но если отбросить публицистику и произвести нехит­рые математические вычисления, то окажется, что весь рост зарплат съеден инфляцией. </a:t>
            </a:r>
            <a:endParaRPr kumimoji="0" lang="ru-RU" sz="3200" b="0" i="0" strike="noStrike" cap="none" normalizeH="0" dirty="0" smtClean="0">
              <a:ln>
                <a:noFill/>
              </a:ln>
              <a:solidFill>
                <a:schemeClr val="tx1"/>
              </a:solidFill>
              <a:effectLst/>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Rectangle 1"/>
          <p:cNvSpPr>
            <a:spLocks noChangeArrowheads="1"/>
          </p:cNvSpPr>
          <p:nvPr/>
        </p:nvSpPr>
        <p:spPr bwMode="auto">
          <a:xfrm>
            <a:off x="642910" y="1004374"/>
            <a:ext cx="7929618" cy="5001369"/>
          </a:xfrm>
          <a:prstGeom prst="rect">
            <a:avLst/>
          </a:prstGeom>
          <a:solidFill>
            <a:srgbClr val="FFFFFF"/>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u-RU" sz="2900" b="1" i="1" strike="noStrike" cap="none" normalizeH="0" dirty="0" smtClean="0">
                <a:ln>
                  <a:noFill/>
                </a:ln>
                <a:solidFill>
                  <a:srgbClr val="008080"/>
                </a:solidFill>
                <a:effectLst/>
                <a:latin typeface="Times New Roman" pitchFamily="18" charset="0"/>
                <a:ea typeface="Times New Roman" pitchFamily="18" charset="0"/>
                <a:cs typeface="Times New Roman" pitchFamily="18" charset="0"/>
              </a:rPr>
              <a:t>Следующая проблема — школьники не умеют привлекать данные, которые не содержатся непосредственно в условиях задания. Исключение составляют разве что некоторые константы математики и физики. А уж когда для решения физической задачи нужно задействовать знания по биологии или истории, тут совсем беда. В </a:t>
            </a:r>
            <a:r>
              <a:rPr kumimoji="0" lang="ru-RU" sz="2900" b="1" i="1" strike="noStrike" cap="none" normalizeH="0" dirty="0" smtClean="0">
                <a:ln>
                  <a:noFill/>
                </a:ln>
                <a:solidFill>
                  <a:srgbClr val="4C4C4C"/>
                </a:solidFill>
                <a:effectLst/>
                <a:latin typeface="Times New Roman" pitchFamily="18" charset="0"/>
                <a:ea typeface="Times New Roman" pitchFamily="18" charset="0"/>
                <a:cs typeface="Times New Roman" pitchFamily="18" charset="0"/>
              </a:rPr>
              <a:t>нашем </a:t>
            </a:r>
            <a:r>
              <a:rPr kumimoji="0" lang="ru-RU" sz="2900" b="1" i="1" strike="noStrike" cap="none" normalizeH="0" dirty="0" smtClean="0">
                <a:ln>
                  <a:noFill/>
                </a:ln>
                <a:solidFill>
                  <a:srgbClr val="008080"/>
                </a:solidFill>
                <a:effectLst/>
                <a:latin typeface="Times New Roman" pitchFamily="18" charset="0"/>
                <a:ea typeface="Times New Roman" pitchFamily="18" charset="0"/>
                <a:cs typeface="Times New Roman" pitchFamily="18" charset="0"/>
              </a:rPr>
              <a:t>образовании между разными дисциплинами построена прочная бетонная стена. А ведь мир за окном — единый.</a:t>
            </a:r>
            <a:endParaRPr kumimoji="0" lang="ru-RU" sz="2900" b="0" i="0" strike="noStrike" cap="none" normalizeH="0" dirty="0" smtClean="0">
              <a:ln>
                <a:noFill/>
              </a:ln>
              <a:solidFill>
                <a:schemeClr val="tx1"/>
              </a:solidFill>
              <a:effectLst/>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Rectangle 1"/>
          <p:cNvSpPr>
            <a:spLocks noChangeArrowheads="1"/>
          </p:cNvSpPr>
          <p:nvPr/>
        </p:nvSpPr>
        <p:spPr bwMode="auto">
          <a:xfrm>
            <a:off x="428596" y="1059748"/>
            <a:ext cx="8429684" cy="563231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u-RU" sz="2400" b="1" i="1" u="none" strike="noStrike" cap="none" normalizeH="0" dirty="0" smtClean="0">
                <a:ln>
                  <a:noFill/>
                </a:ln>
                <a:solidFill>
                  <a:schemeClr val="tx1"/>
                </a:solidFill>
                <a:effectLst/>
                <a:latin typeface="Times New Roman" pitchFamily="18" charset="0"/>
                <a:ea typeface="Calibri" pitchFamily="34" charset="0"/>
                <a:cs typeface="Times New Roman" pitchFamily="18" charset="0"/>
              </a:rPr>
              <a:t>Пример задания по естественнонаучной грамотности</a:t>
            </a:r>
            <a:endParaRPr kumimoji="0" lang="ru-RU" sz="2400" b="1" i="1" u="none" strike="noStrike" cap="none" normalizeH="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2400" b="1" i="1" u="none" strike="noStrike" cap="none" normalizeH="0" dirty="0" smtClean="0">
                <a:ln>
                  <a:noFill/>
                </a:ln>
                <a:solidFill>
                  <a:schemeClr val="tx1"/>
                </a:solidFill>
                <a:effectLst/>
                <a:latin typeface="Times New Roman" pitchFamily="18" charset="0"/>
                <a:ea typeface="Calibri" pitchFamily="34" charset="0"/>
                <a:cs typeface="Times New Roman" pitchFamily="18" charset="0"/>
              </a:rPr>
              <a:t>ПРИМЕР 1.</a:t>
            </a:r>
            <a:endParaRPr kumimoji="0" lang="ru-RU" sz="2400" b="1" i="1" u="none" strike="noStrike" cap="none" normalizeH="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2400" b="1" i="1" u="none" strike="noStrike" cap="none" normalizeH="0" dirty="0" smtClean="0">
                <a:ln>
                  <a:noFill/>
                </a:ln>
                <a:solidFill>
                  <a:schemeClr val="tx1"/>
                </a:solidFill>
                <a:effectLst/>
                <a:latin typeface="Times New Roman" pitchFamily="18" charset="0"/>
                <a:ea typeface="Calibri" pitchFamily="34" charset="0"/>
                <a:cs typeface="Times New Roman" pitchFamily="18" charset="0"/>
              </a:rPr>
              <a:t>МЭРИ МОНТЕГЮ</a:t>
            </a:r>
            <a:endParaRPr kumimoji="0" lang="ru-RU" sz="2400" b="1" i="1" u="none" strike="noStrike" cap="none" normalizeH="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2400" b="1" i="1" u="none" strike="noStrike" cap="none" normalizeH="0" dirty="0" smtClean="0">
                <a:ln>
                  <a:noFill/>
                </a:ln>
                <a:solidFill>
                  <a:schemeClr val="tx1"/>
                </a:solidFill>
                <a:effectLst/>
                <a:latin typeface="Times New Roman" pitchFamily="18" charset="0"/>
                <a:ea typeface="Calibri" pitchFamily="34" charset="0"/>
                <a:cs typeface="Times New Roman" pitchFamily="18" charset="0"/>
              </a:rPr>
              <a:t>Прочитайте газетную статью и ответьте на следующие за ней вопросы.</a:t>
            </a:r>
            <a:endParaRPr kumimoji="0" lang="ru-RU" sz="2400" b="1" i="1" u="none" strike="noStrike" cap="none" normalizeH="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2400" b="1" i="1" u="none" strike="noStrike" cap="none" normalizeH="0" dirty="0" smtClean="0">
                <a:ln>
                  <a:noFill/>
                </a:ln>
                <a:solidFill>
                  <a:schemeClr val="tx1"/>
                </a:solidFill>
                <a:effectLst/>
                <a:latin typeface="Times New Roman" pitchFamily="18" charset="0"/>
                <a:ea typeface="Calibri" pitchFamily="34" charset="0"/>
                <a:cs typeface="Times New Roman" pitchFamily="18" charset="0"/>
              </a:rPr>
              <a:t>ИСТОРИЯ ВАКЦИНАЦИИ</a:t>
            </a:r>
            <a:endParaRPr kumimoji="0" lang="ru-RU" sz="2400" b="1" i="1" u="none" strike="noStrike" cap="none" normalizeH="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2400" b="1" i="1" u="none" strike="noStrike" cap="none" normalizeH="0" dirty="0" smtClean="0">
                <a:ln>
                  <a:noFill/>
                </a:ln>
                <a:solidFill>
                  <a:schemeClr val="tx1"/>
                </a:solidFill>
                <a:effectLst/>
                <a:latin typeface="Times New Roman" pitchFamily="18" charset="0"/>
                <a:ea typeface="Calibri" pitchFamily="34" charset="0"/>
                <a:cs typeface="Times New Roman" pitchFamily="18" charset="0"/>
              </a:rPr>
              <a:t>Мэри </a:t>
            </a:r>
            <a:r>
              <a:rPr kumimoji="0" lang="ru-RU" sz="2400" b="1" i="1" u="none" strike="noStrike" cap="none" normalizeH="0" dirty="0" err="1" smtClean="0">
                <a:ln>
                  <a:noFill/>
                </a:ln>
                <a:solidFill>
                  <a:schemeClr val="tx1"/>
                </a:solidFill>
                <a:effectLst/>
                <a:latin typeface="Times New Roman" pitchFamily="18" charset="0"/>
                <a:ea typeface="Calibri" pitchFamily="34" charset="0"/>
                <a:cs typeface="Times New Roman" pitchFamily="18" charset="0"/>
              </a:rPr>
              <a:t>Монтегю</a:t>
            </a:r>
            <a:r>
              <a:rPr kumimoji="0" lang="ru-RU" sz="2400" b="1" i="1" u="none" strike="noStrike" cap="none" normalizeH="0" dirty="0" smtClean="0">
                <a:ln>
                  <a:noFill/>
                </a:ln>
                <a:solidFill>
                  <a:schemeClr val="tx1"/>
                </a:solidFill>
                <a:effectLst/>
                <a:latin typeface="Times New Roman" pitchFamily="18" charset="0"/>
                <a:ea typeface="Calibri" pitchFamily="34" charset="0"/>
                <a:cs typeface="Times New Roman" pitchFamily="18" charset="0"/>
              </a:rPr>
              <a:t> была красивой женщиной. Она выжила после заболевания натуральной оспой в 1715 году, но вся ее кожа была покрыта рубцами. В 1717 году, когда она жила в Турции, она наблюдала метод, названный прививкой, который там обычно использовался. Он состоял в том, что на коже здоровых молодых людей делали царапину и вносили в нее слабую форму вируса натуральной оспы, после чего они заболевали, но в большинстве случаев болезнь протекала в легкой форме.</a:t>
            </a:r>
            <a:endParaRPr kumimoji="0" lang="ru-RU" sz="2400" b="1" i="1" u="none" strike="noStrike" cap="none" normalizeH="0" dirty="0" smtClean="0">
              <a:ln>
                <a:noFill/>
              </a:ln>
              <a:solidFill>
                <a:schemeClr val="tx1"/>
              </a:solidFill>
              <a:effectLst/>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1"/>
          <p:cNvSpPr>
            <a:spLocks noChangeArrowheads="1"/>
          </p:cNvSpPr>
          <p:nvPr/>
        </p:nvSpPr>
        <p:spPr bwMode="auto">
          <a:xfrm>
            <a:off x="428596" y="1063822"/>
            <a:ext cx="8286808" cy="483209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u-RU" sz="2800" b="1" i="1" u="none" strike="noStrike" cap="none" normalizeH="0" dirty="0" smtClean="0">
                <a:ln>
                  <a:noFill/>
                </a:ln>
                <a:solidFill>
                  <a:schemeClr val="tx1"/>
                </a:solidFill>
                <a:effectLst/>
                <a:latin typeface="Times New Roman" pitchFamily="18" charset="0"/>
                <a:ea typeface="Calibri" pitchFamily="34" charset="0"/>
                <a:cs typeface="Times New Roman" pitchFamily="18" charset="0"/>
              </a:rPr>
              <a:t>Мэри </a:t>
            </a:r>
            <a:r>
              <a:rPr kumimoji="0" lang="ru-RU" sz="2800" b="1" i="1" u="none" strike="noStrike" cap="none" normalizeH="0" dirty="0" err="1" smtClean="0">
                <a:ln>
                  <a:noFill/>
                </a:ln>
                <a:solidFill>
                  <a:schemeClr val="tx1"/>
                </a:solidFill>
                <a:effectLst/>
                <a:latin typeface="Times New Roman" pitchFamily="18" charset="0"/>
                <a:ea typeface="Calibri" pitchFamily="34" charset="0"/>
                <a:cs typeface="Times New Roman" pitchFamily="18" charset="0"/>
              </a:rPr>
              <a:t>Монтегю</a:t>
            </a:r>
            <a:r>
              <a:rPr kumimoji="0" lang="ru-RU" sz="2800" b="1" i="1" u="none" strike="noStrike" cap="none" normalizeH="0" dirty="0" smtClean="0">
                <a:ln>
                  <a:noFill/>
                </a:ln>
                <a:solidFill>
                  <a:schemeClr val="tx1"/>
                </a:solidFill>
                <a:effectLst/>
                <a:latin typeface="Times New Roman" pitchFamily="18" charset="0"/>
                <a:ea typeface="Calibri" pitchFamily="34" charset="0"/>
                <a:cs typeface="Times New Roman" pitchFamily="18" charset="0"/>
              </a:rPr>
              <a:t> была так убеждена в безопасности прививки, что она разрешила сделать прививку своим сыну и дочери. В 1796 году Эдвард </a:t>
            </a:r>
            <a:r>
              <a:rPr kumimoji="0" lang="ru-RU" sz="2800" b="1" i="1" u="none" strike="noStrike" cap="none" normalizeH="0" dirty="0" err="1" smtClean="0">
                <a:ln>
                  <a:noFill/>
                </a:ln>
                <a:solidFill>
                  <a:schemeClr val="tx1"/>
                </a:solidFill>
                <a:effectLst/>
                <a:latin typeface="Times New Roman" pitchFamily="18" charset="0"/>
                <a:ea typeface="Calibri" pitchFamily="34" charset="0"/>
                <a:cs typeface="Times New Roman" pitchFamily="18" charset="0"/>
              </a:rPr>
              <a:t>Дженнер</a:t>
            </a:r>
            <a:r>
              <a:rPr kumimoji="0" lang="ru-RU" sz="2800" b="1" i="1" u="none" strike="noStrike" cap="none" normalizeH="0" dirty="0" smtClean="0">
                <a:ln>
                  <a:noFill/>
                </a:ln>
                <a:solidFill>
                  <a:schemeClr val="tx1"/>
                </a:solidFill>
                <a:effectLst/>
                <a:latin typeface="Times New Roman" pitchFamily="18" charset="0"/>
                <a:ea typeface="Calibri" pitchFamily="34" charset="0"/>
                <a:cs typeface="Times New Roman" pitchFamily="18" charset="0"/>
              </a:rPr>
              <a:t> использовал прививки родственной болезни, коровьей оспы, чтобы вырабатывать антитела против натуральной оспы. По сравнению с прививкой от натуральной оспы эта прививка имела меньшие побочные  эффекты, и человек после прививки не заражал других. Этот способ стали называть вакцинацией.</a:t>
            </a:r>
            <a:endParaRPr kumimoji="0" lang="ru-RU" sz="2800" b="1" i="1" u="none" strike="noStrike" cap="none" normalizeH="0" dirty="0" smtClean="0">
              <a:ln>
                <a:noFill/>
              </a:ln>
              <a:solidFill>
                <a:schemeClr val="tx1"/>
              </a:solidFill>
              <a:effectLst/>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Rectangle 1"/>
          <p:cNvSpPr>
            <a:spLocks noChangeArrowheads="1"/>
          </p:cNvSpPr>
          <p:nvPr/>
        </p:nvSpPr>
        <p:spPr bwMode="auto">
          <a:xfrm>
            <a:off x="500034" y="883623"/>
            <a:ext cx="8143932" cy="483209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u-RU" sz="2800" b="1" i="1" u="none" strike="noStrike" cap="none" normalizeH="0" dirty="0" smtClean="0">
                <a:ln>
                  <a:noFill/>
                </a:ln>
                <a:solidFill>
                  <a:schemeClr val="tx1"/>
                </a:solidFill>
                <a:effectLst/>
                <a:latin typeface="Times New Roman" pitchFamily="18" charset="0"/>
                <a:ea typeface="Calibri" pitchFamily="34" charset="0"/>
                <a:cs typeface="Times New Roman" pitchFamily="18" charset="0"/>
              </a:rPr>
              <a:t>Вопрос 2: МЭРИ МОНТЕГЮ</a:t>
            </a:r>
            <a:endParaRPr kumimoji="0" lang="ru-RU" sz="2800" b="1" i="1" u="none" strike="noStrike" cap="none" normalizeH="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2800" b="1" i="1" u="none" strike="noStrike" cap="none" normalizeH="0" dirty="0" smtClean="0">
                <a:ln>
                  <a:noFill/>
                </a:ln>
                <a:solidFill>
                  <a:schemeClr val="tx1"/>
                </a:solidFill>
                <a:effectLst/>
                <a:latin typeface="Times New Roman" pitchFamily="18" charset="0"/>
                <a:ea typeface="Calibri" pitchFamily="34" charset="0"/>
                <a:cs typeface="Times New Roman" pitchFamily="18" charset="0"/>
              </a:rPr>
              <a:t>От какого рода заболеваний можно делать людям вакцинацию?</a:t>
            </a:r>
            <a:endParaRPr kumimoji="0" lang="ru-RU" sz="2800" b="1" i="1" u="none" strike="noStrike" cap="none" normalizeH="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2800" b="1" i="1" u="none" strike="noStrike" cap="none" normalizeH="0" dirty="0" smtClean="0">
                <a:ln>
                  <a:noFill/>
                </a:ln>
                <a:solidFill>
                  <a:schemeClr val="tx1"/>
                </a:solidFill>
                <a:effectLst/>
                <a:latin typeface="Times New Roman" pitchFamily="18" charset="0"/>
                <a:ea typeface="Calibri" pitchFamily="34" charset="0"/>
                <a:cs typeface="Times New Roman" pitchFamily="18" charset="0"/>
              </a:rPr>
              <a:t>A От наследственных заболеваний, как гемофилия.</a:t>
            </a:r>
            <a:endParaRPr kumimoji="0" lang="ru-RU" sz="2800" b="1" i="1" u="none" strike="noStrike" cap="none" normalizeH="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2800" b="1" i="1" u="none" strike="noStrike" cap="none" normalizeH="0" dirty="0" smtClean="0">
                <a:ln>
                  <a:noFill/>
                </a:ln>
                <a:solidFill>
                  <a:schemeClr val="tx1"/>
                </a:solidFill>
                <a:effectLst/>
                <a:latin typeface="Times New Roman" pitchFamily="18" charset="0"/>
                <a:ea typeface="Calibri" pitchFamily="34" charset="0"/>
                <a:cs typeface="Times New Roman" pitchFamily="18" charset="0"/>
              </a:rPr>
              <a:t>B От заболеваний, которые вызываются вирусами, как полиомиелит.</a:t>
            </a:r>
            <a:endParaRPr kumimoji="0" lang="ru-RU" sz="2800" b="1" i="1" u="none" strike="noStrike" cap="none" normalizeH="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2800" b="1" i="1" u="none" strike="noStrike" cap="none" normalizeH="0" dirty="0" smtClean="0">
                <a:ln>
                  <a:noFill/>
                </a:ln>
                <a:solidFill>
                  <a:schemeClr val="tx1"/>
                </a:solidFill>
                <a:effectLst/>
                <a:latin typeface="Times New Roman" pitchFamily="18" charset="0"/>
                <a:ea typeface="Calibri" pitchFamily="34" charset="0"/>
                <a:cs typeface="Times New Roman" pitchFamily="18" charset="0"/>
              </a:rPr>
              <a:t>C От заболеваний, связанных с нарушениями функций организма, как диабет.</a:t>
            </a:r>
            <a:endParaRPr kumimoji="0" lang="ru-RU" sz="2800" b="1" i="1" u="none" strike="noStrike" cap="none" normalizeH="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2800" b="1" i="1" u="none" strike="noStrike" cap="none" normalizeH="0" dirty="0" smtClean="0">
                <a:ln>
                  <a:noFill/>
                </a:ln>
                <a:solidFill>
                  <a:schemeClr val="tx1"/>
                </a:solidFill>
                <a:effectLst/>
                <a:latin typeface="Times New Roman" pitchFamily="18" charset="0"/>
                <a:ea typeface="Calibri" pitchFamily="34" charset="0"/>
                <a:cs typeface="Times New Roman" pitchFamily="18" charset="0"/>
              </a:rPr>
              <a:t>D От любых заболеваний, от которых нет лекарства.</a:t>
            </a:r>
            <a:endParaRPr kumimoji="0" lang="ru-RU" sz="2800" b="1" i="1" u="none" strike="noStrike" cap="none" normalizeH="0" dirty="0" smtClean="0">
              <a:ln>
                <a:noFill/>
              </a:ln>
              <a:solidFill>
                <a:schemeClr val="tx1"/>
              </a:solidFill>
              <a:effectLst/>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Rectangle 1"/>
          <p:cNvSpPr>
            <a:spLocks noChangeArrowheads="1"/>
          </p:cNvSpPr>
          <p:nvPr/>
        </p:nvSpPr>
        <p:spPr bwMode="auto">
          <a:xfrm>
            <a:off x="571472" y="1100818"/>
            <a:ext cx="7786742" cy="360098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u-RU" sz="3800" b="1" i="1" u="none" strike="noStrike" cap="none" normalizeH="0" dirty="0" smtClean="0">
                <a:ln>
                  <a:noFill/>
                </a:ln>
                <a:solidFill>
                  <a:schemeClr val="tx1"/>
                </a:solidFill>
                <a:effectLst/>
                <a:latin typeface="Times New Roman" pitchFamily="18" charset="0"/>
                <a:ea typeface="Calibri" pitchFamily="34" charset="0"/>
                <a:cs typeface="Times New Roman" pitchFamily="18" charset="0"/>
              </a:rPr>
              <a:t>Вопрос 4: МЭРИ МОНТЕГЮ</a:t>
            </a:r>
            <a:endParaRPr kumimoji="0" lang="ru-RU" sz="3800" b="1" i="1" u="none" strike="noStrike" cap="none" normalizeH="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3800" b="1" i="1" u="none" strike="noStrike" cap="none" normalizeH="0" dirty="0" smtClean="0">
                <a:ln>
                  <a:noFill/>
                </a:ln>
                <a:solidFill>
                  <a:schemeClr val="tx1"/>
                </a:solidFill>
                <a:effectLst/>
                <a:latin typeface="Times New Roman" pitchFamily="18" charset="0"/>
                <a:ea typeface="Calibri" pitchFamily="34" charset="0"/>
                <a:cs typeface="Times New Roman" pitchFamily="18" charset="0"/>
              </a:rPr>
              <a:t>По какой причине рекомендуется, особенно детям и пожилым людям,</a:t>
            </a:r>
            <a:endParaRPr kumimoji="0" lang="ru-RU" sz="3800" b="1" i="1" u="none" strike="noStrike" cap="none" normalizeH="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3800" b="1" i="1" u="none" strike="noStrike" cap="none" normalizeH="0" dirty="0" smtClean="0">
                <a:ln>
                  <a:noFill/>
                </a:ln>
                <a:solidFill>
                  <a:schemeClr val="tx1"/>
                </a:solidFill>
                <a:effectLst/>
                <a:latin typeface="Times New Roman" pitchFamily="18" charset="0"/>
                <a:ea typeface="Calibri" pitchFamily="34" charset="0"/>
                <a:cs typeface="Times New Roman" pitchFamily="18" charset="0"/>
              </a:rPr>
              <a:t>делать прививки против гриппа? Укажите одну из причин.</a:t>
            </a:r>
            <a:endParaRPr kumimoji="0" lang="ru-RU" sz="3800" b="1" i="1" u="none" strike="noStrike" cap="none" normalizeH="0" dirty="0" smtClean="0">
              <a:ln>
                <a:noFill/>
              </a:ln>
              <a:solidFill>
                <a:schemeClr val="tx1"/>
              </a:solidFill>
              <a:effectLst/>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57158" y="928670"/>
            <a:ext cx="8429684" cy="5909310"/>
          </a:xfrm>
          <a:prstGeom prst="rect">
            <a:avLst/>
          </a:prstGeom>
        </p:spPr>
        <p:txBody>
          <a:bodyPr wrap="square">
            <a:spAutoFit/>
          </a:bodyPr>
          <a:lstStyle/>
          <a:p>
            <a:pPr algn="just"/>
            <a:r>
              <a:rPr lang="ru-RU" sz="2100" b="1" i="1" dirty="0" smtClean="0">
                <a:latin typeface="Times New Roman" pitchFamily="18" charset="0"/>
                <a:cs typeface="Times New Roman" pitchFamily="18" charset="0"/>
              </a:rPr>
              <a:t>В исследовании принимают участие страны-участницы Организации Экономического Содействия и Развития, а также те страны, которые содействуют с ОЭСР. Количество таких стран каждый раз существенно увеличивается.</a:t>
            </a:r>
          </a:p>
          <a:p>
            <a:pPr algn="just"/>
            <a:r>
              <a:rPr lang="ru-RU" sz="2100" b="1" i="1" dirty="0" smtClean="0">
                <a:latin typeface="Times New Roman" pitchFamily="18" charset="0"/>
                <a:cs typeface="Times New Roman" pitchFamily="18" charset="0"/>
              </a:rPr>
              <a:t>Исследование PISA является мониторинговым, оно позволяет выявить и сравнить изменения, происходящие в системах образования в разных странах и оценить эффективность стратегических решений в области образования. Во многих странах за результатами этого исследования следят с таким же азартом, с каким смотрят выступление национальной сборной на Олимпиаде.</a:t>
            </a:r>
          </a:p>
          <a:p>
            <a:pPr algn="just"/>
            <a:r>
              <a:rPr lang="ru-RU" sz="2100" b="1" i="1" dirty="0" smtClean="0">
                <a:latin typeface="Times New Roman" pitchFamily="18" charset="0"/>
                <a:cs typeface="Times New Roman" pitchFamily="18" charset="0"/>
              </a:rPr>
              <a:t>Мониторинг качества образования в школе PISA проводится по четырём основным направлениям: грамотность чтения, математическая грамотность, естественнонаучная грамотность и компьютерная грамотность. Согласно итогам исследования PISA 2000—2009 лучшее среднее образование в странах Восточной Азии: Китае, Корее, Сингапуре, Японии, в Европе в десятке лидеров Финляндия и Нидерланды</a:t>
            </a:r>
            <a:r>
              <a:rPr lang="ru-RU" sz="2100" b="1" i="1" baseline="30000" dirty="0" smtClean="0">
                <a:latin typeface="Times New Roman" pitchFamily="18" charset="0"/>
                <a:cs typeface="Times New Roman" pitchFamily="18" charset="0"/>
                <a:hlinkClick r:id="rId2"/>
              </a:rPr>
              <a:t>[1]</a:t>
            </a:r>
            <a:r>
              <a:rPr lang="ru-RU" sz="2100" b="1" i="1" dirty="0" smtClean="0">
                <a:latin typeface="Times New Roman" pitchFamily="18" charset="0"/>
                <a:cs typeface="Times New Roman" pitchFamily="18" charset="0"/>
              </a:rPr>
              <a:t>.</a:t>
            </a:r>
            <a:endParaRPr lang="ru-RU" sz="2100" b="1" i="1"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Rectangle 1"/>
          <p:cNvSpPr>
            <a:spLocks noChangeArrowheads="1"/>
          </p:cNvSpPr>
          <p:nvPr/>
        </p:nvSpPr>
        <p:spPr bwMode="auto">
          <a:xfrm>
            <a:off x="285720" y="801275"/>
            <a:ext cx="8572560" cy="62324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u-RU" sz="1900" b="1" i="1" u="none" strike="noStrike" cap="none" normalizeH="0" dirty="0" smtClean="0">
                <a:ln>
                  <a:noFill/>
                </a:ln>
                <a:solidFill>
                  <a:schemeClr val="tx1"/>
                </a:solidFill>
                <a:effectLst/>
                <a:latin typeface="Calibri" pitchFamily="34" charset="0"/>
                <a:ea typeface="Calibri" pitchFamily="34" charset="0"/>
                <a:cs typeface="Times New Roman,Bold"/>
              </a:rPr>
              <a:t>Содержание: </a:t>
            </a:r>
            <a:r>
              <a:rPr kumimoji="0" lang="ru-RU" sz="1900" b="1" i="1" u="none" strike="noStrike" cap="none" normalizeH="0" dirty="0" smtClean="0">
                <a:ln>
                  <a:noFill/>
                </a:ln>
                <a:solidFill>
                  <a:schemeClr val="tx1"/>
                </a:solidFill>
                <a:effectLst/>
                <a:latin typeface="Times New Roman" pitchFamily="18" charset="0"/>
                <a:ea typeface="Calibri" pitchFamily="34" charset="0"/>
                <a:cs typeface="Times New Roman" pitchFamily="18" charset="0"/>
              </a:rPr>
              <a:t>системы живой природы</a:t>
            </a:r>
            <a:endParaRPr kumimoji="0" lang="ru-RU" sz="1900" b="1" i="1" u="none" strike="noStrike" cap="none" normalizeH="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1900" b="1" i="1" u="none" strike="noStrike" cap="none" normalizeH="0" dirty="0" smtClean="0">
                <a:ln>
                  <a:noFill/>
                </a:ln>
                <a:solidFill>
                  <a:schemeClr val="tx1"/>
                </a:solidFill>
                <a:effectLst/>
                <a:latin typeface="Calibri" pitchFamily="34" charset="0"/>
                <a:ea typeface="Calibri" pitchFamily="34" charset="0"/>
                <a:cs typeface="Times New Roman,Bold"/>
              </a:rPr>
              <a:t>Компетенция: </a:t>
            </a:r>
            <a:r>
              <a:rPr kumimoji="0" lang="ru-RU" sz="1900" b="1" i="1" u="none" strike="noStrike" cap="none" normalizeH="0" dirty="0" smtClean="0">
                <a:ln>
                  <a:noFill/>
                </a:ln>
                <a:solidFill>
                  <a:schemeClr val="tx1"/>
                </a:solidFill>
                <a:effectLst/>
                <a:latin typeface="Times New Roman" pitchFamily="18" charset="0"/>
                <a:ea typeface="Calibri" pitchFamily="34" charset="0"/>
                <a:cs typeface="Times New Roman" pitchFamily="18" charset="0"/>
              </a:rPr>
              <a:t>научное объяснение явлений</a:t>
            </a:r>
            <a:endParaRPr kumimoji="0" lang="ru-RU" sz="1900" b="1" i="1" u="none" strike="noStrike" cap="none" normalizeH="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1900" b="1" i="1" u="none" strike="noStrike" cap="none" normalizeH="0" dirty="0" smtClean="0">
                <a:ln>
                  <a:noFill/>
                </a:ln>
                <a:solidFill>
                  <a:schemeClr val="tx1"/>
                </a:solidFill>
                <a:effectLst/>
                <a:latin typeface="Calibri" pitchFamily="34" charset="0"/>
                <a:ea typeface="Calibri" pitchFamily="34" charset="0"/>
                <a:cs typeface="Times New Roman,Bold"/>
              </a:rPr>
              <a:t>Область применения: </a:t>
            </a:r>
            <a:r>
              <a:rPr kumimoji="0" lang="ru-RU" sz="1900" b="1" i="1" u="none" strike="noStrike" cap="none" normalizeH="0" dirty="0" smtClean="0">
                <a:ln>
                  <a:noFill/>
                </a:ln>
                <a:solidFill>
                  <a:schemeClr val="tx1"/>
                </a:solidFill>
                <a:effectLst/>
                <a:latin typeface="Times New Roman" pitchFamily="18" charset="0"/>
                <a:ea typeface="Calibri" pitchFamily="34" charset="0"/>
                <a:cs typeface="Times New Roman" pitchFamily="18" charset="0"/>
              </a:rPr>
              <a:t>здоровье</a:t>
            </a:r>
            <a:endParaRPr kumimoji="0" lang="ru-RU" sz="1900" b="1" i="1" u="none" strike="noStrike" cap="none" normalizeH="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1900" b="1" i="1" u="none" strike="noStrike" cap="none" normalizeH="0" dirty="0" smtClean="0">
                <a:ln>
                  <a:noFill/>
                </a:ln>
                <a:solidFill>
                  <a:schemeClr val="tx1"/>
                </a:solidFill>
                <a:effectLst/>
                <a:latin typeface="Calibri" pitchFamily="34" charset="0"/>
                <a:ea typeface="Calibri" pitchFamily="34" charset="0"/>
                <a:cs typeface="Times New Roman,Bold"/>
              </a:rPr>
              <a:t>Контекст: </a:t>
            </a:r>
            <a:r>
              <a:rPr kumimoji="0" lang="ru-RU" sz="1900" b="1" i="1" u="none" strike="noStrike" cap="none" normalizeH="0" dirty="0" smtClean="0">
                <a:ln>
                  <a:noFill/>
                </a:ln>
                <a:solidFill>
                  <a:schemeClr val="tx1"/>
                </a:solidFill>
                <a:effectLst/>
                <a:latin typeface="Times New Roman" pitchFamily="18" charset="0"/>
                <a:ea typeface="Calibri" pitchFamily="34" charset="0"/>
                <a:cs typeface="Times New Roman" pitchFamily="18" charset="0"/>
              </a:rPr>
              <a:t>социальный</a:t>
            </a:r>
            <a:endParaRPr kumimoji="0" lang="ru-RU" sz="1900" b="1" i="1" u="none" strike="noStrike" cap="none" normalizeH="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1900" b="1" i="1" u="none" strike="noStrike" cap="none" normalizeH="0" dirty="0" smtClean="0">
                <a:ln>
                  <a:noFill/>
                </a:ln>
                <a:solidFill>
                  <a:schemeClr val="tx1"/>
                </a:solidFill>
                <a:effectLst/>
                <a:latin typeface="Calibri" pitchFamily="34" charset="0"/>
                <a:ea typeface="Calibri" pitchFamily="34" charset="0"/>
                <a:cs typeface="Times New Roman,Bold"/>
              </a:rPr>
              <a:t>Результат наших учащихся: </a:t>
            </a:r>
            <a:r>
              <a:rPr kumimoji="0" lang="ru-RU" sz="1900" b="1" i="1" u="none" strike="noStrike" cap="none" normalizeH="0" dirty="0" smtClean="0">
                <a:ln>
                  <a:noFill/>
                </a:ln>
                <a:solidFill>
                  <a:schemeClr val="tx1"/>
                </a:solidFill>
                <a:effectLst/>
                <a:latin typeface="Times New Roman" pitchFamily="18" charset="0"/>
                <a:ea typeface="Calibri" pitchFamily="34" charset="0"/>
                <a:cs typeface="Times New Roman" pitchFamily="18" charset="0"/>
              </a:rPr>
              <a:t>Вопрос 2 </a:t>
            </a:r>
            <a:r>
              <a:rPr kumimoji="0" lang="ru-RU" sz="1900" b="1" i="1" u="none" strike="noStrike" cap="none" normalizeH="0" dirty="0" smtClean="0">
                <a:ln>
                  <a:noFill/>
                </a:ln>
                <a:solidFill>
                  <a:schemeClr val="tx1"/>
                </a:solidFill>
                <a:effectLst/>
                <a:latin typeface="Calibri"/>
                <a:ea typeface="Calibri" pitchFamily="34" charset="0"/>
                <a:cs typeface="Times New Roman" pitchFamily="18" charset="0"/>
              </a:rPr>
              <a:t>–</a:t>
            </a:r>
            <a:r>
              <a:rPr kumimoji="0" lang="ru-RU" sz="1900" b="1" i="1" u="none" strike="noStrike" cap="none" normalizeH="0" dirty="0" smtClean="0">
                <a:ln>
                  <a:noFill/>
                </a:ln>
                <a:solidFill>
                  <a:schemeClr val="tx1"/>
                </a:solidFill>
                <a:effectLst/>
                <a:latin typeface="Times New Roman" pitchFamily="18" charset="0"/>
                <a:ea typeface="Calibri" pitchFamily="34" charset="0"/>
                <a:cs typeface="Times New Roman" pitchFamily="18" charset="0"/>
              </a:rPr>
              <a:t> 67%; Вопрос 4 </a:t>
            </a:r>
            <a:r>
              <a:rPr kumimoji="0" lang="ru-RU" sz="1900" b="1" i="1" u="none" strike="noStrike" cap="none" normalizeH="0" dirty="0" smtClean="0">
                <a:ln>
                  <a:noFill/>
                </a:ln>
                <a:solidFill>
                  <a:schemeClr val="tx1"/>
                </a:solidFill>
                <a:effectLst/>
                <a:latin typeface="Calibri"/>
                <a:ea typeface="Calibri" pitchFamily="34" charset="0"/>
                <a:cs typeface="Times New Roman" pitchFamily="18" charset="0"/>
              </a:rPr>
              <a:t>–</a:t>
            </a:r>
            <a:r>
              <a:rPr kumimoji="0" lang="ru-RU" sz="1900" b="1" i="1" u="none" strike="noStrike" cap="none" normalizeH="0" dirty="0" smtClean="0">
                <a:ln>
                  <a:noFill/>
                </a:ln>
                <a:solidFill>
                  <a:schemeClr val="tx1"/>
                </a:solidFill>
                <a:effectLst/>
                <a:latin typeface="Times New Roman" pitchFamily="18" charset="0"/>
                <a:ea typeface="Calibri" pitchFamily="34" charset="0"/>
                <a:cs typeface="Times New Roman" pitchFamily="18" charset="0"/>
              </a:rPr>
              <a:t> 49%</a:t>
            </a:r>
            <a:endParaRPr kumimoji="0" lang="ru-RU" sz="1900" b="1" i="1" u="none" strike="noStrike" cap="none" normalizeH="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1900" b="1" i="1" u="none" strike="noStrike" cap="none" normalizeH="0" dirty="0" smtClean="0">
                <a:ln>
                  <a:noFill/>
                </a:ln>
                <a:solidFill>
                  <a:schemeClr val="tx1"/>
                </a:solidFill>
                <a:effectLst/>
                <a:latin typeface="Calibri" pitchFamily="34" charset="0"/>
                <a:ea typeface="Calibri" pitchFamily="34" charset="0"/>
                <a:cs typeface="Times New Roman,Bold"/>
              </a:rPr>
              <a:t>Средний результат учащихся стран ОЭСР: </a:t>
            </a:r>
            <a:r>
              <a:rPr kumimoji="0" lang="ru-RU" sz="1900" b="1" i="1" u="none" strike="noStrike" cap="none" normalizeH="0" dirty="0" smtClean="0">
                <a:ln>
                  <a:noFill/>
                </a:ln>
                <a:solidFill>
                  <a:schemeClr val="tx1"/>
                </a:solidFill>
                <a:effectLst/>
                <a:latin typeface="Times New Roman" pitchFamily="18" charset="0"/>
                <a:ea typeface="Calibri" pitchFamily="34" charset="0"/>
                <a:cs typeface="Times New Roman" pitchFamily="18" charset="0"/>
              </a:rPr>
              <a:t>Вопрос 2 </a:t>
            </a:r>
            <a:r>
              <a:rPr kumimoji="0" lang="ru-RU" sz="1900" b="1" i="1" u="none" strike="noStrike" cap="none" normalizeH="0" dirty="0" smtClean="0">
                <a:ln>
                  <a:noFill/>
                </a:ln>
                <a:solidFill>
                  <a:schemeClr val="tx1"/>
                </a:solidFill>
                <a:effectLst/>
                <a:latin typeface="Calibri"/>
                <a:ea typeface="Calibri" pitchFamily="34" charset="0"/>
                <a:cs typeface="Times New Roman" pitchFamily="18" charset="0"/>
              </a:rPr>
              <a:t>–</a:t>
            </a:r>
            <a:r>
              <a:rPr kumimoji="0" lang="ru-RU" sz="1900" b="1" i="1" u="none" strike="noStrike" cap="none" normalizeH="0" dirty="0" smtClean="0">
                <a:ln>
                  <a:noFill/>
                </a:ln>
                <a:solidFill>
                  <a:schemeClr val="tx1"/>
                </a:solidFill>
                <a:effectLst/>
                <a:latin typeface="Times New Roman" pitchFamily="18" charset="0"/>
                <a:ea typeface="Calibri" pitchFamily="34" charset="0"/>
                <a:cs typeface="Times New Roman" pitchFamily="18" charset="0"/>
              </a:rPr>
              <a:t> 75%; Вопрос 4 </a:t>
            </a:r>
            <a:r>
              <a:rPr kumimoji="0" lang="ru-RU" sz="1900" b="1" i="1" u="none" strike="noStrike" cap="none" normalizeH="0" dirty="0" smtClean="0">
                <a:ln>
                  <a:noFill/>
                </a:ln>
                <a:solidFill>
                  <a:schemeClr val="tx1"/>
                </a:solidFill>
                <a:effectLst/>
                <a:latin typeface="Calibri"/>
                <a:ea typeface="Calibri" pitchFamily="34" charset="0"/>
                <a:cs typeface="Times New Roman" pitchFamily="18" charset="0"/>
              </a:rPr>
              <a:t>–</a:t>
            </a:r>
            <a:r>
              <a:rPr kumimoji="0" lang="ru-RU" sz="1900" b="1" i="1" u="none" strike="noStrike" cap="none" normalizeH="0" dirty="0" smtClean="0">
                <a:ln>
                  <a:noFill/>
                </a:ln>
                <a:solidFill>
                  <a:schemeClr val="tx1"/>
                </a:solidFill>
                <a:effectLst/>
                <a:latin typeface="Times New Roman" pitchFamily="18" charset="0"/>
                <a:ea typeface="Calibri" pitchFamily="34" charset="0"/>
                <a:cs typeface="Times New Roman" pitchFamily="18" charset="0"/>
              </a:rPr>
              <a:t> 62%</a:t>
            </a:r>
            <a:endParaRPr kumimoji="0" lang="ru-RU" sz="1900" b="1" i="1" u="none" strike="noStrike" cap="none" normalizeH="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1900" b="1" i="1" u="none" strike="noStrike" cap="none" normalizeH="0" dirty="0" smtClean="0">
                <a:ln>
                  <a:noFill/>
                </a:ln>
                <a:solidFill>
                  <a:schemeClr val="tx1"/>
                </a:solidFill>
                <a:effectLst/>
                <a:latin typeface="Calibri" pitchFamily="34" charset="0"/>
                <a:ea typeface="Calibri" pitchFamily="34" charset="0"/>
                <a:cs typeface="Times New Roman,Bold"/>
              </a:rPr>
              <a:t>Максимальный результат: </a:t>
            </a:r>
            <a:r>
              <a:rPr kumimoji="0" lang="ru-RU" sz="1900" b="1" i="1" u="none" strike="noStrike" cap="none" normalizeH="0" dirty="0" smtClean="0">
                <a:ln>
                  <a:noFill/>
                </a:ln>
                <a:solidFill>
                  <a:schemeClr val="tx1"/>
                </a:solidFill>
                <a:effectLst/>
                <a:latin typeface="Times New Roman" pitchFamily="18" charset="0"/>
                <a:ea typeface="Calibri" pitchFamily="34" charset="0"/>
                <a:cs typeface="Times New Roman" pitchFamily="18" charset="0"/>
              </a:rPr>
              <a:t>Вопрос 2 </a:t>
            </a:r>
            <a:r>
              <a:rPr kumimoji="0" lang="ru-RU" sz="1900" b="1" i="1" u="none" strike="noStrike" cap="none" normalizeH="0" dirty="0" smtClean="0">
                <a:ln>
                  <a:noFill/>
                </a:ln>
                <a:solidFill>
                  <a:schemeClr val="tx1"/>
                </a:solidFill>
                <a:effectLst/>
                <a:latin typeface="Calibri"/>
                <a:ea typeface="Calibri" pitchFamily="34" charset="0"/>
                <a:cs typeface="Times New Roman" pitchFamily="18" charset="0"/>
              </a:rPr>
              <a:t>–</a:t>
            </a:r>
            <a:r>
              <a:rPr kumimoji="0" lang="ru-RU" sz="1900" b="1" i="1" u="none" strike="noStrike" cap="none" normalizeH="0" dirty="0" smtClean="0">
                <a:ln>
                  <a:noFill/>
                </a:ln>
                <a:solidFill>
                  <a:schemeClr val="tx1"/>
                </a:solidFill>
                <a:effectLst/>
                <a:latin typeface="Times New Roman" pitchFamily="18" charset="0"/>
                <a:ea typeface="Calibri" pitchFamily="34" charset="0"/>
                <a:cs typeface="Times New Roman" pitchFamily="18" charset="0"/>
              </a:rPr>
              <a:t> 86%; Вопрос 4 </a:t>
            </a:r>
            <a:r>
              <a:rPr kumimoji="0" lang="ru-RU" sz="1900" b="1" i="1" u="none" strike="noStrike" cap="none" normalizeH="0" dirty="0" smtClean="0">
                <a:ln>
                  <a:noFill/>
                </a:ln>
                <a:solidFill>
                  <a:schemeClr val="tx1"/>
                </a:solidFill>
                <a:effectLst/>
                <a:latin typeface="Calibri"/>
                <a:ea typeface="Calibri" pitchFamily="34" charset="0"/>
                <a:cs typeface="Times New Roman" pitchFamily="18" charset="0"/>
              </a:rPr>
              <a:t>–</a:t>
            </a:r>
            <a:r>
              <a:rPr kumimoji="0" lang="ru-RU" sz="1900" b="1" i="1" u="none" strike="noStrike" cap="none" normalizeH="0" dirty="0" smtClean="0">
                <a:ln>
                  <a:noFill/>
                </a:ln>
                <a:solidFill>
                  <a:schemeClr val="tx1"/>
                </a:solidFill>
                <a:effectLst/>
                <a:latin typeface="Times New Roman" pitchFamily="18" charset="0"/>
                <a:ea typeface="Calibri" pitchFamily="34" charset="0"/>
                <a:cs typeface="Times New Roman" pitchFamily="18" charset="0"/>
              </a:rPr>
              <a:t> 87%</a:t>
            </a:r>
            <a:endParaRPr kumimoji="0" lang="ru-RU" sz="1900" b="1" i="1" u="none" strike="noStrike" cap="none" normalizeH="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1900" b="1" i="1" u="none" strike="noStrike" cap="none" normalizeH="0" dirty="0" smtClean="0">
                <a:ln>
                  <a:noFill/>
                </a:ln>
                <a:solidFill>
                  <a:schemeClr val="tx1"/>
                </a:solidFill>
                <a:effectLst/>
                <a:latin typeface="Calibri" pitchFamily="34" charset="0"/>
                <a:ea typeface="Calibri" pitchFamily="34" charset="0"/>
                <a:cs typeface="Times New Roman,Bold"/>
              </a:rPr>
              <a:t>Комментарии эксперта</a:t>
            </a:r>
            <a:r>
              <a:rPr kumimoji="0" lang="ru-RU" sz="1900" b="1" i="1" u="none" strike="noStrike" cap="none" normalizeH="0" dirty="0" smtClean="0">
                <a:ln>
                  <a:noFill/>
                </a:ln>
                <a:solidFill>
                  <a:schemeClr val="tx1"/>
                </a:solidFill>
                <a:effectLst/>
                <a:latin typeface="Times New Roman" pitchFamily="18" charset="0"/>
                <a:ea typeface="Calibri" pitchFamily="34" charset="0"/>
                <a:cs typeface="Times New Roman" pitchFamily="18" charset="0"/>
              </a:rPr>
              <a:t>. </a:t>
            </a:r>
            <a:r>
              <a:rPr kumimoji="0" lang="ru-RU" sz="1900" b="1" i="1" u="none" strike="noStrike" cap="none" normalizeH="0" dirty="0" smtClean="0">
                <a:ln>
                  <a:noFill/>
                </a:ln>
                <a:solidFill>
                  <a:schemeClr val="tx1"/>
                </a:solidFill>
                <a:effectLst/>
                <a:latin typeface="Calibri" pitchFamily="34" charset="0"/>
                <a:ea typeface="Calibri" pitchFamily="34" charset="0"/>
                <a:cs typeface="Times New Roman,Italic"/>
              </a:rPr>
              <a:t>Приведенные задания разного уровня сложности, в которых нужно выбрать или самостоятельно дать объяснение, связанное с явлением вакцинации. В первом задании правильный ответ В. В качестве правильных ответов во втором задании принимались только те, в которых говорилось о более слабой иммунной системе детей и пожилых людей по </a:t>
            </a:r>
            <a:r>
              <a:rPr lang="ru-RU" sz="1900" b="1" i="1" dirty="0" smtClean="0"/>
              <a:t>сравнению с другими людьми или что-то подобное. Относительно низкие результаты выполнения заданий по сравнению со средними результатами по странам ОЭСР могут быть объяснены недостаточным вниманием, которое уделяется вопросам профилактики заболеваний в курсе биологии </a:t>
            </a:r>
            <a:r>
              <a:rPr lang="ru-RU" sz="1900" b="1" i="1" dirty="0" smtClean="0"/>
              <a:t>нашей школы</a:t>
            </a:r>
            <a:r>
              <a:rPr lang="ru-RU" sz="1900" b="1" i="1" dirty="0" smtClean="0"/>
              <a:t>, а также неумением учащихся давать обоснованные </a:t>
            </a:r>
            <a:r>
              <a:rPr lang="ru-RU" sz="1900" b="1" i="1" dirty="0" err="1" smtClean="0"/>
              <a:t>отве</a:t>
            </a:r>
            <a:r>
              <a:rPr lang="ru-RU" sz="1900" b="1" i="1" dirty="0" smtClean="0"/>
              <a:t>-</a:t>
            </a:r>
            <a:endParaRPr lang="ru-RU" sz="1900" b="1" dirty="0" smtClean="0"/>
          </a:p>
          <a:p>
            <a:pPr algn="just"/>
            <a:r>
              <a:rPr lang="ru-RU" sz="1900" b="1" i="1" dirty="0" smtClean="0"/>
              <a:t>ты. Достаточно частые ответы: «Они слабые», «Им нужна помощь для борьбы с гриппом».</a:t>
            </a:r>
            <a:endParaRPr lang="ru-RU" sz="1900" b="1" dirty="0" smtClean="0"/>
          </a:p>
          <a:p>
            <a:pPr marL="0" marR="0" lvl="0" indent="0" algn="just" defTabSz="914400" rtl="0" eaLnBrk="0" fontAlgn="base" latinLnBrk="0" hangingPunct="0">
              <a:lnSpc>
                <a:spcPct val="100000"/>
              </a:lnSpc>
              <a:spcBef>
                <a:spcPct val="0"/>
              </a:spcBef>
              <a:spcAft>
                <a:spcPct val="0"/>
              </a:spcAft>
              <a:buClrTx/>
              <a:buSzTx/>
              <a:buFontTx/>
              <a:buNone/>
              <a:tabLst/>
            </a:pPr>
            <a:endParaRPr kumimoji="0" lang="ru-RU" sz="1900" b="1" i="1" u="none" strike="noStrike" cap="none" normalizeH="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Rectangle 1"/>
          <p:cNvSpPr>
            <a:spLocks noChangeArrowheads="1"/>
          </p:cNvSpPr>
          <p:nvPr/>
        </p:nvSpPr>
        <p:spPr bwMode="auto">
          <a:xfrm>
            <a:off x="285720" y="1100026"/>
            <a:ext cx="8501122" cy="526297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u-RU" sz="2400" b="1" i="1" u="none" strike="noStrike" cap="none" normalizeH="0" dirty="0" smtClean="0">
                <a:ln>
                  <a:noFill/>
                </a:ln>
                <a:solidFill>
                  <a:schemeClr val="tx1"/>
                </a:solidFill>
                <a:effectLst/>
                <a:latin typeface="Times New Roman" pitchFamily="18" charset="0"/>
                <a:ea typeface="Calibri" pitchFamily="34" charset="0"/>
                <a:cs typeface="Times New Roman" pitchFamily="18" charset="0"/>
              </a:rPr>
              <a:t>Успешность в будущей жизни в исследовании PISA традиционно оценивается по уровню</a:t>
            </a:r>
            <a:endParaRPr kumimoji="0" lang="ru-RU" sz="2400" b="1" i="1" u="none" strike="noStrike" cap="none" normalizeH="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2400" b="1" i="1" u="none" strike="noStrike" cap="none" normalizeH="0" dirty="0" err="1" smtClean="0">
                <a:ln>
                  <a:noFill/>
                </a:ln>
                <a:solidFill>
                  <a:schemeClr val="tx1"/>
                </a:solidFill>
                <a:effectLst/>
                <a:latin typeface="Times New Roman" pitchFamily="18" charset="0"/>
                <a:ea typeface="Calibri" pitchFamily="34" charset="0"/>
                <a:cs typeface="Times New Roman" pitchFamily="18" charset="0"/>
              </a:rPr>
              <a:t>сформированности</a:t>
            </a:r>
            <a:r>
              <a:rPr kumimoji="0" lang="ru-RU" sz="2400" b="1" i="1" u="none" strike="noStrike" cap="none" normalizeH="0" dirty="0" smtClean="0">
                <a:ln>
                  <a:noFill/>
                </a:ln>
                <a:solidFill>
                  <a:schemeClr val="tx1"/>
                </a:solidFill>
                <a:effectLst/>
                <a:latin typeface="Times New Roman" pitchFamily="18" charset="0"/>
                <a:ea typeface="Calibri" pitchFamily="34" charset="0"/>
                <a:cs typeface="Times New Roman" pitchFamily="18" charset="0"/>
              </a:rPr>
              <a:t> функциональной грамотности учащихся (их математической, читательской</a:t>
            </a:r>
            <a:endParaRPr kumimoji="0" lang="ru-RU" sz="2400" b="1" i="1" u="none" strike="noStrike" cap="none" normalizeH="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2400" b="1" i="1" u="none" strike="noStrike" cap="none" normalizeH="0" dirty="0" smtClean="0">
                <a:ln>
                  <a:noFill/>
                </a:ln>
                <a:solidFill>
                  <a:schemeClr val="tx1"/>
                </a:solidFill>
                <a:effectLst/>
                <a:latin typeface="Times New Roman" pitchFamily="18" charset="0"/>
                <a:ea typeface="Calibri" pitchFamily="34" charset="0"/>
                <a:cs typeface="Times New Roman" pitchFamily="18" charset="0"/>
              </a:rPr>
              <a:t>и естественнонаучной грамотности). Школьная практика показывает, что сформировать </a:t>
            </a:r>
            <a:r>
              <a:rPr kumimoji="0" lang="ru-RU" sz="2400" b="1" i="1" u="none" strike="noStrike" cap="none" normalizeH="0" dirty="0" smtClean="0">
                <a:ln>
                  <a:noFill/>
                </a:ln>
                <a:solidFill>
                  <a:schemeClr val="tx1"/>
                </a:solidFill>
                <a:effectLst/>
                <a:latin typeface="Times New Roman" pitchFamily="18" charset="0"/>
                <a:ea typeface="Calibri" pitchFamily="34" charset="0"/>
                <a:cs typeface="Times New Roman" pitchFamily="18" charset="0"/>
              </a:rPr>
              <a:t>функциональную </a:t>
            </a:r>
            <a:r>
              <a:rPr kumimoji="0" lang="ru-RU" sz="2400" b="1" i="1" u="none" strike="noStrike" cap="none" normalizeH="0" dirty="0" smtClean="0">
                <a:ln>
                  <a:noFill/>
                </a:ln>
                <a:solidFill>
                  <a:schemeClr val="tx1"/>
                </a:solidFill>
                <a:effectLst/>
                <a:latin typeface="Times New Roman" pitchFamily="18" charset="0"/>
                <a:ea typeface="Calibri" pitchFamily="34" charset="0"/>
                <a:cs typeface="Times New Roman" pitchFamily="18" charset="0"/>
              </a:rPr>
              <a:t>грамотность можно только при условии, если учащиеся физически присутствуют </a:t>
            </a:r>
            <a:r>
              <a:rPr kumimoji="0" lang="ru-RU" sz="2400" b="1" i="1" u="none" strike="noStrike" cap="none" normalizeH="0" dirty="0" smtClean="0">
                <a:ln>
                  <a:noFill/>
                </a:ln>
                <a:solidFill>
                  <a:schemeClr val="tx1"/>
                </a:solidFill>
                <a:effectLst/>
                <a:latin typeface="Times New Roman" pitchFamily="18" charset="0"/>
                <a:ea typeface="Calibri" pitchFamily="34" charset="0"/>
                <a:cs typeface="Times New Roman" pitchFamily="18" charset="0"/>
              </a:rPr>
              <a:t>в школе </a:t>
            </a:r>
            <a:r>
              <a:rPr kumimoji="0" lang="ru-RU" sz="2400" b="1" i="1" u="none" strike="noStrike" cap="none" normalizeH="0" dirty="0" smtClean="0">
                <a:ln>
                  <a:noFill/>
                </a:ln>
                <a:solidFill>
                  <a:schemeClr val="tx1"/>
                </a:solidFill>
                <a:effectLst/>
                <a:latin typeface="Times New Roman" pitchFamily="18" charset="0"/>
                <a:ea typeface="Calibri" pitchFamily="34" charset="0"/>
                <a:cs typeface="Times New Roman" pitchFamily="18" charset="0"/>
              </a:rPr>
              <a:t>и они интеллектуально и эмоционально готовы к обучению. В этом случае они смогут</a:t>
            </a:r>
            <a:endParaRPr kumimoji="0" lang="ru-RU" sz="2400" b="1" i="1" u="none" strike="noStrike" cap="none" normalizeH="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2400" b="1" i="1" u="none" strike="noStrike" cap="none" normalizeH="0" dirty="0" smtClean="0">
                <a:ln>
                  <a:noFill/>
                </a:ln>
                <a:solidFill>
                  <a:schemeClr val="tx1"/>
                </a:solidFill>
                <a:effectLst/>
                <a:latin typeface="Times New Roman" pitchFamily="18" charset="0"/>
                <a:ea typeface="Calibri" pitchFamily="34" charset="0"/>
                <a:cs typeface="Times New Roman" pitchFamily="18" charset="0"/>
              </a:rPr>
              <a:t>воспользоваться теми возможностями, которые обеспечивает школа для их обучения. </a:t>
            </a:r>
            <a:r>
              <a:rPr kumimoji="0" lang="ru-RU" sz="2400" b="1" i="1" u="none" strike="noStrike" cap="none" normalizeH="0" dirty="0" smtClean="0">
                <a:ln>
                  <a:noFill/>
                </a:ln>
                <a:solidFill>
                  <a:schemeClr val="tx1"/>
                </a:solidFill>
                <a:effectLst/>
                <a:latin typeface="Times New Roman" pitchFamily="18" charset="0"/>
                <a:ea typeface="Calibri" pitchFamily="34" charset="0"/>
                <a:cs typeface="Times New Roman" pitchFamily="18" charset="0"/>
              </a:rPr>
              <a:t>Учащиеся </a:t>
            </a:r>
            <a:r>
              <a:rPr kumimoji="0" lang="ru-RU" sz="2400" b="1" i="1" u="none" strike="noStrike" cap="none" normalizeH="0" dirty="0" smtClean="0">
                <a:ln>
                  <a:noFill/>
                </a:ln>
                <a:solidFill>
                  <a:schemeClr val="tx1"/>
                </a:solidFill>
                <a:effectLst/>
                <a:latin typeface="Times New Roman" pitchFamily="18" charset="0"/>
                <a:ea typeface="Calibri" pitchFamily="34" charset="0"/>
                <a:cs typeface="Times New Roman" pitchFamily="18" charset="0"/>
              </a:rPr>
              <a:t>должны быть вовлечены в учебный процесс, мотивированы к обучению, к познанию нового</a:t>
            </a:r>
            <a:r>
              <a:rPr kumimoji="0" lang="ru-RU" sz="2400" b="1" i="1" u="none" strike="noStrike" cap="none" normalizeH="0" dirty="0" smtClean="0">
                <a:ln>
                  <a:noFill/>
                </a:ln>
                <a:solidFill>
                  <a:schemeClr val="tx1"/>
                </a:solidFill>
                <a:effectLst/>
                <a:latin typeface="Times New Roman" pitchFamily="18" charset="0"/>
                <a:ea typeface="Calibri" pitchFamily="34" charset="0"/>
                <a:cs typeface="Times New Roman" pitchFamily="18" charset="0"/>
              </a:rPr>
              <a:t>, и</a:t>
            </a:r>
            <a:r>
              <a:rPr kumimoji="0" lang="ru-RU" sz="2400" b="1" i="1" u="none" strike="noStrike" cap="none" normalizeH="0" dirty="0" smtClean="0">
                <a:ln>
                  <a:noFill/>
                </a:ln>
                <a:solidFill>
                  <a:schemeClr val="tx1"/>
                </a:solidFill>
                <a:effectLst/>
                <a:latin typeface="Times New Roman" pitchFamily="18" charset="0"/>
                <a:ea typeface="Calibri" pitchFamily="34" charset="0"/>
                <a:cs typeface="Times New Roman" pitchFamily="18" charset="0"/>
              </a:rPr>
              <a:t>, конечно, им необходимо осознавать, что они смогут достичь успеха. </a:t>
            </a:r>
            <a:endParaRPr kumimoji="0" lang="ru-RU" sz="2400" b="1" i="1" u="none" strike="noStrike" cap="none" normalizeH="0" dirty="0" smtClean="0">
              <a:ln>
                <a:noFill/>
              </a:ln>
              <a:solidFill>
                <a:schemeClr val="tx1"/>
              </a:solidFill>
              <a:effectLst/>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Rectangle 1"/>
          <p:cNvSpPr>
            <a:spLocks noChangeArrowheads="1"/>
          </p:cNvSpPr>
          <p:nvPr/>
        </p:nvSpPr>
        <p:spPr bwMode="auto">
          <a:xfrm>
            <a:off x="714348" y="1254183"/>
            <a:ext cx="7858180" cy="4246519"/>
          </a:xfrm>
          <a:prstGeom prst="rect">
            <a:avLst/>
          </a:prstGeom>
          <a:solidFill>
            <a:srgbClr val="FFFFFF"/>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ru-RU" sz="3800" b="1" i="1" strike="noStrike" cap="none" normalizeH="0" dirty="0" smtClean="0">
                <a:ln>
                  <a:noFill/>
                </a:ln>
                <a:solidFill>
                  <a:srgbClr val="008080"/>
                </a:solidFill>
                <a:effectLst/>
                <a:latin typeface="Times New Roman" pitchFamily="18" charset="0"/>
                <a:ea typeface="Times New Roman" pitchFamily="18" charset="0"/>
                <a:cs typeface="Times New Roman" pitchFamily="18" charset="0"/>
              </a:rPr>
              <a:t>Ключевой вопрос исследования: обладают ли учащиеся 15-летнего возраста, получившие общее обязательное образование, знаниями и умениями, необходимыми для полноценного функционирования в обществе? </a:t>
            </a:r>
            <a:endParaRPr kumimoji="0" lang="ru-RU" sz="3800" b="0" i="0" strike="noStrike" cap="none" normalizeH="0" dirty="0" smtClean="0">
              <a:ln>
                <a:noFill/>
              </a:ln>
              <a:solidFill>
                <a:schemeClr val="tx1"/>
              </a:solidFill>
              <a:effectLst/>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357158" y="1044114"/>
            <a:ext cx="8429684" cy="5078313"/>
          </a:xfrm>
          <a:prstGeom prst="rect">
            <a:avLst/>
          </a:prstGeom>
          <a:solidFill>
            <a:srgbClr val="FFFFFF"/>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u-RU" sz="3600" b="1" i="1" strike="noStrike" cap="none" normalizeH="0" dirty="0" smtClean="0">
                <a:ln>
                  <a:noFill/>
                </a:ln>
                <a:solidFill>
                  <a:srgbClr val="008080"/>
                </a:solidFill>
                <a:effectLst/>
                <a:latin typeface="Times New Roman" pitchFamily="18" charset="0"/>
                <a:ea typeface="Times New Roman" pitchFamily="18" charset="0"/>
                <a:cs typeface="Times New Roman" pitchFamily="18" charset="0"/>
              </a:rPr>
              <a:t>В основе тестов PISA лежит мнение международной группы экспертов о том, что мало просто знать факты и правила. Нужно еще уметь их использовать, например, чтобы сформулировать свою точку зрения в споре о генетически измененных продуктах или понять газетную статью о глобальном потеплении.</a:t>
            </a:r>
            <a:endParaRPr kumimoji="0" lang="ru-RU" sz="3600" b="0" i="0" strike="noStrike" cap="none" normalizeH="0" dirty="0" smtClean="0">
              <a:ln>
                <a:noFill/>
              </a:ln>
              <a:solidFill>
                <a:schemeClr val="tx1"/>
              </a:solidFill>
              <a:effectLst/>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785786" y="1071546"/>
            <a:ext cx="7358114" cy="5016758"/>
          </a:xfrm>
          <a:prstGeom prst="rect">
            <a:avLst/>
          </a:prstGeom>
        </p:spPr>
        <p:txBody>
          <a:bodyPr wrap="square">
            <a:spAutoFit/>
          </a:bodyPr>
          <a:lstStyle/>
          <a:p>
            <a:r>
              <a:rPr lang="ru-RU" sz="3200" b="1" i="1" dirty="0" smtClean="0">
                <a:latin typeface="Times New Roman" pitchFamily="18" charset="0"/>
                <a:cs typeface="Times New Roman" pitchFamily="18" charset="0"/>
              </a:rPr>
              <a:t>Области оценки исследования PISA Грамотность чтения (основная область в 2000 году); Математическая грамотность (основная область в 2003 году); Естественнонаучная грамотность (основная область в 2006 году); Грамотность чтения (основная область в 2009 году); Математическая грамотность (основная область оценки в 2012 году)</a:t>
            </a:r>
            <a:endParaRPr lang="ru-RU" sz="32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928662" y="785794"/>
            <a:ext cx="7143800" cy="523220"/>
          </a:xfrm>
          <a:prstGeom prst="rect">
            <a:avLst/>
          </a:prstGeom>
          <a:noFill/>
        </p:spPr>
        <p:txBody>
          <a:bodyPr wrap="square" rtlCol="0">
            <a:spAutoFit/>
          </a:bodyPr>
          <a:lstStyle/>
          <a:p>
            <a:pPr algn="ctr"/>
            <a:r>
              <a:rPr lang="ru-RU" sz="2800" b="1" i="1" dirty="0" smtClean="0">
                <a:latin typeface="Times New Roman" pitchFamily="18" charset="0"/>
                <a:cs typeface="Times New Roman" pitchFamily="18" charset="0"/>
              </a:rPr>
              <a:t>МАТЕМАТИЧЕСКАЯ ГРАМОТНОСТЬ</a:t>
            </a:r>
            <a:endParaRPr lang="ru-RU" sz="2800" b="1" i="1" dirty="0">
              <a:latin typeface="Times New Roman" pitchFamily="18" charset="0"/>
              <a:cs typeface="Times New Roman" pitchFamily="18" charset="0"/>
            </a:endParaRPr>
          </a:p>
        </p:txBody>
      </p:sp>
      <p:graphicFrame>
        <p:nvGraphicFramePr>
          <p:cNvPr id="3" name="Таблица 2"/>
          <p:cNvGraphicFramePr>
            <a:graphicFrameLocks noGrp="1"/>
          </p:cNvGraphicFramePr>
          <p:nvPr/>
        </p:nvGraphicFramePr>
        <p:xfrm>
          <a:off x="500034" y="1428736"/>
          <a:ext cx="8215371" cy="5192750"/>
        </p:xfrm>
        <a:graphic>
          <a:graphicData uri="http://schemas.openxmlformats.org/drawingml/2006/table">
            <a:tbl>
              <a:tblPr firstRow="1" bandRow="1">
                <a:tableStyleId>{5C22544A-7EE6-4342-B048-85BDC9FD1C3A}</a:tableStyleId>
              </a:tblPr>
              <a:tblGrid>
                <a:gridCol w="1500198"/>
                <a:gridCol w="3976716"/>
                <a:gridCol w="2738457"/>
              </a:tblGrid>
              <a:tr h="455267">
                <a:tc>
                  <a:txBody>
                    <a:bodyPr/>
                    <a:lstStyle/>
                    <a:p>
                      <a:pPr algn="ctr"/>
                      <a:r>
                        <a:rPr lang="ru-RU" b="1" i="1" dirty="0" smtClean="0"/>
                        <a:t>№ </a:t>
                      </a:r>
                      <a:r>
                        <a:rPr lang="ru-RU" b="1" i="1" dirty="0" err="1" smtClean="0"/>
                        <a:t>п</a:t>
                      </a:r>
                      <a:r>
                        <a:rPr lang="ru-RU" b="1" i="1" dirty="0" smtClean="0"/>
                        <a:t>/</a:t>
                      </a:r>
                      <a:r>
                        <a:rPr lang="ru-RU" b="1" i="1" dirty="0" err="1" smtClean="0"/>
                        <a:t>п</a:t>
                      </a:r>
                      <a:endParaRPr lang="ru-RU" b="1" i="1" dirty="0"/>
                    </a:p>
                  </a:txBody>
                  <a:tcPr/>
                </a:tc>
                <a:tc>
                  <a:txBody>
                    <a:bodyPr/>
                    <a:lstStyle/>
                    <a:p>
                      <a:pPr algn="ctr"/>
                      <a:r>
                        <a:rPr lang="ru-RU" b="1" i="1" dirty="0" smtClean="0"/>
                        <a:t>СТРАНА</a:t>
                      </a:r>
                      <a:endParaRPr lang="ru-RU" b="1" i="1" dirty="0"/>
                    </a:p>
                  </a:txBody>
                  <a:tcPr/>
                </a:tc>
                <a:tc>
                  <a:txBody>
                    <a:bodyPr/>
                    <a:lstStyle/>
                    <a:p>
                      <a:pPr algn="ctr"/>
                      <a:r>
                        <a:rPr lang="ru-RU" b="1" i="1" dirty="0" smtClean="0"/>
                        <a:t>МЕСТО</a:t>
                      </a:r>
                      <a:endParaRPr lang="ru-RU" b="1" i="1" dirty="0"/>
                    </a:p>
                  </a:txBody>
                  <a:tcPr/>
                </a:tc>
              </a:tr>
              <a:tr h="455267">
                <a:tc>
                  <a:txBody>
                    <a:bodyPr/>
                    <a:lstStyle/>
                    <a:p>
                      <a:pPr algn="ctr"/>
                      <a:r>
                        <a:rPr lang="ru-RU" b="1" i="1" dirty="0" smtClean="0"/>
                        <a:t>1.</a:t>
                      </a:r>
                      <a:endParaRPr lang="ru-RU" b="1" i="1" dirty="0"/>
                    </a:p>
                  </a:txBody>
                  <a:tcPr/>
                </a:tc>
                <a:tc>
                  <a:txBody>
                    <a:bodyPr/>
                    <a:lstStyle/>
                    <a:p>
                      <a:pPr algn="ctr"/>
                      <a:r>
                        <a:rPr lang="ru-RU" b="1" i="1" dirty="0" smtClean="0"/>
                        <a:t>КИТАЙ (ШАНХАЙ)</a:t>
                      </a:r>
                      <a:endParaRPr lang="ru-RU" b="1" i="1" dirty="0"/>
                    </a:p>
                  </a:txBody>
                  <a:tcPr/>
                </a:tc>
                <a:tc>
                  <a:txBody>
                    <a:bodyPr/>
                    <a:lstStyle/>
                    <a:p>
                      <a:pPr algn="ctr"/>
                      <a:r>
                        <a:rPr lang="ru-RU" b="1" i="1" dirty="0" smtClean="0"/>
                        <a:t>1</a:t>
                      </a:r>
                      <a:endParaRPr lang="ru-RU" b="1" i="1" dirty="0"/>
                    </a:p>
                  </a:txBody>
                  <a:tcPr/>
                </a:tc>
              </a:tr>
              <a:tr h="455267">
                <a:tc>
                  <a:txBody>
                    <a:bodyPr/>
                    <a:lstStyle/>
                    <a:p>
                      <a:pPr algn="ctr"/>
                      <a:r>
                        <a:rPr lang="ru-RU" b="1" i="1" dirty="0" smtClean="0"/>
                        <a:t>2.</a:t>
                      </a:r>
                      <a:endParaRPr lang="ru-RU" b="1" i="1" dirty="0"/>
                    </a:p>
                  </a:txBody>
                  <a:tcPr/>
                </a:tc>
                <a:tc>
                  <a:txBody>
                    <a:bodyPr/>
                    <a:lstStyle/>
                    <a:p>
                      <a:pPr algn="ctr"/>
                      <a:r>
                        <a:rPr lang="ru-RU" b="1" i="1" dirty="0" smtClean="0"/>
                        <a:t>СИНГАПУР</a:t>
                      </a:r>
                      <a:endParaRPr lang="ru-RU" b="1" i="1" dirty="0"/>
                    </a:p>
                  </a:txBody>
                  <a:tcPr/>
                </a:tc>
                <a:tc>
                  <a:txBody>
                    <a:bodyPr/>
                    <a:lstStyle/>
                    <a:p>
                      <a:pPr algn="ctr"/>
                      <a:r>
                        <a:rPr lang="ru-RU" b="1" i="1" dirty="0" smtClean="0"/>
                        <a:t>2</a:t>
                      </a:r>
                      <a:endParaRPr lang="ru-RU" b="1" i="1" dirty="0"/>
                    </a:p>
                  </a:txBody>
                  <a:tcPr/>
                </a:tc>
              </a:tr>
              <a:tr h="455267">
                <a:tc>
                  <a:txBody>
                    <a:bodyPr/>
                    <a:lstStyle/>
                    <a:p>
                      <a:pPr algn="ctr"/>
                      <a:r>
                        <a:rPr lang="ru-RU" b="1" i="1" dirty="0" smtClean="0"/>
                        <a:t>3.</a:t>
                      </a:r>
                      <a:endParaRPr lang="ru-RU" b="1" i="1" dirty="0"/>
                    </a:p>
                  </a:txBody>
                  <a:tcPr/>
                </a:tc>
                <a:tc>
                  <a:txBody>
                    <a:bodyPr/>
                    <a:lstStyle/>
                    <a:p>
                      <a:pPr algn="ctr"/>
                      <a:r>
                        <a:rPr lang="ru-RU" b="1" i="1" dirty="0" smtClean="0"/>
                        <a:t>ТАЙВАНЬ</a:t>
                      </a:r>
                      <a:endParaRPr lang="ru-RU" b="1" i="1" dirty="0"/>
                    </a:p>
                  </a:txBody>
                  <a:tcPr/>
                </a:tc>
                <a:tc>
                  <a:txBody>
                    <a:bodyPr/>
                    <a:lstStyle/>
                    <a:p>
                      <a:pPr algn="ctr"/>
                      <a:r>
                        <a:rPr lang="ru-RU" b="1" i="1" dirty="0" smtClean="0"/>
                        <a:t>3-5</a:t>
                      </a:r>
                      <a:endParaRPr lang="ru-RU" b="1" i="1" dirty="0"/>
                    </a:p>
                  </a:txBody>
                  <a:tcPr/>
                </a:tc>
              </a:tr>
              <a:tr h="455267">
                <a:tc>
                  <a:txBody>
                    <a:bodyPr/>
                    <a:lstStyle/>
                    <a:p>
                      <a:pPr algn="ctr"/>
                      <a:r>
                        <a:rPr lang="ru-RU" b="1" i="1" dirty="0" smtClean="0"/>
                        <a:t>4.</a:t>
                      </a:r>
                      <a:endParaRPr lang="ru-RU" b="1" i="1" dirty="0"/>
                    </a:p>
                  </a:txBody>
                  <a:tcPr/>
                </a:tc>
                <a:tc>
                  <a:txBody>
                    <a:bodyPr/>
                    <a:lstStyle/>
                    <a:p>
                      <a:pPr algn="ctr"/>
                      <a:r>
                        <a:rPr lang="ru-RU" b="1" i="1" dirty="0" smtClean="0"/>
                        <a:t>ЭСТОНИЯ</a:t>
                      </a:r>
                      <a:endParaRPr lang="ru-RU" b="1" i="1" dirty="0"/>
                    </a:p>
                  </a:txBody>
                  <a:tcPr/>
                </a:tc>
                <a:tc>
                  <a:txBody>
                    <a:bodyPr/>
                    <a:lstStyle/>
                    <a:p>
                      <a:pPr algn="ctr"/>
                      <a:r>
                        <a:rPr lang="ru-RU" b="1" i="1" dirty="0" smtClean="0"/>
                        <a:t>10-12</a:t>
                      </a:r>
                      <a:endParaRPr lang="ru-RU" b="1" i="1" dirty="0"/>
                    </a:p>
                  </a:txBody>
                  <a:tcPr/>
                </a:tc>
              </a:tr>
              <a:tr h="455267">
                <a:tc>
                  <a:txBody>
                    <a:bodyPr/>
                    <a:lstStyle/>
                    <a:p>
                      <a:pPr algn="ctr"/>
                      <a:r>
                        <a:rPr lang="ru-RU" b="1" i="1" dirty="0" smtClean="0"/>
                        <a:t>5.</a:t>
                      </a:r>
                      <a:endParaRPr lang="ru-RU" b="1" i="1" dirty="0"/>
                    </a:p>
                  </a:txBody>
                  <a:tcPr/>
                </a:tc>
                <a:tc>
                  <a:txBody>
                    <a:bodyPr/>
                    <a:lstStyle/>
                    <a:p>
                      <a:pPr algn="ctr"/>
                      <a:r>
                        <a:rPr lang="ru-RU" b="1" i="1" dirty="0" smtClean="0"/>
                        <a:t>ЛАТВИЯ </a:t>
                      </a:r>
                      <a:endParaRPr lang="ru-RU" b="1" i="1" dirty="0"/>
                    </a:p>
                  </a:txBody>
                  <a:tcPr/>
                </a:tc>
                <a:tc>
                  <a:txBody>
                    <a:bodyPr/>
                    <a:lstStyle/>
                    <a:p>
                      <a:pPr algn="ctr"/>
                      <a:r>
                        <a:rPr lang="ru-RU" b="1" i="1" dirty="0" smtClean="0"/>
                        <a:t>25-32</a:t>
                      </a:r>
                      <a:endParaRPr lang="ru-RU" b="1" i="1" dirty="0"/>
                    </a:p>
                  </a:txBody>
                  <a:tcPr/>
                </a:tc>
              </a:tr>
              <a:tr h="455267">
                <a:tc>
                  <a:txBody>
                    <a:bodyPr/>
                    <a:lstStyle/>
                    <a:p>
                      <a:pPr algn="ctr"/>
                      <a:r>
                        <a:rPr lang="ru-RU" b="1" i="1" dirty="0" smtClean="0"/>
                        <a:t>6.</a:t>
                      </a:r>
                      <a:endParaRPr lang="ru-RU" b="1" i="1" dirty="0"/>
                    </a:p>
                  </a:txBody>
                  <a:tcPr/>
                </a:tc>
                <a:tc>
                  <a:txBody>
                    <a:bodyPr/>
                    <a:lstStyle/>
                    <a:p>
                      <a:pPr algn="ctr"/>
                      <a:r>
                        <a:rPr lang="ru-RU" b="1" i="1" dirty="0" smtClean="0"/>
                        <a:t>РОССИЯ</a:t>
                      </a:r>
                      <a:endParaRPr lang="ru-RU" b="1" i="1" dirty="0"/>
                    </a:p>
                  </a:txBody>
                  <a:tcPr/>
                </a:tc>
                <a:tc>
                  <a:txBody>
                    <a:bodyPr/>
                    <a:lstStyle/>
                    <a:p>
                      <a:pPr algn="ctr"/>
                      <a:r>
                        <a:rPr lang="ru-RU" b="1" i="1" dirty="0" smtClean="0"/>
                        <a:t>31-39</a:t>
                      </a:r>
                      <a:endParaRPr lang="ru-RU" b="1" i="1" dirty="0"/>
                    </a:p>
                  </a:txBody>
                  <a:tcPr/>
                </a:tc>
              </a:tr>
              <a:tr h="455267">
                <a:tc>
                  <a:txBody>
                    <a:bodyPr/>
                    <a:lstStyle/>
                    <a:p>
                      <a:pPr algn="ctr"/>
                      <a:r>
                        <a:rPr lang="ru-RU" b="1" i="1" dirty="0" smtClean="0"/>
                        <a:t>7.</a:t>
                      </a:r>
                      <a:endParaRPr lang="ru-RU" b="1" i="1" dirty="0"/>
                    </a:p>
                  </a:txBody>
                  <a:tcPr/>
                </a:tc>
                <a:tc>
                  <a:txBody>
                    <a:bodyPr/>
                    <a:lstStyle/>
                    <a:p>
                      <a:pPr algn="ctr"/>
                      <a:r>
                        <a:rPr lang="ru-RU" b="1" i="1" dirty="0" smtClean="0"/>
                        <a:t>ЛИТВА</a:t>
                      </a:r>
                      <a:endParaRPr lang="ru-RU" b="1" i="1" dirty="0"/>
                    </a:p>
                  </a:txBody>
                  <a:tcPr/>
                </a:tc>
                <a:tc>
                  <a:txBody>
                    <a:bodyPr/>
                    <a:lstStyle/>
                    <a:p>
                      <a:pPr algn="ctr"/>
                      <a:r>
                        <a:rPr lang="ru-RU" b="1" i="1" dirty="0" smtClean="0"/>
                        <a:t>34-40</a:t>
                      </a:r>
                      <a:endParaRPr lang="ru-RU" b="1" i="1" dirty="0"/>
                    </a:p>
                  </a:txBody>
                  <a:tcPr/>
                </a:tc>
              </a:tr>
              <a:tr h="455267">
                <a:tc>
                  <a:txBody>
                    <a:bodyPr/>
                    <a:lstStyle/>
                    <a:p>
                      <a:pPr algn="ctr"/>
                      <a:r>
                        <a:rPr lang="ru-RU" b="1" i="1" dirty="0" smtClean="0"/>
                        <a:t>8.</a:t>
                      </a:r>
                      <a:endParaRPr lang="ru-RU" b="1" i="1"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ru-RU" b="1" i="1" dirty="0" smtClean="0"/>
                        <a:t>ТУРЦИЯ</a:t>
                      </a:r>
                    </a:p>
                    <a:p>
                      <a:pPr algn="ctr"/>
                      <a:endParaRPr lang="ru-RU" b="1" i="1" dirty="0"/>
                    </a:p>
                  </a:txBody>
                  <a:tcPr/>
                </a:tc>
                <a:tc>
                  <a:txBody>
                    <a:bodyPr/>
                    <a:lstStyle/>
                    <a:p>
                      <a:pPr algn="ctr"/>
                      <a:r>
                        <a:rPr lang="ru-RU" b="1" i="1" dirty="0" smtClean="0"/>
                        <a:t>42-46</a:t>
                      </a:r>
                      <a:endParaRPr lang="ru-RU" b="1" i="1" dirty="0"/>
                    </a:p>
                  </a:txBody>
                  <a:tcPr/>
                </a:tc>
              </a:tr>
              <a:tr h="455267">
                <a:tc>
                  <a:txBody>
                    <a:bodyPr/>
                    <a:lstStyle/>
                    <a:p>
                      <a:pPr algn="ctr"/>
                      <a:r>
                        <a:rPr lang="ru-RU" b="1" i="1" dirty="0" smtClean="0"/>
                        <a:t>9.</a:t>
                      </a:r>
                      <a:endParaRPr lang="ru-RU" b="1" i="1" dirty="0"/>
                    </a:p>
                  </a:txBody>
                  <a:tcPr/>
                </a:tc>
                <a:tc>
                  <a:txBody>
                    <a:bodyPr/>
                    <a:lstStyle/>
                    <a:p>
                      <a:pPr algn="ctr"/>
                      <a:r>
                        <a:rPr lang="ru-RU" b="1" i="1" dirty="0" smtClean="0"/>
                        <a:t>КИПР</a:t>
                      </a:r>
                      <a:endParaRPr lang="ru-RU" b="1" i="1" dirty="0"/>
                    </a:p>
                  </a:txBody>
                  <a:tcPr/>
                </a:tc>
                <a:tc>
                  <a:txBody>
                    <a:bodyPr/>
                    <a:lstStyle/>
                    <a:p>
                      <a:pPr algn="ctr"/>
                      <a:r>
                        <a:rPr lang="ru-RU" b="1" i="1" dirty="0" smtClean="0"/>
                        <a:t>45-47</a:t>
                      </a:r>
                      <a:endParaRPr lang="ru-RU" b="1" i="1" dirty="0"/>
                    </a:p>
                  </a:txBody>
                  <a:tcPr/>
                </a:tc>
              </a:tr>
              <a:tr h="455267">
                <a:tc>
                  <a:txBody>
                    <a:bodyPr/>
                    <a:lstStyle/>
                    <a:p>
                      <a:pPr algn="ctr"/>
                      <a:r>
                        <a:rPr lang="ru-RU" b="1" i="1" dirty="0" smtClean="0"/>
                        <a:t>10.</a:t>
                      </a:r>
                      <a:endParaRPr lang="ru-RU" b="1" i="1" dirty="0"/>
                    </a:p>
                  </a:txBody>
                  <a:tcPr/>
                </a:tc>
                <a:tc>
                  <a:txBody>
                    <a:bodyPr/>
                    <a:lstStyle/>
                    <a:p>
                      <a:pPr algn="ctr"/>
                      <a:r>
                        <a:rPr lang="ru-RU" b="1" i="1" dirty="0" smtClean="0"/>
                        <a:t>КАЗАХСТАН</a:t>
                      </a:r>
                      <a:endParaRPr lang="ru-RU" b="1" i="1" dirty="0"/>
                    </a:p>
                  </a:txBody>
                  <a:tcPr/>
                </a:tc>
                <a:tc>
                  <a:txBody>
                    <a:bodyPr/>
                    <a:lstStyle/>
                    <a:p>
                      <a:pPr algn="ctr"/>
                      <a:r>
                        <a:rPr lang="ru-RU" b="1" i="1" dirty="0" smtClean="0"/>
                        <a:t>47-50</a:t>
                      </a:r>
                      <a:endParaRPr lang="ru-RU" b="1" i="1" dirty="0"/>
                    </a:p>
                  </a:txBody>
                  <a:tcPr/>
                </a:tc>
              </a:tr>
            </a:tbl>
          </a:graphicData>
        </a:graphic>
      </p:graphicFrame>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Таблица 1"/>
          <p:cNvGraphicFramePr>
            <a:graphicFrameLocks noGrp="1"/>
          </p:cNvGraphicFramePr>
          <p:nvPr/>
        </p:nvGraphicFramePr>
        <p:xfrm>
          <a:off x="571473" y="1397000"/>
          <a:ext cx="8001054" cy="4889521"/>
        </p:xfrm>
        <a:graphic>
          <a:graphicData uri="http://schemas.openxmlformats.org/drawingml/2006/table">
            <a:tbl>
              <a:tblPr firstRow="1" bandRow="1">
                <a:tableStyleId>{5C22544A-7EE6-4342-B048-85BDC9FD1C3A}</a:tableStyleId>
              </a:tblPr>
              <a:tblGrid>
                <a:gridCol w="1857387"/>
                <a:gridCol w="3476649"/>
                <a:gridCol w="2667018"/>
              </a:tblGrid>
              <a:tr h="464155">
                <a:tc>
                  <a:txBody>
                    <a:bodyPr/>
                    <a:lstStyle/>
                    <a:p>
                      <a:r>
                        <a:rPr lang="ru-RU" i="1" dirty="0" smtClean="0"/>
                        <a:t>№ </a:t>
                      </a:r>
                      <a:r>
                        <a:rPr lang="ru-RU" i="1" dirty="0" err="1" smtClean="0"/>
                        <a:t>п</a:t>
                      </a:r>
                      <a:r>
                        <a:rPr lang="ru-RU" i="1" dirty="0" smtClean="0"/>
                        <a:t>/</a:t>
                      </a:r>
                      <a:r>
                        <a:rPr lang="ru-RU" i="1" dirty="0" err="1" smtClean="0"/>
                        <a:t>п</a:t>
                      </a:r>
                      <a:endParaRPr lang="ru-RU" i="1" dirty="0"/>
                    </a:p>
                  </a:txBody>
                  <a:tcPr/>
                </a:tc>
                <a:tc>
                  <a:txBody>
                    <a:bodyPr/>
                    <a:lstStyle/>
                    <a:p>
                      <a:r>
                        <a:rPr lang="ru-RU" i="1" dirty="0" smtClean="0"/>
                        <a:t>СТРАНА</a:t>
                      </a:r>
                      <a:endParaRPr lang="ru-RU" i="1" dirty="0"/>
                    </a:p>
                  </a:txBody>
                  <a:tcPr/>
                </a:tc>
                <a:tc>
                  <a:txBody>
                    <a:bodyPr/>
                    <a:lstStyle/>
                    <a:p>
                      <a:r>
                        <a:rPr lang="ru-RU" i="1" dirty="0" smtClean="0"/>
                        <a:t>МЕСТО</a:t>
                      </a:r>
                      <a:endParaRPr lang="ru-RU" i="1" dirty="0"/>
                    </a:p>
                  </a:txBody>
                  <a:tcPr/>
                </a:tc>
              </a:tr>
              <a:tr h="1182641">
                <a:tc>
                  <a:txBody>
                    <a:bodyPr/>
                    <a:lstStyle/>
                    <a:p>
                      <a:pPr algn="ctr"/>
                      <a:r>
                        <a:rPr lang="ru-RU" sz="2800" b="1" i="1" baseline="0" dirty="0" smtClean="0">
                          <a:latin typeface="Times New Roman" pitchFamily="18" charset="0"/>
                          <a:cs typeface="Times New Roman" pitchFamily="18" charset="0"/>
                        </a:rPr>
                        <a:t>1.</a:t>
                      </a:r>
                      <a:endParaRPr lang="ru-RU" sz="2800" b="1" i="1" baseline="0" dirty="0">
                        <a:latin typeface="Times New Roman" pitchFamily="18" charset="0"/>
                        <a:cs typeface="Times New Roman" pitchFamily="18" charset="0"/>
                      </a:endParaRPr>
                    </a:p>
                  </a:txBody>
                  <a:tcPr/>
                </a:tc>
                <a:tc>
                  <a:txBody>
                    <a:bodyPr/>
                    <a:lstStyle/>
                    <a:p>
                      <a:pPr algn="ctr"/>
                      <a:r>
                        <a:rPr lang="ru-RU" sz="2800" b="1" i="1" baseline="0" dirty="0" smtClean="0">
                          <a:latin typeface="Times New Roman" pitchFamily="18" charset="0"/>
                          <a:cs typeface="Times New Roman" pitchFamily="18" charset="0"/>
                        </a:rPr>
                        <a:t>КИТАЙ (ШАНХАЙ)</a:t>
                      </a:r>
                      <a:endParaRPr lang="ru-RU" sz="2800" b="1" i="1" baseline="0" dirty="0">
                        <a:latin typeface="Times New Roman" pitchFamily="18" charset="0"/>
                        <a:cs typeface="Times New Roman" pitchFamily="18" charset="0"/>
                      </a:endParaRPr>
                    </a:p>
                  </a:txBody>
                  <a:tcPr/>
                </a:tc>
                <a:tc>
                  <a:txBody>
                    <a:bodyPr/>
                    <a:lstStyle/>
                    <a:p>
                      <a:pPr algn="ctr"/>
                      <a:r>
                        <a:rPr lang="ru-RU" sz="2800" b="1" i="1" baseline="0" dirty="0" smtClean="0">
                          <a:latin typeface="Times New Roman" pitchFamily="18" charset="0"/>
                          <a:cs typeface="Times New Roman" pitchFamily="18" charset="0"/>
                        </a:rPr>
                        <a:t>1</a:t>
                      </a:r>
                      <a:endParaRPr lang="ru-RU" sz="2800" b="1" i="1" baseline="0" dirty="0">
                        <a:latin typeface="Times New Roman" pitchFamily="18" charset="0"/>
                        <a:cs typeface="Times New Roman" pitchFamily="18" charset="0"/>
                      </a:endParaRPr>
                    </a:p>
                  </a:txBody>
                  <a:tcPr/>
                </a:tc>
              </a:tr>
              <a:tr h="648545">
                <a:tc>
                  <a:txBody>
                    <a:bodyPr/>
                    <a:lstStyle/>
                    <a:p>
                      <a:pPr algn="ctr"/>
                      <a:r>
                        <a:rPr lang="ru-RU" sz="2800" b="1" i="1" baseline="0" dirty="0" smtClean="0">
                          <a:latin typeface="Times New Roman" pitchFamily="18" charset="0"/>
                          <a:cs typeface="Times New Roman" pitchFamily="18" charset="0"/>
                        </a:rPr>
                        <a:t>2.</a:t>
                      </a:r>
                      <a:endParaRPr lang="ru-RU" sz="2800" b="1" i="1" baseline="0" dirty="0">
                        <a:latin typeface="Times New Roman" pitchFamily="18" charset="0"/>
                        <a:cs typeface="Times New Roman" pitchFamily="18" charset="0"/>
                      </a:endParaRPr>
                    </a:p>
                  </a:txBody>
                  <a:tcPr/>
                </a:tc>
                <a:tc>
                  <a:txBody>
                    <a:bodyPr/>
                    <a:lstStyle/>
                    <a:p>
                      <a:pPr algn="ctr"/>
                      <a:r>
                        <a:rPr lang="ru-RU" sz="2800" b="1" i="1" baseline="0" dirty="0" smtClean="0">
                          <a:latin typeface="Times New Roman" pitchFamily="18" charset="0"/>
                          <a:cs typeface="Times New Roman" pitchFamily="18" charset="0"/>
                        </a:rPr>
                        <a:t>СИНГАПУР</a:t>
                      </a:r>
                      <a:endParaRPr lang="ru-RU" sz="2800" b="1" i="1" baseline="0" dirty="0">
                        <a:latin typeface="Times New Roman" pitchFamily="18" charset="0"/>
                        <a:cs typeface="Times New Roman" pitchFamily="18" charset="0"/>
                      </a:endParaRPr>
                    </a:p>
                  </a:txBody>
                  <a:tcPr/>
                </a:tc>
                <a:tc>
                  <a:txBody>
                    <a:bodyPr/>
                    <a:lstStyle/>
                    <a:p>
                      <a:pPr algn="ctr"/>
                      <a:r>
                        <a:rPr lang="ru-RU" sz="2800" b="1" i="1" baseline="0" dirty="0" smtClean="0">
                          <a:latin typeface="Times New Roman" pitchFamily="18" charset="0"/>
                          <a:cs typeface="Times New Roman" pitchFamily="18" charset="0"/>
                        </a:rPr>
                        <a:t>2-4</a:t>
                      </a:r>
                      <a:endParaRPr lang="ru-RU" sz="2800" b="1" i="1" baseline="0" dirty="0">
                        <a:latin typeface="Times New Roman" pitchFamily="18" charset="0"/>
                        <a:cs typeface="Times New Roman" pitchFamily="18" charset="0"/>
                      </a:endParaRPr>
                    </a:p>
                  </a:txBody>
                  <a:tcPr/>
                </a:tc>
              </a:tr>
              <a:tr h="648545">
                <a:tc>
                  <a:txBody>
                    <a:bodyPr/>
                    <a:lstStyle/>
                    <a:p>
                      <a:pPr algn="ctr"/>
                      <a:r>
                        <a:rPr lang="ru-RU" sz="2800" b="1" i="1" baseline="0" dirty="0" smtClean="0">
                          <a:latin typeface="Times New Roman" pitchFamily="18" charset="0"/>
                          <a:cs typeface="Times New Roman" pitchFamily="18" charset="0"/>
                        </a:rPr>
                        <a:t>3.</a:t>
                      </a:r>
                      <a:endParaRPr lang="ru-RU" sz="2800" b="1" i="1" baseline="0" dirty="0">
                        <a:latin typeface="Times New Roman" pitchFamily="18" charset="0"/>
                        <a:cs typeface="Times New Roman" pitchFamily="18" charset="0"/>
                      </a:endParaRPr>
                    </a:p>
                  </a:txBody>
                  <a:tcPr/>
                </a:tc>
                <a:tc>
                  <a:txBody>
                    <a:bodyPr/>
                    <a:lstStyle/>
                    <a:p>
                      <a:pPr algn="ctr"/>
                      <a:r>
                        <a:rPr lang="ru-RU" sz="2800" b="1" i="1" baseline="0" dirty="0" smtClean="0">
                          <a:latin typeface="Times New Roman" pitchFamily="18" charset="0"/>
                          <a:cs typeface="Times New Roman" pitchFamily="18" charset="0"/>
                        </a:rPr>
                        <a:t>ЭСТОНИЯ</a:t>
                      </a:r>
                      <a:endParaRPr lang="ru-RU" sz="2800" b="1" i="1" baseline="0" dirty="0">
                        <a:latin typeface="Times New Roman" pitchFamily="18" charset="0"/>
                        <a:cs typeface="Times New Roman" pitchFamily="18" charset="0"/>
                      </a:endParaRPr>
                    </a:p>
                  </a:txBody>
                  <a:tcPr/>
                </a:tc>
                <a:tc>
                  <a:txBody>
                    <a:bodyPr/>
                    <a:lstStyle/>
                    <a:p>
                      <a:pPr algn="ctr"/>
                      <a:r>
                        <a:rPr lang="ru-RU" sz="2800" b="1" i="1" baseline="0" dirty="0" smtClean="0">
                          <a:latin typeface="Times New Roman" pitchFamily="18" charset="0"/>
                          <a:cs typeface="Times New Roman" pitchFamily="18" charset="0"/>
                        </a:rPr>
                        <a:t>10-12</a:t>
                      </a:r>
                      <a:endParaRPr lang="ru-RU" sz="2800" b="1" i="1" baseline="0" dirty="0">
                        <a:latin typeface="Times New Roman" pitchFamily="18" charset="0"/>
                        <a:cs typeface="Times New Roman" pitchFamily="18" charset="0"/>
                      </a:endParaRPr>
                    </a:p>
                  </a:txBody>
                  <a:tcPr/>
                </a:tc>
              </a:tr>
              <a:tr h="648545">
                <a:tc>
                  <a:txBody>
                    <a:bodyPr/>
                    <a:lstStyle/>
                    <a:p>
                      <a:pPr algn="ctr"/>
                      <a:r>
                        <a:rPr lang="ru-RU" sz="2800" b="1" i="1" baseline="0" dirty="0" smtClean="0">
                          <a:latin typeface="Times New Roman" pitchFamily="18" charset="0"/>
                          <a:cs typeface="Times New Roman" pitchFamily="18" charset="0"/>
                        </a:rPr>
                        <a:t>4.</a:t>
                      </a:r>
                      <a:endParaRPr lang="ru-RU" sz="2800" b="1" i="1" baseline="0" dirty="0">
                        <a:latin typeface="Times New Roman" pitchFamily="18" charset="0"/>
                        <a:cs typeface="Times New Roman" pitchFamily="18" charset="0"/>
                      </a:endParaRPr>
                    </a:p>
                  </a:txBody>
                  <a:tcPr/>
                </a:tc>
                <a:tc>
                  <a:txBody>
                    <a:bodyPr/>
                    <a:lstStyle/>
                    <a:p>
                      <a:pPr algn="ctr"/>
                      <a:r>
                        <a:rPr lang="ru-RU" sz="2800" b="1" i="1" baseline="0" dirty="0" smtClean="0">
                          <a:latin typeface="Times New Roman" pitchFamily="18" charset="0"/>
                          <a:cs typeface="Times New Roman" pitchFamily="18" charset="0"/>
                        </a:rPr>
                        <a:t>РОССИЯ</a:t>
                      </a:r>
                      <a:endParaRPr lang="ru-RU" sz="2800" b="1" i="1" baseline="0" dirty="0">
                        <a:latin typeface="Times New Roman" pitchFamily="18" charset="0"/>
                        <a:cs typeface="Times New Roman" pitchFamily="18" charset="0"/>
                      </a:endParaRPr>
                    </a:p>
                  </a:txBody>
                  <a:tcPr/>
                </a:tc>
                <a:tc>
                  <a:txBody>
                    <a:bodyPr/>
                    <a:lstStyle/>
                    <a:p>
                      <a:pPr algn="ctr"/>
                      <a:r>
                        <a:rPr lang="ru-RU" sz="2800" b="1" i="1" baseline="0" dirty="0" smtClean="0">
                          <a:latin typeface="Times New Roman" pitchFamily="18" charset="0"/>
                          <a:cs typeface="Times New Roman" pitchFamily="18" charset="0"/>
                        </a:rPr>
                        <a:t>36-42</a:t>
                      </a:r>
                      <a:endParaRPr lang="ru-RU" sz="2800" b="1" i="1" baseline="0" dirty="0">
                        <a:latin typeface="Times New Roman" pitchFamily="18" charset="0"/>
                        <a:cs typeface="Times New Roman" pitchFamily="18" charset="0"/>
                      </a:endParaRPr>
                    </a:p>
                  </a:txBody>
                  <a:tcPr/>
                </a:tc>
              </a:tr>
              <a:tr h="648545">
                <a:tc>
                  <a:txBody>
                    <a:bodyPr/>
                    <a:lstStyle/>
                    <a:p>
                      <a:pPr algn="ctr"/>
                      <a:r>
                        <a:rPr lang="ru-RU" sz="2800" b="1" i="1" baseline="0" dirty="0" smtClean="0">
                          <a:latin typeface="Times New Roman" pitchFamily="18" charset="0"/>
                          <a:cs typeface="Times New Roman" pitchFamily="18" charset="0"/>
                        </a:rPr>
                        <a:t>5.</a:t>
                      </a:r>
                      <a:endParaRPr lang="ru-RU" sz="2800" b="1" i="1" baseline="0" dirty="0">
                        <a:latin typeface="Times New Roman" pitchFamily="18" charset="0"/>
                        <a:cs typeface="Times New Roman" pitchFamily="18" charset="0"/>
                      </a:endParaRPr>
                    </a:p>
                  </a:txBody>
                  <a:tcPr/>
                </a:tc>
                <a:tc>
                  <a:txBody>
                    <a:bodyPr/>
                    <a:lstStyle/>
                    <a:p>
                      <a:pPr algn="ctr"/>
                      <a:r>
                        <a:rPr lang="ru-RU" sz="2800" b="1" i="1" baseline="0" dirty="0" smtClean="0">
                          <a:latin typeface="Times New Roman" pitchFamily="18" charset="0"/>
                          <a:cs typeface="Times New Roman" pitchFamily="18" charset="0"/>
                        </a:rPr>
                        <a:t>ТАЙЛАНД</a:t>
                      </a:r>
                      <a:endParaRPr lang="ru-RU" sz="2800" b="1" i="1" baseline="0" dirty="0">
                        <a:latin typeface="Times New Roman" pitchFamily="18" charset="0"/>
                        <a:cs typeface="Times New Roman" pitchFamily="18" charset="0"/>
                      </a:endParaRPr>
                    </a:p>
                  </a:txBody>
                  <a:tcPr/>
                </a:tc>
                <a:tc>
                  <a:txBody>
                    <a:bodyPr/>
                    <a:lstStyle/>
                    <a:p>
                      <a:pPr algn="ctr"/>
                      <a:r>
                        <a:rPr lang="ru-RU" sz="2800" b="1" i="1" baseline="0" dirty="0" smtClean="0">
                          <a:latin typeface="Times New Roman" pitchFamily="18" charset="0"/>
                          <a:cs typeface="Times New Roman" pitchFamily="18" charset="0"/>
                        </a:rPr>
                        <a:t>45-51</a:t>
                      </a:r>
                      <a:endParaRPr lang="ru-RU" sz="2800" b="1" i="1" baseline="0" dirty="0">
                        <a:latin typeface="Times New Roman" pitchFamily="18" charset="0"/>
                        <a:cs typeface="Times New Roman" pitchFamily="18" charset="0"/>
                      </a:endParaRPr>
                    </a:p>
                  </a:txBody>
                  <a:tcPr/>
                </a:tc>
              </a:tr>
              <a:tr h="648545">
                <a:tc>
                  <a:txBody>
                    <a:bodyPr/>
                    <a:lstStyle/>
                    <a:p>
                      <a:pPr algn="ctr"/>
                      <a:r>
                        <a:rPr lang="ru-RU" sz="2800" b="1" i="1" baseline="0" dirty="0" smtClean="0">
                          <a:latin typeface="Times New Roman" pitchFamily="18" charset="0"/>
                          <a:cs typeface="Times New Roman" pitchFamily="18" charset="0"/>
                        </a:rPr>
                        <a:t>6.</a:t>
                      </a:r>
                      <a:endParaRPr lang="ru-RU" sz="2800" b="1" i="1" baseline="0" dirty="0">
                        <a:latin typeface="Times New Roman" pitchFamily="18" charset="0"/>
                        <a:cs typeface="Times New Roman" pitchFamily="18" charset="0"/>
                      </a:endParaRPr>
                    </a:p>
                  </a:txBody>
                  <a:tcPr/>
                </a:tc>
                <a:tc>
                  <a:txBody>
                    <a:bodyPr/>
                    <a:lstStyle/>
                    <a:p>
                      <a:pPr algn="ctr"/>
                      <a:r>
                        <a:rPr lang="ru-RU" sz="2800" b="1" i="1" baseline="0" dirty="0" smtClean="0">
                          <a:latin typeface="Times New Roman" pitchFamily="18" charset="0"/>
                          <a:cs typeface="Times New Roman" pitchFamily="18" charset="0"/>
                        </a:rPr>
                        <a:t>КАЗАХСТАН</a:t>
                      </a:r>
                      <a:endParaRPr lang="ru-RU" sz="2800" b="1" i="1" baseline="0" dirty="0">
                        <a:latin typeface="Times New Roman" pitchFamily="18" charset="0"/>
                        <a:cs typeface="Times New Roman" pitchFamily="18" charset="0"/>
                      </a:endParaRPr>
                    </a:p>
                  </a:txBody>
                  <a:tcPr/>
                </a:tc>
                <a:tc>
                  <a:txBody>
                    <a:bodyPr/>
                    <a:lstStyle/>
                    <a:p>
                      <a:pPr algn="ctr"/>
                      <a:r>
                        <a:rPr lang="ru-RU" sz="2800" b="1" i="1" baseline="0" dirty="0" smtClean="0">
                          <a:latin typeface="Times New Roman" pitchFamily="18" charset="0"/>
                          <a:cs typeface="Times New Roman" pitchFamily="18" charset="0"/>
                        </a:rPr>
                        <a:t>59-64</a:t>
                      </a:r>
                      <a:endParaRPr lang="ru-RU" sz="2800" b="1" i="1" baseline="0" dirty="0">
                        <a:latin typeface="Times New Roman" pitchFamily="18" charset="0"/>
                        <a:cs typeface="Times New Roman" pitchFamily="18" charset="0"/>
                      </a:endParaRPr>
                    </a:p>
                  </a:txBody>
                  <a:tcPr/>
                </a:tc>
              </a:tr>
            </a:tbl>
          </a:graphicData>
        </a:graphic>
      </p:graphicFrame>
      <p:sp>
        <p:nvSpPr>
          <p:cNvPr id="3" name="TextBox 2"/>
          <p:cNvSpPr txBox="1"/>
          <p:nvPr/>
        </p:nvSpPr>
        <p:spPr>
          <a:xfrm>
            <a:off x="714348" y="714356"/>
            <a:ext cx="7572428" cy="800219"/>
          </a:xfrm>
          <a:prstGeom prst="rect">
            <a:avLst/>
          </a:prstGeom>
          <a:noFill/>
        </p:spPr>
        <p:txBody>
          <a:bodyPr wrap="square" rtlCol="0">
            <a:spAutoFit/>
          </a:bodyPr>
          <a:lstStyle/>
          <a:p>
            <a:pPr algn="ctr"/>
            <a:r>
              <a:rPr lang="ru-RU" sz="2800" b="1" i="1" dirty="0" smtClean="0">
                <a:latin typeface="Times New Roman" pitchFamily="18" charset="0"/>
                <a:cs typeface="Times New Roman" pitchFamily="18" charset="0"/>
              </a:rPr>
              <a:t>ЧИТАТЕЛЬСКАЯ ГРАМОТНОСТЬ</a:t>
            </a:r>
          </a:p>
          <a:p>
            <a:pPr algn="ctr"/>
            <a:endParaRPr lang="ru-RU" b="1" i="1"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500166" y="857232"/>
            <a:ext cx="5786478" cy="369332"/>
          </a:xfrm>
          <a:prstGeom prst="rect">
            <a:avLst/>
          </a:prstGeom>
          <a:noFill/>
        </p:spPr>
        <p:txBody>
          <a:bodyPr wrap="square" rtlCol="0">
            <a:spAutoFit/>
          </a:bodyPr>
          <a:lstStyle/>
          <a:p>
            <a:pPr algn="ctr"/>
            <a:r>
              <a:rPr lang="ru-RU" dirty="0" smtClean="0"/>
              <a:t>ЕТЕСТВЕННОНАУЧНАЯ ГРАМОТНОСТЬ</a:t>
            </a:r>
            <a:endParaRPr lang="ru-RU" dirty="0"/>
          </a:p>
        </p:txBody>
      </p:sp>
      <p:graphicFrame>
        <p:nvGraphicFramePr>
          <p:cNvPr id="4" name="Таблица 3"/>
          <p:cNvGraphicFramePr>
            <a:graphicFrameLocks noGrp="1"/>
          </p:cNvGraphicFramePr>
          <p:nvPr/>
        </p:nvGraphicFramePr>
        <p:xfrm>
          <a:off x="357158" y="1357298"/>
          <a:ext cx="8501122" cy="5143537"/>
        </p:xfrm>
        <a:graphic>
          <a:graphicData uri="http://schemas.openxmlformats.org/drawingml/2006/table">
            <a:tbl>
              <a:tblPr firstRow="1" bandRow="1">
                <a:tableStyleId>{5C22544A-7EE6-4342-B048-85BDC9FD1C3A}</a:tableStyleId>
              </a:tblPr>
              <a:tblGrid>
                <a:gridCol w="1032847"/>
                <a:gridCol w="4610755"/>
                <a:gridCol w="2857520"/>
              </a:tblGrid>
              <a:tr h="905947">
                <a:tc>
                  <a:txBody>
                    <a:bodyPr/>
                    <a:lstStyle/>
                    <a:p>
                      <a:pPr algn="ctr"/>
                      <a:r>
                        <a:rPr lang="ru-RU" i="1" dirty="0" smtClean="0">
                          <a:latin typeface="Times New Roman" pitchFamily="18" charset="0"/>
                          <a:cs typeface="Times New Roman" pitchFamily="18" charset="0"/>
                        </a:rPr>
                        <a:t>№ </a:t>
                      </a:r>
                      <a:r>
                        <a:rPr lang="ru-RU" i="1" dirty="0" err="1" smtClean="0">
                          <a:latin typeface="Times New Roman" pitchFamily="18" charset="0"/>
                          <a:cs typeface="Times New Roman" pitchFamily="18" charset="0"/>
                        </a:rPr>
                        <a:t>п</a:t>
                      </a:r>
                      <a:r>
                        <a:rPr lang="ru-RU" i="1" dirty="0" smtClean="0">
                          <a:latin typeface="Times New Roman" pitchFamily="18" charset="0"/>
                          <a:cs typeface="Times New Roman" pitchFamily="18" charset="0"/>
                        </a:rPr>
                        <a:t>/</a:t>
                      </a:r>
                      <a:r>
                        <a:rPr lang="ru-RU" i="1" dirty="0" err="1" smtClean="0">
                          <a:latin typeface="Times New Roman" pitchFamily="18" charset="0"/>
                          <a:cs typeface="Times New Roman" pitchFamily="18" charset="0"/>
                        </a:rPr>
                        <a:t>п</a:t>
                      </a:r>
                      <a:endParaRPr lang="ru-RU" i="1" dirty="0">
                        <a:latin typeface="Times New Roman" pitchFamily="18" charset="0"/>
                        <a:cs typeface="Times New Roman" pitchFamily="18" charset="0"/>
                      </a:endParaRPr>
                    </a:p>
                  </a:txBody>
                  <a:tcPr/>
                </a:tc>
                <a:tc>
                  <a:txBody>
                    <a:bodyPr/>
                    <a:lstStyle/>
                    <a:p>
                      <a:pPr algn="ctr"/>
                      <a:r>
                        <a:rPr lang="ru-RU" i="1" dirty="0" smtClean="0">
                          <a:latin typeface="Times New Roman" pitchFamily="18" charset="0"/>
                          <a:cs typeface="Times New Roman" pitchFamily="18" charset="0"/>
                        </a:rPr>
                        <a:t>СТРАНА</a:t>
                      </a:r>
                      <a:endParaRPr lang="ru-RU" i="1" dirty="0">
                        <a:latin typeface="Times New Roman" pitchFamily="18" charset="0"/>
                        <a:cs typeface="Times New Roman" pitchFamily="18" charset="0"/>
                      </a:endParaRPr>
                    </a:p>
                  </a:txBody>
                  <a:tcPr/>
                </a:tc>
                <a:tc>
                  <a:txBody>
                    <a:bodyPr/>
                    <a:lstStyle/>
                    <a:p>
                      <a:pPr algn="ctr"/>
                      <a:r>
                        <a:rPr lang="ru-RU" i="1" dirty="0" smtClean="0">
                          <a:latin typeface="Times New Roman" pitchFamily="18" charset="0"/>
                          <a:cs typeface="Times New Roman" pitchFamily="18" charset="0"/>
                        </a:rPr>
                        <a:t>МЕСТО</a:t>
                      </a:r>
                      <a:endParaRPr lang="ru-RU" i="1" dirty="0">
                        <a:latin typeface="Times New Roman" pitchFamily="18" charset="0"/>
                        <a:cs typeface="Times New Roman" pitchFamily="18" charset="0"/>
                      </a:endParaRPr>
                    </a:p>
                  </a:txBody>
                  <a:tcPr/>
                </a:tc>
              </a:tr>
              <a:tr h="423759">
                <a:tc>
                  <a:txBody>
                    <a:bodyPr/>
                    <a:lstStyle/>
                    <a:p>
                      <a:pPr algn="ctr"/>
                      <a:r>
                        <a:rPr lang="ru-RU" b="1" i="1" dirty="0" smtClean="0">
                          <a:latin typeface="Times New Roman" pitchFamily="18" charset="0"/>
                          <a:cs typeface="Times New Roman" pitchFamily="18" charset="0"/>
                        </a:rPr>
                        <a:t>1.</a:t>
                      </a:r>
                      <a:endParaRPr lang="ru-RU" b="1" i="1" dirty="0">
                        <a:latin typeface="Times New Roman" pitchFamily="18" charset="0"/>
                        <a:cs typeface="Times New Roman" pitchFamily="18" charset="0"/>
                      </a:endParaRPr>
                    </a:p>
                  </a:txBody>
                  <a:tcPr/>
                </a:tc>
                <a:tc>
                  <a:txBody>
                    <a:bodyPr/>
                    <a:lstStyle/>
                    <a:p>
                      <a:pPr algn="ctr"/>
                      <a:r>
                        <a:rPr lang="ru-RU" b="1" i="1" dirty="0" smtClean="0">
                          <a:latin typeface="Times New Roman" pitchFamily="18" charset="0"/>
                          <a:cs typeface="Times New Roman" pitchFamily="18" charset="0"/>
                        </a:rPr>
                        <a:t>КИТАЙ (ШАНХАЙ)</a:t>
                      </a:r>
                      <a:endParaRPr lang="ru-RU" b="1" i="1" dirty="0">
                        <a:latin typeface="Times New Roman" pitchFamily="18" charset="0"/>
                        <a:cs typeface="Times New Roman" pitchFamily="18" charset="0"/>
                      </a:endParaRPr>
                    </a:p>
                  </a:txBody>
                  <a:tcPr/>
                </a:tc>
                <a:tc>
                  <a:txBody>
                    <a:bodyPr/>
                    <a:lstStyle/>
                    <a:p>
                      <a:pPr algn="ctr"/>
                      <a:r>
                        <a:rPr lang="ru-RU" b="1" i="1" dirty="0" smtClean="0">
                          <a:latin typeface="Times New Roman" pitchFamily="18" charset="0"/>
                          <a:cs typeface="Times New Roman" pitchFamily="18" charset="0"/>
                        </a:rPr>
                        <a:t>1</a:t>
                      </a:r>
                      <a:endParaRPr lang="ru-RU" b="1" i="1" dirty="0">
                        <a:latin typeface="Times New Roman" pitchFamily="18" charset="0"/>
                        <a:cs typeface="Times New Roman" pitchFamily="18" charset="0"/>
                      </a:endParaRPr>
                    </a:p>
                  </a:txBody>
                  <a:tcPr/>
                </a:tc>
              </a:tr>
              <a:tr h="423759">
                <a:tc>
                  <a:txBody>
                    <a:bodyPr/>
                    <a:lstStyle/>
                    <a:p>
                      <a:pPr algn="ctr"/>
                      <a:r>
                        <a:rPr lang="ru-RU" b="1" i="1" dirty="0" smtClean="0">
                          <a:latin typeface="Times New Roman" pitchFamily="18" charset="0"/>
                          <a:cs typeface="Times New Roman" pitchFamily="18" charset="0"/>
                        </a:rPr>
                        <a:t>2.</a:t>
                      </a:r>
                      <a:endParaRPr lang="ru-RU" b="1" i="1" dirty="0">
                        <a:latin typeface="Times New Roman" pitchFamily="18" charset="0"/>
                        <a:cs typeface="Times New Roman" pitchFamily="18" charset="0"/>
                      </a:endParaRPr>
                    </a:p>
                  </a:txBody>
                  <a:tcPr/>
                </a:tc>
                <a:tc>
                  <a:txBody>
                    <a:bodyPr/>
                    <a:lstStyle/>
                    <a:p>
                      <a:pPr algn="ctr"/>
                      <a:r>
                        <a:rPr lang="ru-RU" b="1" i="1" dirty="0" smtClean="0">
                          <a:latin typeface="Times New Roman" pitchFamily="18" charset="0"/>
                          <a:cs typeface="Times New Roman" pitchFamily="18" charset="0"/>
                        </a:rPr>
                        <a:t>ГОНКОНГ</a:t>
                      </a:r>
                      <a:endParaRPr lang="ru-RU" b="1" i="1" dirty="0">
                        <a:latin typeface="Times New Roman" pitchFamily="18" charset="0"/>
                        <a:cs typeface="Times New Roman" pitchFamily="18" charset="0"/>
                      </a:endParaRPr>
                    </a:p>
                  </a:txBody>
                  <a:tcPr/>
                </a:tc>
                <a:tc>
                  <a:txBody>
                    <a:bodyPr/>
                    <a:lstStyle/>
                    <a:p>
                      <a:pPr algn="ctr"/>
                      <a:r>
                        <a:rPr lang="ru-RU" b="1" i="1" dirty="0" smtClean="0">
                          <a:latin typeface="Times New Roman" pitchFamily="18" charset="0"/>
                          <a:cs typeface="Times New Roman" pitchFamily="18" charset="0"/>
                        </a:rPr>
                        <a:t>2-3</a:t>
                      </a:r>
                      <a:endParaRPr lang="ru-RU" b="1" i="1" dirty="0">
                        <a:latin typeface="Times New Roman" pitchFamily="18" charset="0"/>
                        <a:cs typeface="Times New Roman" pitchFamily="18" charset="0"/>
                      </a:endParaRPr>
                    </a:p>
                  </a:txBody>
                  <a:tcPr/>
                </a:tc>
              </a:tr>
              <a:tr h="423759">
                <a:tc>
                  <a:txBody>
                    <a:bodyPr/>
                    <a:lstStyle/>
                    <a:p>
                      <a:pPr algn="ctr"/>
                      <a:r>
                        <a:rPr lang="ru-RU" b="1" i="1" dirty="0" smtClean="0">
                          <a:latin typeface="Times New Roman" pitchFamily="18" charset="0"/>
                          <a:cs typeface="Times New Roman" pitchFamily="18" charset="0"/>
                        </a:rPr>
                        <a:t>3.</a:t>
                      </a:r>
                      <a:endParaRPr lang="ru-RU" b="1" i="1" dirty="0">
                        <a:latin typeface="Times New Roman" pitchFamily="18" charset="0"/>
                        <a:cs typeface="Times New Roman" pitchFamily="18" charset="0"/>
                      </a:endParaRPr>
                    </a:p>
                  </a:txBody>
                  <a:tcPr/>
                </a:tc>
                <a:tc>
                  <a:txBody>
                    <a:bodyPr/>
                    <a:lstStyle/>
                    <a:p>
                      <a:pPr algn="ctr"/>
                      <a:r>
                        <a:rPr lang="ru-RU" b="1" i="1" dirty="0" smtClean="0">
                          <a:latin typeface="Times New Roman" pitchFamily="18" charset="0"/>
                          <a:cs typeface="Times New Roman" pitchFamily="18" charset="0"/>
                        </a:rPr>
                        <a:t>ЭСТОНИЯ</a:t>
                      </a:r>
                      <a:endParaRPr lang="ru-RU" b="1" i="1" dirty="0">
                        <a:latin typeface="Times New Roman" pitchFamily="18" charset="0"/>
                        <a:cs typeface="Times New Roman" pitchFamily="18" charset="0"/>
                      </a:endParaRPr>
                    </a:p>
                  </a:txBody>
                  <a:tcPr/>
                </a:tc>
                <a:tc>
                  <a:txBody>
                    <a:bodyPr/>
                    <a:lstStyle/>
                    <a:p>
                      <a:pPr algn="ctr"/>
                      <a:r>
                        <a:rPr lang="ru-RU" b="1" i="1" dirty="0" smtClean="0">
                          <a:latin typeface="Times New Roman" pitchFamily="18" charset="0"/>
                          <a:cs typeface="Times New Roman" pitchFamily="18" charset="0"/>
                        </a:rPr>
                        <a:t>5-7</a:t>
                      </a:r>
                      <a:endParaRPr lang="ru-RU" b="1" i="1" dirty="0">
                        <a:latin typeface="Times New Roman" pitchFamily="18" charset="0"/>
                        <a:cs typeface="Times New Roman" pitchFamily="18" charset="0"/>
                      </a:endParaRPr>
                    </a:p>
                  </a:txBody>
                  <a:tcPr/>
                </a:tc>
              </a:tr>
              <a:tr h="423759">
                <a:tc>
                  <a:txBody>
                    <a:bodyPr/>
                    <a:lstStyle/>
                    <a:p>
                      <a:pPr algn="ctr"/>
                      <a:r>
                        <a:rPr lang="ru-RU" b="1" i="1" dirty="0" smtClean="0">
                          <a:latin typeface="Times New Roman" pitchFamily="18" charset="0"/>
                          <a:cs typeface="Times New Roman" pitchFamily="18" charset="0"/>
                        </a:rPr>
                        <a:t>4.</a:t>
                      </a:r>
                      <a:endParaRPr lang="ru-RU" b="1" i="1" dirty="0">
                        <a:latin typeface="Times New Roman" pitchFamily="18" charset="0"/>
                        <a:cs typeface="Times New Roman" pitchFamily="18" charset="0"/>
                      </a:endParaRPr>
                    </a:p>
                  </a:txBody>
                  <a:tcPr/>
                </a:tc>
                <a:tc>
                  <a:txBody>
                    <a:bodyPr/>
                    <a:lstStyle/>
                    <a:p>
                      <a:pPr algn="ctr"/>
                      <a:r>
                        <a:rPr lang="ru-RU" b="1" i="1" dirty="0" smtClean="0">
                          <a:latin typeface="Times New Roman" pitchFamily="18" charset="0"/>
                          <a:cs typeface="Times New Roman" pitchFamily="18" charset="0"/>
                        </a:rPr>
                        <a:t>ВЬЕТНАМ</a:t>
                      </a:r>
                      <a:endParaRPr lang="ru-RU" b="1" i="1" dirty="0">
                        <a:latin typeface="Times New Roman" pitchFamily="18" charset="0"/>
                        <a:cs typeface="Times New Roman" pitchFamily="18" charset="0"/>
                      </a:endParaRPr>
                    </a:p>
                  </a:txBody>
                  <a:tcPr/>
                </a:tc>
                <a:tc>
                  <a:txBody>
                    <a:bodyPr/>
                    <a:lstStyle/>
                    <a:p>
                      <a:pPr algn="ctr"/>
                      <a:r>
                        <a:rPr lang="ru-RU" b="1" i="1" dirty="0" smtClean="0">
                          <a:latin typeface="Times New Roman" pitchFamily="18" charset="0"/>
                          <a:cs typeface="Times New Roman" pitchFamily="18" charset="0"/>
                        </a:rPr>
                        <a:t>7-15</a:t>
                      </a:r>
                      <a:endParaRPr lang="ru-RU" b="1" i="1" dirty="0">
                        <a:latin typeface="Times New Roman" pitchFamily="18" charset="0"/>
                        <a:cs typeface="Times New Roman" pitchFamily="18" charset="0"/>
                      </a:endParaRPr>
                    </a:p>
                  </a:txBody>
                  <a:tcPr/>
                </a:tc>
              </a:tr>
              <a:tr h="423759">
                <a:tc>
                  <a:txBody>
                    <a:bodyPr/>
                    <a:lstStyle/>
                    <a:p>
                      <a:pPr algn="ctr"/>
                      <a:r>
                        <a:rPr lang="ru-RU" b="1" i="1" dirty="0" smtClean="0">
                          <a:latin typeface="Times New Roman" pitchFamily="18" charset="0"/>
                          <a:cs typeface="Times New Roman" pitchFamily="18" charset="0"/>
                        </a:rPr>
                        <a:t>5.</a:t>
                      </a:r>
                      <a:endParaRPr lang="ru-RU" b="1" i="1" dirty="0">
                        <a:latin typeface="Times New Roman" pitchFamily="18" charset="0"/>
                        <a:cs typeface="Times New Roman" pitchFamily="18" charset="0"/>
                      </a:endParaRPr>
                    </a:p>
                  </a:txBody>
                  <a:tcPr/>
                </a:tc>
                <a:tc>
                  <a:txBody>
                    <a:bodyPr/>
                    <a:lstStyle/>
                    <a:p>
                      <a:pPr algn="ctr"/>
                      <a:r>
                        <a:rPr lang="ru-RU" b="1" i="1" dirty="0" smtClean="0">
                          <a:latin typeface="Times New Roman" pitchFamily="18" charset="0"/>
                          <a:cs typeface="Times New Roman" pitchFamily="18" charset="0"/>
                        </a:rPr>
                        <a:t>ЛАТВИЯ</a:t>
                      </a:r>
                      <a:endParaRPr lang="ru-RU" b="1" i="1" dirty="0">
                        <a:latin typeface="Times New Roman" pitchFamily="18" charset="0"/>
                        <a:cs typeface="Times New Roman" pitchFamily="18" charset="0"/>
                      </a:endParaRPr>
                    </a:p>
                  </a:txBody>
                  <a:tcPr/>
                </a:tc>
                <a:tc>
                  <a:txBody>
                    <a:bodyPr/>
                    <a:lstStyle/>
                    <a:p>
                      <a:pPr algn="ctr"/>
                      <a:r>
                        <a:rPr lang="ru-RU" b="1" i="1" dirty="0" smtClean="0">
                          <a:latin typeface="Times New Roman" pitchFamily="18" charset="0"/>
                          <a:cs typeface="Times New Roman" pitchFamily="18" charset="0"/>
                        </a:rPr>
                        <a:t>23-29</a:t>
                      </a:r>
                      <a:endParaRPr lang="ru-RU" b="1" i="1" dirty="0">
                        <a:latin typeface="Times New Roman" pitchFamily="18" charset="0"/>
                        <a:cs typeface="Times New Roman" pitchFamily="18" charset="0"/>
                      </a:endParaRPr>
                    </a:p>
                  </a:txBody>
                  <a:tcPr/>
                </a:tc>
              </a:tr>
              <a:tr h="423759">
                <a:tc>
                  <a:txBody>
                    <a:bodyPr/>
                    <a:lstStyle/>
                    <a:p>
                      <a:pPr algn="ctr"/>
                      <a:r>
                        <a:rPr lang="ru-RU" b="1" i="1" dirty="0" smtClean="0">
                          <a:latin typeface="Times New Roman" pitchFamily="18" charset="0"/>
                          <a:cs typeface="Times New Roman" pitchFamily="18" charset="0"/>
                        </a:rPr>
                        <a:t>6.</a:t>
                      </a:r>
                      <a:endParaRPr lang="ru-RU" b="1" i="1" dirty="0">
                        <a:latin typeface="Times New Roman" pitchFamily="18" charset="0"/>
                        <a:cs typeface="Times New Roman" pitchFamily="18" charset="0"/>
                      </a:endParaRPr>
                    </a:p>
                  </a:txBody>
                  <a:tcPr/>
                </a:tc>
                <a:tc>
                  <a:txBody>
                    <a:bodyPr/>
                    <a:lstStyle/>
                    <a:p>
                      <a:pPr algn="ctr"/>
                      <a:r>
                        <a:rPr lang="ru-RU" b="1" i="1" dirty="0" smtClean="0">
                          <a:latin typeface="Times New Roman" pitchFamily="18" charset="0"/>
                          <a:cs typeface="Times New Roman" pitchFamily="18" charset="0"/>
                        </a:rPr>
                        <a:t>ЛИТВА</a:t>
                      </a:r>
                      <a:endParaRPr lang="ru-RU" b="1" i="1" dirty="0">
                        <a:latin typeface="Times New Roman" pitchFamily="18" charset="0"/>
                        <a:cs typeface="Times New Roman" pitchFamily="18" charset="0"/>
                      </a:endParaRPr>
                    </a:p>
                  </a:txBody>
                  <a:tcPr/>
                </a:tc>
                <a:tc>
                  <a:txBody>
                    <a:bodyPr/>
                    <a:lstStyle/>
                    <a:p>
                      <a:pPr algn="ctr"/>
                      <a:r>
                        <a:rPr lang="ru-RU" b="1" i="1" dirty="0" smtClean="0">
                          <a:latin typeface="Times New Roman" pitchFamily="18" charset="0"/>
                          <a:cs typeface="Times New Roman" pitchFamily="18" charset="0"/>
                        </a:rPr>
                        <a:t>26-34</a:t>
                      </a:r>
                      <a:endParaRPr lang="ru-RU" b="1" i="1" dirty="0">
                        <a:latin typeface="Times New Roman" pitchFamily="18" charset="0"/>
                        <a:cs typeface="Times New Roman" pitchFamily="18" charset="0"/>
                      </a:endParaRPr>
                    </a:p>
                  </a:txBody>
                  <a:tcPr/>
                </a:tc>
              </a:tr>
              <a:tr h="423759">
                <a:tc>
                  <a:txBody>
                    <a:bodyPr/>
                    <a:lstStyle/>
                    <a:p>
                      <a:pPr algn="ctr"/>
                      <a:r>
                        <a:rPr lang="ru-RU" b="1" i="1" dirty="0" smtClean="0">
                          <a:latin typeface="Times New Roman" pitchFamily="18" charset="0"/>
                          <a:cs typeface="Times New Roman" pitchFamily="18" charset="0"/>
                        </a:rPr>
                        <a:t>7.</a:t>
                      </a:r>
                      <a:endParaRPr lang="ru-RU" b="1" i="1" dirty="0">
                        <a:latin typeface="Times New Roman" pitchFamily="18" charset="0"/>
                        <a:cs typeface="Times New Roman" pitchFamily="18" charset="0"/>
                      </a:endParaRPr>
                    </a:p>
                  </a:txBody>
                  <a:tcPr/>
                </a:tc>
                <a:tc>
                  <a:txBody>
                    <a:bodyPr/>
                    <a:lstStyle/>
                    <a:p>
                      <a:pPr algn="ctr"/>
                      <a:r>
                        <a:rPr lang="ru-RU" b="1" i="1" dirty="0" smtClean="0">
                          <a:latin typeface="Times New Roman" pitchFamily="18" charset="0"/>
                          <a:cs typeface="Times New Roman" pitchFamily="18" charset="0"/>
                        </a:rPr>
                        <a:t>РОССИЯ </a:t>
                      </a:r>
                      <a:endParaRPr lang="ru-RU" b="1" i="1" dirty="0">
                        <a:latin typeface="Times New Roman" pitchFamily="18" charset="0"/>
                        <a:cs typeface="Times New Roman" pitchFamily="18" charset="0"/>
                      </a:endParaRPr>
                    </a:p>
                  </a:txBody>
                  <a:tcPr/>
                </a:tc>
                <a:tc>
                  <a:txBody>
                    <a:bodyPr/>
                    <a:lstStyle/>
                    <a:p>
                      <a:pPr algn="ctr"/>
                      <a:r>
                        <a:rPr lang="ru-RU" b="1" i="1" dirty="0" smtClean="0">
                          <a:latin typeface="Times New Roman" pitchFamily="18" charset="0"/>
                          <a:cs typeface="Times New Roman" pitchFamily="18" charset="0"/>
                        </a:rPr>
                        <a:t>34-38</a:t>
                      </a:r>
                      <a:endParaRPr lang="ru-RU" b="1" i="1" dirty="0">
                        <a:latin typeface="Times New Roman" pitchFamily="18" charset="0"/>
                        <a:cs typeface="Times New Roman" pitchFamily="18" charset="0"/>
                      </a:endParaRPr>
                    </a:p>
                  </a:txBody>
                  <a:tcPr/>
                </a:tc>
              </a:tr>
              <a:tr h="423759">
                <a:tc>
                  <a:txBody>
                    <a:bodyPr/>
                    <a:lstStyle/>
                    <a:p>
                      <a:pPr algn="ctr"/>
                      <a:r>
                        <a:rPr lang="ru-RU" b="1" i="1" dirty="0" smtClean="0">
                          <a:latin typeface="Times New Roman" pitchFamily="18" charset="0"/>
                          <a:cs typeface="Times New Roman" pitchFamily="18" charset="0"/>
                        </a:rPr>
                        <a:t>8.</a:t>
                      </a:r>
                      <a:endParaRPr lang="ru-RU" b="1" i="1" dirty="0">
                        <a:latin typeface="Times New Roman" pitchFamily="18" charset="0"/>
                        <a:cs typeface="Times New Roman" pitchFamily="18" charset="0"/>
                      </a:endParaRPr>
                    </a:p>
                  </a:txBody>
                  <a:tcPr/>
                </a:tc>
                <a:tc>
                  <a:txBody>
                    <a:bodyPr/>
                    <a:lstStyle/>
                    <a:p>
                      <a:pPr algn="ctr"/>
                      <a:r>
                        <a:rPr lang="ru-RU" b="1" i="1" dirty="0" smtClean="0">
                          <a:latin typeface="Times New Roman" pitchFamily="18" charset="0"/>
                          <a:cs typeface="Times New Roman" pitchFamily="18" charset="0"/>
                        </a:rPr>
                        <a:t>ТУРЦИЯ </a:t>
                      </a:r>
                      <a:endParaRPr lang="ru-RU" b="1" i="1" dirty="0">
                        <a:latin typeface="Times New Roman" pitchFamily="18" charset="0"/>
                        <a:cs typeface="Times New Roman" pitchFamily="18" charset="0"/>
                      </a:endParaRPr>
                    </a:p>
                  </a:txBody>
                  <a:tcPr/>
                </a:tc>
                <a:tc>
                  <a:txBody>
                    <a:bodyPr/>
                    <a:lstStyle/>
                    <a:p>
                      <a:pPr algn="ctr"/>
                      <a:r>
                        <a:rPr lang="ru-RU" b="1" i="1" dirty="0" smtClean="0">
                          <a:latin typeface="Times New Roman" pitchFamily="18" charset="0"/>
                          <a:cs typeface="Times New Roman" pitchFamily="18" charset="0"/>
                        </a:rPr>
                        <a:t>41-43</a:t>
                      </a:r>
                      <a:endParaRPr lang="ru-RU" b="1" i="1" dirty="0">
                        <a:latin typeface="Times New Roman" pitchFamily="18" charset="0"/>
                        <a:cs typeface="Times New Roman" pitchFamily="18" charset="0"/>
                      </a:endParaRPr>
                    </a:p>
                  </a:txBody>
                  <a:tcPr/>
                </a:tc>
              </a:tr>
              <a:tr h="423759">
                <a:tc>
                  <a:txBody>
                    <a:bodyPr/>
                    <a:lstStyle/>
                    <a:p>
                      <a:pPr algn="ctr"/>
                      <a:r>
                        <a:rPr lang="ru-RU" b="1" i="1" dirty="0" smtClean="0">
                          <a:latin typeface="Times New Roman" pitchFamily="18" charset="0"/>
                          <a:cs typeface="Times New Roman" pitchFamily="18" charset="0"/>
                        </a:rPr>
                        <a:t>9.</a:t>
                      </a:r>
                      <a:endParaRPr lang="ru-RU" b="1" i="1" dirty="0">
                        <a:latin typeface="Times New Roman" pitchFamily="18" charset="0"/>
                        <a:cs typeface="Times New Roman" pitchFamily="18" charset="0"/>
                      </a:endParaRPr>
                    </a:p>
                  </a:txBody>
                  <a:tcPr/>
                </a:tc>
                <a:tc>
                  <a:txBody>
                    <a:bodyPr/>
                    <a:lstStyle/>
                    <a:p>
                      <a:pPr algn="ctr"/>
                      <a:r>
                        <a:rPr lang="ru-RU" b="1" i="1" dirty="0" smtClean="0">
                          <a:latin typeface="Times New Roman" pitchFamily="18" charset="0"/>
                          <a:cs typeface="Times New Roman" pitchFamily="18" charset="0"/>
                        </a:rPr>
                        <a:t>ТАЙЛАНД</a:t>
                      </a:r>
                      <a:endParaRPr lang="ru-RU" b="1" i="1" dirty="0">
                        <a:latin typeface="Times New Roman" pitchFamily="18" charset="0"/>
                        <a:cs typeface="Times New Roman" pitchFamily="18" charset="0"/>
                      </a:endParaRPr>
                    </a:p>
                  </a:txBody>
                  <a:tcPr/>
                </a:tc>
                <a:tc>
                  <a:txBody>
                    <a:bodyPr/>
                    <a:lstStyle/>
                    <a:p>
                      <a:pPr algn="ctr"/>
                      <a:r>
                        <a:rPr lang="ru-RU" b="1" i="1" dirty="0" smtClean="0">
                          <a:latin typeface="Times New Roman" pitchFamily="18" charset="0"/>
                          <a:cs typeface="Times New Roman" pitchFamily="18" charset="0"/>
                        </a:rPr>
                        <a:t>44-49</a:t>
                      </a:r>
                      <a:endParaRPr lang="ru-RU" b="1" i="1" dirty="0">
                        <a:latin typeface="Times New Roman" pitchFamily="18" charset="0"/>
                        <a:cs typeface="Times New Roman" pitchFamily="18" charset="0"/>
                      </a:endParaRPr>
                    </a:p>
                  </a:txBody>
                  <a:tcPr/>
                </a:tc>
              </a:tr>
              <a:tr h="423759">
                <a:tc>
                  <a:txBody>
                    <a:bodyPr/>
                    <a:lstStyle/>
                    <a:p>
                      <a:pPr algn="ctr"/>
                      <a:r>
                        <a:rPr lang="ru-RU" b="1" i="1" dirty="0" smtClean="0">
                          <a:latin typeface="Times New Roman" pitchFamily="18" charset="0"/>
                          <a:cs typeface="Times New Roman" pitchFamily="18" charset="0"/>
                        </a:rPr>
                        <a:t>10.</a:t>
                      </a:r>
                      <a:endParaRPr lang="ru-RU" b="1" i="1" dirty="0">
                        <a:latin typeface="Times New Roman" pitchFamily="18" charset="0"/>
                        <a:cs typeface="Times New Roman" pitchFamily="18" charset="0"/>
                      </a:endParaRPr>
                    </a:p>
                  </a:txBody>
                  <a:tcPr/>
                </a:tc>
                <a:tc>
                  <a:txBody>
                    <a:bodyPr/>
                    <a:lstStyle/>
                    <a:p>
                      <a:pPr algn="ctr"/>
                      <a:r>
                        <a:rPr lang="ru-RU" b="1" i="1" dirty="0" smtClean="0">
                          <a:latin typeface="Times New Roman" pitchFamily="18" charset="0"/>
                          <a:cs typeface="Times New Roman" pitchFamily="18" charset="0"/>
                        </a:rPr>
                        <a:t>КАЗАХСТАН</a:t>
                      </a:r>
                      <a:endParaRPr lang="ru-RU" b="1" i="1" dirty="0">
                        <a:latin typeface="Times New Roman" pitchFamily="18" charset="0"/>
                        <a:cs typeface="Times New Roman" pitchFamily="18" charset="0"/>
                      </a:endParaRPr>
                    </a:p>
                  </a:txBody>
                  <a:tcPr/>
                </a:tc>
                <a:tc>
                  <a:txBody>
                    <a:bodyPr/>
                    <a:lstStyle/>
                    <a:p>
                      <a:pPr algn="ctr"/>
                      <a:r>
                        <a:rPr lang="ru-RU" b="1" i="1" dirty="0" smtClean="0">
                          <a:latin typeface="Times New Roman" pitchFamily="18" charset="0"/>
                          <a:cs typeface="Times New Roman" pitchFamily="18" charset="0"/>
                        </a:rPr>
                        <a:t>51-53</a:t>
                      </a:r>
                      <a:endParaRPr lang="ru-RU" b="1" i="1" dirty="0">
                        <a:latin typeface="Times New Roman" pitchFamily="18" charset="0"/>
                        <a:cs typeface="Times New Roman" pitchFamily="18" charset="0"/>
                      </a:endParaRPr>
                    </a:p>
                  </a:txBody>
                  <a:tcPr/>
                </a:tc>
              </a:tr>
            </a:tbl>
          </a:graphicData>
        </a:graphic>
      </p:graphicFrame>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Поток">
  <a:themeElements>
    <a:clrScheme name="Поток">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Поток">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Поток">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149</TotalTime>
  <Words>1872</Words>
  <Application>Microsoft Office PowerPoint</Application>
  <PresentationFormat>Экран (4:3)</PresentationFormat>
  <Paragraphs>153</Paragraphs>
  <Slides>31</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31</vt:i4>
      </vt:variant>
    </vt:vector>
  </HeadingPairs>
  <TitlesOfParts>
    <vt:vector size="32" baseType="lpstr">
      <vt:lpstr>Поток</vt:lpstr>
      <vt:lpstr>Слайд 1</vt:lpstr>
      <vt:lpstr>Слайд 2</vt:lpstr>
      <vt:lpstr>Слайд 3</vt:lpstr>
      <vt:lpstr>Слайд 4</vt:lpstr>
      <vt:lpstr>Слайд 5</vt:lpstr>
      <vt:lpstr>Слайд 6</vt:lpstr>
      <vt:lpstr>Слайд 7</vt:lpstr>
      <vt:lpstr>Слайд 8</vt:lpstr>
      <vt:lpstr>Слайд 9</vt:lpstr>
      <vt:lpstr>Слайд 10</vt:lpstr>
      <vt:lpstr>Слайд 11</vt:lpstr>
      <vt:lpstr>Слайд 12</vt:lpstr>
      <vt:lpstr>Слайд 13</vt:lpstr>
      <vt:lpstr>Слайд 14</vt:lpstr>
      <vt:lpstr>Слайд 15</vt:lpstr>
      <vt:lpstr>Слайд 16</vt:lpstr>
      <vt:lpstr>Слайд 17</vt:lpstr>
      <vt:lpstr>Слайд 18</vt:lpstr>
      <vt:lpstr>Слайд 19</vt:lpstr>
      <vt:lpstr>Слайд 20</vt:lpstr>
      <vt:lpstr>Слайд 21</vt:lpstr>
      <vt:lpstr>Слайд 22</vt:lpstr>
      <vt:lpstr>Слайд 23</vt:lpstr>
      <vt:lpstr>Слайд 24</vt:lpstr>
      <vt:lpstr>Слайд 25</vt:lpstr>
      <vt:lpstr>Слайд 26</vt:lpstr>
      <vt:lpstr>Слайд 27</vt:lpstr>
      <vt:lpstr>Слайд 28</vt:lpstr>
      <vt:lpstr>Слайд 29</vt:lpstr>
      <vt:lpstr>Слайд 30</vt:lpstr>
      <vt:lpstr>Слайд 31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Irina</dc:creator>
  <cp:lastModifiedBy>Irina</cp:lastModifiedBy>
  <cp:revision>18</cp:revision>
  <dcterms:created xsi:type="dcterms:W3CDTF">2014-12-21T05:50:59Z</dcterms:created>
  <dcterms:modified xsi:type="dcterms:W3CDTF">2014-12-22T04:48:25Z</dcterms:modified>
</cp:coreProperties>
</file>