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27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857232"/>
            <a:ext cx="764386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600" b="1" i="1" dirty="0" smtClean="0">
                <a:latin typeface="Times New Roman" pitchFamily="18" charset="0"/>
                <a:cs typeface="Times New Roman" pitchFamily="18" charset="0"/>
              </a:rPr>
              <a:t>Контрольно-обобщающий урок по теме «Моллюски, или Мягкотелые».</a:t>
            </a:r>
            <a:endParaRPr lang="ru-RU" sz="46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0018-039-CHervi-biologij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2066" y="3429000"/>
            <a:ext cx="3554901" cy="264320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63500">
              <a:schemeClr val="accent5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</p:spPr>
      </p:pic>
      <p:pic>
        <p:nvPicPr>
          <p:cNvPr id="4" name="Рисунок 3" descr="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58" y="3286124"/>
            <a:ext cx="3988257" cy="27860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85720" y="1792797"/>
            <a:ext cx="8501122" cy="44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– зоб;     2 – язык с теркой;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– пищевод; 4 – заднепроходное отверстие;    5 – легкое;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 – кишка;   7 – печень;  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 – жабры;   9 – рот;   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 – пищевод;  11 – желудок.</a:t>
            </a:r>
            <a:endParaRPr kumimoji="0" lang="ru-RU" sz="4400" b="1" i="1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8" y="642918"/>
            <a:ext cx="82153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/>
              <a:t>Строение внутренних органов моллюсков.</a:t>
            </a:r>
            <a:endParaRPr lang="ru-RU" sz="3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1500174"/>
            <a:ext cx="742955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1 – раковина</a:t>
            </a: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– щупальце; </a:t>
            </a:r>
            <a:endParaRPr lang="ru-RU" sz="44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– туловище</a:t>
            </a: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– дыхательное </a:t>
            </a: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отверстие;</a:t>
            </a:r>
          </a:p>
          <a:p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– нога; </a:t>
            </a:r>
            <a:endParaRPr lang="ru-RU" sz="44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– голова</a:t>
            </a: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а–прудовик; б–катушка.</a:t>
            </a:r>
            <a:endParaRPr lang="ru-RU" sz="4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500042"/>
            <a:ext cx="74295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/>
              <a:t>Проверь себя</a:t>
            </a:r>
            <a:r>
              <a:rPr lang="ru-RU" sz="3600" b="1" i="1" dirty="0" smtClean="0"/>
              <a:t>:</a:t>
            </a:r>
          </a:p>
          <a:p>
            <a:pPr algn="ctr"/>
            <a:r>
              <a:rPr lang="ru-RU" sz="3600" b="1" i="1" dirty="0" smtClean="0"/>
              <a:t>Части тела моллюсков.</a:t>
            </a:r>
          </a:p>
          <a:p>
            <a:pPr algn="ctr"/>
            <a:endParaRPr lang="ru-RU" sz="3600" b="1" i="1" dirty="0" smtClean="0"/>
          </a:p>
          <a:p>
            <a:pPr algn="ctr"/>
            <a:endParaRPr lang="ru-RU" sz="36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1071546"/>
            <a:ext cx="807249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Домашнее  задание:  </a:t>
            </a:r>
          </a:p>
          <a:p>
            <a:pPr algn="ctr"/>
            <a:endParaRPr lang="ru-RU" sz="4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Подумать , какой тип животных мы будем изучать следующим и почему?</a:t>
            </a:r>
            <a:endParaRPr lang="ru-RU" sz="4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1071546"/>
            <a:ext cx="621510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  <a:p>
            <a:pPr algn="ctr"/>
            <a:endParaRPr lang="ru-RU" sz="4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Оставьте две звезды и одно пожелание! </a:t>
            </a:r>
            <a:endParaRPr lang="ru-RU" sz="4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5-конечная звезда 2"/>
          <p:cNvSpPr/>
          <p:nvPr/>
        </p:nvSpPr>
        <p:spPr>
          <a:xfrm>
            <a:off x="1428728" y="4286256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5-конечная звезда 3"/>
          <p:cNvSpPr/>
          <p:nvPr/>
        </p:nvSpPr>
        <p:spPr>
          <a:xfrm>
            <a:off x="6786578" y="4357694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500034" y="765323"/>
            <a:ext cx="8286808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</a:t>
            </a:r>
            <a:r>
              <a:rPr kumimoji="0" lang="ru-RU" sz="30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Цели для учащихся: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0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</a:t>
            </a:r>
            <a:r>
              <a:rPr kumimoji="0" lang="ru-RU" sz="20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.Обобщить знания по теме тип Моллюски, особенностях их строения в связи с приспособленностью к среде обитания.</a:t>
            </a:r>
            <a:endParaRPr kumimoji="0" lang="ru-RU" sz="2000" b="1" i="1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2.Изучая среду обитания представителей данного типа, </a:t>
            </a:r>
            <a:r>
              <a:rPr kumimoji="0" lang="ru-RU" sz="2000" b="1" i="1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продол</a:t>
            </a:r>
            <a:r>
              <a:rPr kumimoji="0" lang="ru-RU" sz="20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жить формирование бережного отношения к окружающей нас природе.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</a:t>
            </a:r>
            <a:endParaRPr kumimoji="0" lang="ru-RU" sz="2800" b="1" i="1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500034" y="2836862"/>
            <a:ext cx="8643966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ru-RU" sz="20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Расширить представления о типе моллюсков; познакомить с особенностями строения и жизнедеятельности брюхоногих,</a:t>
            </a:r>
            <a:endParaRPr kumimoji="0" lang="ru-RU" sz="2000" b="1" i="1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двустворчатых и головоногих моллюсков.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Выявить значение моллюсков в природе и жизни человека.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Развивать навыки работы с текстом; проведения                                  сравнительного анализа между систематическим группами живых организмов.               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Способствовать развитию экологического воспитания, бережного  отношения к природе, чувства сопереживания, потребности приходить на помощь.</a:t>
            </a:r>
            <a:endParaRPr kumimoji="0" lang="ru-RU" sz="2000" b="1" i="1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34" y="736350"/>
            <a:ext cx="821537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1371600" algn="l"/>
              </a:tabLst>
            </a:pPr>
            <a:r>
              <a:rPr kumimoji="0" lang="ru-RU" sz="3000" b="1" i="1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Почему моллюсков называют мягкотелыми, хотя тело  большинства из них покрыто раковиной?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1371600" algn="l"/>
              </a:tabLst>
            </a:pPr>
            <a:endParaRPr kumimoji="0" lang="ru-RU" sz="3000" b="1" i="1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l"/>
              </a:tabLst>
            </a:pPr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kumimoji="0" lang="ru-RU" sz="3000" b="1" i="1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осуществляется движение моллюсков?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l"/>
              </a:tabLst>
            </a:pPr>
            <a:endParaRPr kumimoji="0" lang="ru-RU" sz="3000" b="1" i="1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l"/>
              </a:tabLst>
            </a:pPr>
            <a:r>
              <a:rPr kumimoji="0" lang="ru-RU" sz="3000" b="1" i="1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3.Что представляют собой органы дыхания моллюсков?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l"/>
              </a:tabLst>
            </a:pPr>
            <a:endParaRPr kumimoji="0" lang="ru-RU" sz="3000" b="1" i="1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l"/>
              </a:tabLst>
            </a:pPr>
            <a:r>
              <a:rPr kumimoji="0" lang="ru-RU" sz="3000" b="1" i="1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4.Из чего состоит кровеносная система моллюсков?</a:t>
            </a:r>
            <a:endParaRPr kumimoji="0" lang="ru-RU" sz="3000" b="1" i="1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1600" algn="l"/>
              </a:tabLst>
            </a:pPr>
            <a:endParaRPr kumimoji="0" lang="ru-RU" sz="3000" b="0" i="0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214414" y="2643182"/>
          <a:ext cx="6905652" cy="2928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020"/>
                <a:gridCol w="1114632"/>
                <a:gridCol w="1071570"/>
                <a:gridCol w="1062112"/>
                <a:gridCol w="914318"/>
              </a:tblGrid>
              <a:tr h="1206041">
                <a:tc>
                  <a:txBody>
                    <a:bodyPr/>
                    <a:lstStyle/>
                    <a:p>
                      <a:r>
                        <a:rPr lang="ru-RU" sz="3000" baseline="0" dirty="0" smtClean="0"/>
                        <a:t>№ вопроса</a:t>
                      </a:r>
                      <a:endParaRPr lang="ru-RU" sz="3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000" b="1" baseline="0" dirty="0" smtClean="0"/>
                        <a:t>1</a:t>
                      </a:r>
                      <a:endParaRPr lang="ru-RU" sz="30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000" b="1" baseline="0" dirty="0" smtClean="0"/>
                        <a:t>2</a:t>
                      </a:r>
                      <a:endParaRPr lang="ru-RU" sz="30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000" b="1" baseline="0" dirty="0" smtClean="0"/>
                        <a:t>3</a:t>
                      </a:r>
                      <a:endParaRPr lang="ru-RU" sz="30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000" b="1" baseline="0" dirty="0" smtClean="0"/>
                        <a:t>4</a:t>
                      </a:r>
                    </a:p>
                  </a:txBody>
                  <a:tcPr/>
                </a:tc>
              </a:tr>
              <a:tr h="1722917">
                <a:tc>
                  <a:txBody>
                    <a:bodyPr/>
                    <a:lstStyle/>
                    <a:p>
                      <a:r>
                        <a:rPr lang="ru-RU" sz="3000" b="1" baseline="0" dirty="0" smtClean="0"/>
                        <a:t>Правильный ответ</a:t>
                      </a:r>
                      <a:endParaRPr lang="ru-RU" sz="30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000" b="1" baseline="0" dirty="0" smtClean="0"/>
                        <a:t>б</a:t>
                      </a:r>
                      <a:endParaRPr lang="ru-RU" sz="30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000" b="1" baseline="0" dirty="0" smtClean="0"/>
                        <a:t>а</a:t>
                      </a:r>
                      <a:endParaRPr lang="ru-RU" sz="30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000" b="1" baseline="0" dirty="0" smtClean="0"/>
                        <a:t>в</a:t>
                      </a:r>
                      <a:endParaRPr lang="ru-RU" sz="30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000" b="1" baseline="0" dirty="0" smtClean="0"/>
                        <a:t>б</a:t>
                      </a:r>
                      <a:endParaRPr lang="ru-RU" sz="3000" b="1" baseline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00298" y="857232"/>
            <a:ext cx="39290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Проверь себя.</a:t>
            </a:r>
          </a:p>
          <a:p>
            <a:pPr algn="ctr"/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Вариант 1.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5984" y="1214422"/>
            <a:ext cx="4500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Критерии оценки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71604" y="2428868"/>
          <a:ext cx="6786610" cy="3663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8700"/>
                <a:gridCol w="3937910"/>
              </a:tblGrid>
              <a:tr h="1285884">
                <a:tc>
                  <a:txBody>
                    <a:bodyPr/>
                    <a:lstStyle/>
                    <a:p>
                      <a:pPr algn="ctr"/>
                      <a:r>
                        <a:rPr lang="ru-RU" sz="3000" baseline="0" dirty="0" smtClean="0"/>
                        <a:t>Количество ошибок</a:t>
                      </a:r>
                      <a:endParaRPr lang="ru-RU" sz="3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aseline="0" dirty="0" smtClean="0"/>
                        <a:t>Оценка</a:t>
                      </a:r>
                      <a:endParaRPr lang="ru-RU" sz="3000" baseline="0" dirty="0"/>
                    </a:p>
                  </a:txBody>
                  <a:tcPr/>
                </a:tc>
              </a:tr>
              <a:tr h="275523">
                <a:tc>
                  <a:txBody>
                    <a:bodyPr/>
                    <a:lstStyle/>
                    <a:p>
                      <a:pPr algn="ctr"/>
                      <a:r>
                        <a:rPr lang="ru-RU" sz="4600" b="1" i="1" baseline="0" dirty="0" smtClean="0"/>
                        <a:t>1</a:t>
                      </a:r>
                      <a:endParaRPr lang="ru-RU" sz="4600" b="1" i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600" b="1" i="1" baseline="0" dirty="0" smtClean="0"/>
                        <a:t>«4»</a:t>
                      </a:r>
                      <a:endParaRPr lang="ru-RU" sz="4600" b="1" i="1" baseline="0" dirty="0"/>
                    </a:p>
                  </a:txBody>
                  <a:tcPr/>
                </a:tc>
              </a:tr>
              <a:tr h="275523">
                <a:tc>
                  <a:txBody>
                    <a:bodyPr/>
                    <a:lstStyle/>
                    <a:p>
                      <a:pPr algn="ctr"/>
                      <a:r>
                        <a:rPr lang="ru-RU" sz="4600" b="1" i="1" baseline="0" dirty="0" smtClean="0"/>
                        <a:t>2</a:t>
                      </a:r>
                      <a:endParaRPr lang="ru-RU" sz="4600" b="1" i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600" b="1" i="1" baseline="0" dirty="0" smtClean="0"/>
                        <a:t>«3»</a:t>
                      </a:r>
                      <a:endParaRPr lang="ru-RU" sz="4600" b="1" i="1" baseline="0" dirty="0"/>
                    </a:p>
                  </a:txBody>
                  <a:tcPr/>
                </a:tc>
              </a:tr>
              <a:tr h="275523">
                <a:tc>
                  <a:txBody>
                    <a:bodyPr/>
                    <a:lstStyle/>
                    <a:p>
                      <a:pPr algn="ctr"/>
                      <a:r>
                        <a:rPr lang="ru-RU" sz="4600" b="1" i="1" baseline="0" dirty="0" smtClean="0"/>
                        <a:t>3</a:t>
                      </a:r>
                      <a:endParaRPr lang="ru-RU" sz="4600" b="1" i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600" b="1" i="1" baseline="0" dirty="0" smtClean="0"/>
                        <a:t>«2»</a:t>
                      </a:r>
                      <a:endParaRPr lang="ru-RU" sz="4600" b="1" i="1" baseline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000109"/>
            <a:ext cx="457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Проверь себя.</a:t>
            </a:r>
          </a:p>
          <a:p>
            <a:pPr algn="ctr"/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Вариант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2.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85786" y="2500306"/>
          <a:ext cx="7786743" cy="19831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3206"/>
                <a:gridCol w="714380"/>
                <a:gridCol w="785818"/>
                <a:gridCol w="714380"/>
                <a:gridCol w="714380"/>
                <a:gridCol w="785818"/>
                <a:gridCol w="785818"/>
                <a:gridCol w="642943"/>
              </a:tblGrid>
              <a:tr h="977268">
                <a:tc>
                  <a:txBody>
                    <a:bodyPr/>
                    <a:lstStyle/>
                    <a:p>
                      <a:r>
                        <a:rPr lang="ru-RU" sz="3000" baseline="0" dirty="0" smtClean="0"/>
                        <a:t>№ вопроса</a:t>
                      </a:r>
                      <a:endParaRPr lang="ru-RU" sz="3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aseline="0" dirty="0" smtClean="0"/>
                        <a:t>1</a:t>
                      </a:r>
                      <a:endParaRPr lang="ru-RU" sz="3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aseline="0" dirty="0" smtClean="0"/>
                        <a:t>2</a:t>
                      </a:r>
                      <a:endParaRPr lang="ru-RU" sz="3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aseline="0" dirty="0" smtClean="0"/>
                        <a:t>3</a:t>
                      </a:r>
                      <a:endParaRPr lang="ru-RU" sz="3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aseline="0" dirty="0" smtClean="0"/>
                        <a:t>4</a:t>
                      </a:r>
                      <a:endParaRPr lang="ru-RU" sz="3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aseline="0" dirty="0" smtClean="0"/>
                        <a:t>5</a:t>
                      </a:r>
                      <a:endParaRPr lang="ru-RU" sz="3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aseline="0" dirty="0" smtClean="0"/>
                        <a:t>6</a:t>
                      </a:r>
                      <a:endParaRPr lang="ru-RU" sz="3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aseline="0" dirty="0" smtClean="0"/>
                        <a:t>7</a:t>
                      </a:r>
                      <a:endParaRPr lang="ru-RU" sz="300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000" b="1" baseline="0" dirty="0" smtClean="0"/>
                        <a:t>Правильный ответ</a:t>
                      </a:r>
                      <a:endParaRPr lang="ru-RU" sz="30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baseline="0" dirty="0" smtClean="0"/>
                        <a:t>в</a:t>
                      </a:r>
                      <a:endParaRPr lang="ru-RU" sz="30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baseline="0" dirty="0" smtClean="0"/>
                        <a:t>б</a:t>
                      </a:r>
                      <a:endParaRPr lang="ru-RU" sz="30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baseline="0" dirty="0" smtClean="0"/>
                        <a:t>б</a:t>
                      </a:r>
                      <a:endParaRPr lang="ru-RU" sz="30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baseline="0" dirty="0" smtClean="0"/>
                        <a:t>в</a:t>
                      </a:r>
                      <a:endParaRPr lang="ru-RU" sz="30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baseline="0" dirty="0" smtClean="0"/>
                        <a:t>б</a:t>
                      </a:r>
                      <a:endParaRPr lang="ru-RU" sz="30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baseline="0" dirty="0" smtClean="0"/>
                        <a:t>а</a:t>
                      </a:r>
                      <a:endParaRPr lang="ru-RU" sz="30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="1" baseline="0" dirty="0" smtClean="0"/>
                        <a:t>а</a:t>
                      </a:r>
                      <a:endParaRPr lang="ru-RU" sz="3000" b="1" baseline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1736" y="857232"/>
            <a:ext cx="4856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/>
              <a:t>Критерии оценки.</a:t>
            </a:r>
            <a:endParaRPr lang="ru-RU" sz="3600" b="1" i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643042" y="1928802"/>
          <a:ext cx="6143668" cy="39290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8824"/>
                <a:gridCol w="3564844"/>
              </a:tblGrid>
              <a:tr h="1168108">
                <a:tc>
                  <a:txBody>
                    <a:bodyPr/>
                    <a:lstStyle/>
                    <a:p>
                      <a:pPr algn="ctr"/>
                      <a:r>
                        <a:rPr lang="ru-RU" sz="3000" baseline="0" dirty="0" smtClean="0"/>
                        <a:t>Количество ошибок</a:t>
                      </a:r>
                      <a:endParaRPr lang="ru-RU" sz="3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baseline="0" dirty="0" smtClean="0"/>
                        <a:t>Оценка</a:t>
                      </a:r>
                      <a:endParaRPr lang="ru-RU" sz="3000" baseline="0" dirty="0"/>
                    </a:p>
                  </a:txBody>
                  <a:tcPr/>
                </a:tc>
              </a:tr>
              <a:tr h="920327">
                <a:tc>
                  <a:txBody>
                    <a:bodyPr/>
                    <a:lstStyle/>
                    <a:p>
                      <a:pPr algn="ctr"/>
                      <a:r>
                        <a:rPr lang="ru-RU" sz="4600" b="1" i="1" baseline="0" dirty="0" smtClean="0"/>
                        <a:t>1</a:t>
                      </a:r>
                      <a:endParaRPr lang="ru-RU" sz="4600" b="1" i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600" b="1" i="1" baseline="0" dirty="0" smtClean="0"/>
                        <a:t>«4»</a:t>
                      </a:r>
                      <a:endParaRPr lang="ru-RU" sz="4600" b="1" i="1" baseline="0" dirty="0"/>
                    </a:p>
                  </a:txBody>
                  <a:tcPr/>
                </a:tc>
              </a:tr>
              <a:tr h="920327">
                <a:tc>
                  <a:txBody>
                    <a:bodyPr/>
                    <a:lstStyle/>
                    <a:p>
                      <a:pPr algn="ctr"/>
                      <a:r>
                        <a:rPr lang="ru-RU" sz="4600" b="1" i="1" baseline="0" dirty="0" smtClean="0"/>
                        <a:t>2</a:t>
                      </a:r>
                      <a:endParaRPr lang="ru-RU" sz="4600" b="1" i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600" b="1" i="1" baseline="0" dirty="0" smtClean="0"/>
                        <a:t>«3»</a:t>
                      </a:r>
                      <a:endParaRPr lang="ru-RU" sz="4600" b="1" i="1" baseline="0" dirty="0"/>
                    </a:p>
                  </a:txBody>
                  <a:tcPr/>
                </a:tc>
              </a:tr>
              <a:tr h="920327">
                <a:tc>
                  <a:txBody>
                    <a:bodyPr/>
                    <a:lstStyle/>
                    <a:p>
                      <a:pPr algn="ctr"/>
                      <a:r>
                        <a:rPr lang="ru-RU" sz="4600" b="1" i="1" baseline="0" dirty="0" smtClean="0"/>
                        <a:t>3</a:t>
                      </a:r>
                      <a:endParaRPr lang="ru-RU" sz="4600" b="1" i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600" b="1" i="1" baseline="0" dirty="0" smtClean="0"/>
                        <a:t>«2»</a:t>
                      </a:r>
                      <a:endParaRPr lang="ru-RU" sz="4600" b="1" i="1" baseline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0364" y="500043"/>
            <a:ext cx="364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Проверь себя: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57158" y="1481244"/>
            <a:ext cx="857256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387975" algn="l"/>
              </a:tabLst>
            </a:pPr>
            <a:r>
              <a:rPr kumimoji="0" lang="ru-RU" sz="2000" b="1" i="1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Значение моллюсков в природе:</a:t>
            </a:r>
            <a:endParaRPr kumimoji="0" lang="ru-RU" sz="2000" b="1" i="1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387975" algn="l"/>
              </a:tabLst>
            </a:pPr>
            <a:r>
              <a:rPr kumimoji="0" lang="ru-RU" sz="20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2000" b="1" i="1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фильтраторы</a:t>
            </a:r>
            <a:r>
              <a:rPr kumimoji="0" lang="ru-RU" sz="20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-    устрицы, мидии, беззубки</a:t>
            </a:r>
            <a:endParaRPr kumimoji="0" lang="ru-RU" sz="2000" b="1" i="1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387975" algn="l"/>
              </a:tabLst>
            </a:pPr>
            <a:r>
              <a:rPr kumimoji="0" lang="ru-RU" sz="20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пища для других животных         представители всех классов             моллюсков, водных и наземных   </a:t>
            </a:r>
            <a:endParaRPr kumimoji="0" lang="ru-RU" sz="2000" b="1" i="1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387975" algn="l"/>
              </a:tabLst>
            </a:pPr>
            <a:r>
              <a:rPr kumimoji="0" lang="ru-RU" sz="2000" b="1" i="1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Значение моллюсков в жизни человека</a:t>
            </a:r>
            <a:endParaRPr kumimoji="0" lang="ru-RU" sz="2000" b="1" i="1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387975" algn="l"/>
              </a:tabLst>
            </a:pPr>
            <a:r>
              <a:rPr kumimoji="0" lang="ru-RU" sz="20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пища человека     -    кальмары, устрицы, мидии, осьминог                                  - корм </a:t>
            </a:r>
            <a:r>
              <a:rPr kumimoji="0" lang="ru-RU" sz="2000" b="1" i="1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селькохозяйственных</a:t>
            </a:r>
            <a:r>
              <a:rPr kumimoji="0" lang="ru-RU" sz="20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животных -    измельченные перловицы, беззубки, гребешки, мидии </a:t>
            </a:r>
            <a:endParaRPr kumimoji="0" lang="ru-RU" sz="2000" b="1" i="1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387975" algn="l"/>
              </a:tabLst>
            </a:pPr>
            <a:r>
              <a:rPr kumimoji="0" lang="ru-RU" sz="20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источник перламутра    -   перловицы, жемчужниц.</a:t>
            </a:r>
            <a:endParaRPr kumimoji="0" lang="ru-RU" sz="2000" b="1" i="1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387975" algn="l"/>
              </a:tabLst>
            </a:pPr>
            <a:r>
              <a:rPr kumimoji="0" lang="ru-RU" sz="20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источник жемчуга       -     морские и пресноводные жемчужницы</a:t>
            </a:r>
            <a:endParaRPr kumimoji="0" lang="ru-RU" sz="2000" b="1" i="1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387975" algn="l"/>
              </a:tabLst>
            </a:pPr>
            <a:r>
              <a:rPr kumimoji="0" lang="ru-RU" sz="20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вредители сельского хозяйства   -   виноградная улитка,  голый слизень.</a:t>
            </a:r>
            <a:endParaRPr kumimoji="0" lang="ru-RU" sz="2000" b="1" i="1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387975" algn="l"/>
              </a:tabLst>
            </a:pPr>
            <a:r>
              <a:rPr kumimoji="0" lang="ru-RU" sz="20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промежуточные хозяева паразитические червей    -    малый прудовик</a:t>
            </a:r>
            <a:endParaRPr kumimoji="0" lang="ru-RU" sz="2000" b="1" i="1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387975" algn="l"/>
              </a:tabLst>
            </a:pPr>
            <a:r>
              <a:rPr kumimoji="0" lang="ru-RU" sz="20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вредители речного хозяйства: </a:t>
            </a:r>
            <a:r>
              <a:rPr kumimoji="0" lang="ru-RU" sz="2000" b="1" i="1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дрейссена</a:t>
            </a:r>
            <a:r>
              <a:rPr kumimoji="0" lang="ru-RU" sz="20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корабельный червь</a:t>
            </a:r>
            <a:endParaRPr kumimoji="0" lang="ru-RU" sz="2000" b="1" i="1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387975" algn="l"/>
              </a:tabLst>
            </a:pPr>
            <a:r>
              <a:rPr kumimoji="0" lang="ru-RU" sz="20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паразиты рыб   -   беззубка, перловица  (на стадии </a:t>
            </a:r>
            <a:r>
              <a:rPr kumimoji="0" lang="ru-RU" sz="2000" b="1" i="1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глохидия</a:t>
            </a:r>
            <a:r>
              <a:rPr kumimoji="0" lang="ru-RU" sz="20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2000" b="1" i="1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387975" algn="l"/>
              </a:tabLst>
            </a:pPr>
            <a:r>
              <a:rPr kumimoji="0" lang="ru-RU" sz="20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опасные ядовитые виды   -   конус, </a:t>
            </a:r>
            <a:r>
              <a:rPr kumimoji="0" lang="ru-RU" sz="2000" b="1" i="1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теребра</a:t>
            </a:r>
            <a:endParaRPr kumimoji="0" lang="ru-RU" sz="2000" b="1" i="1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1428737"/>
            <a:ext cx="67151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/>
              <a:t>Строение внутренних органов </a:t>
            </a:r>
            <a:r>
              <a:rPr lang="ru-RU" sz="3600" b="1" i="1" dirty="0" smtClean="0"/>
              <a:t>моллюсков.</a:t>
            </a:r>
            <a:endParaRPr lang="ru-RU" sz="3600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00430" y="785794"/>
            <a:ext cx="285752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Проверь себя:</a:t>
            </a:r>
            <a:endParaRPr lang="ru-RU" sz="3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43042" y="2714621"/>
            <a:ext cx="642942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1 – нервные узлы</a:t>
            </a: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2 – нервы; </a:t>
            </a:r>
            <a:endParaRPr lang="ru-RU" sz="44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– сердце; </a:t>
            </a:r>
            <a:endParaRPr lang="ru-RU" sz="44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– кровеносные сосуды; 5 – жабры</a:t>
            </a:r>
            <a:endParaRPr lang="ru-RU" sz="4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</TotalTime>
  <Words>499</Words>
  <Application>Microsoft Office PowerPoint</Application>
  <PresentationFormat>Экран (4:3)</PresentationFormat>
  <Paragraphs>105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Irina</dc:creator>
  <cp:lastModifiedBy>Irina</cp:lastModifiedBy>
  <cp:revision>14</cp:revision>
  <dcterms:created xsi:type="dcterms:W3CDTF">2014-11-27T11:21:09Z</dcterms:created>
  <dcterms:modified xsi:type="dcterms:W3CDTF">2014-11-27T13:41:25Z</dcterms:modified>
</cp:coreProperties>
</file>