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8" r:id="rId2"/>
    <p:sldId id="26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8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5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4EE8551D-97E3-4C4A-B858-99640D2E813B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F1867F74-5FA9-4250-8B1D-8196ABC829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551D-97E3-4C4A-B858-99640D2E813B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67F74-5FA9-4250-8B1D-8196ABC829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551D-97E3-4C4A-B858-99640D2E813B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67F74-5FA9-4250-8B1D-8196ABC829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551D-97E3-4C4A-B858-99640D2E813B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67F74-5FA9-4250-8B1D-8196ABC829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4EE8551D-97E3-4C4A-B858-99640D2E813B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F1867F74-5FA9-4250-8B1D-8196ABC829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551D-97E3-4C4A-B858-99640D2E813B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67F74-5FA9-4250-8B1D-8196ABC829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551D-97E3-4C4A-B858-99640D2E813B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67F74-5FA9-4250-8B1D-8196ABC829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551D-97E3-4C4A-B858-99640D2E813B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67F74-5FA9-4250-8B1D-8196ABC829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551D-97E3-4C4A-B858-99640D2E813B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67F74-5FA9-4250-8B1D-8196ABC829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551D-97E3-4C4A-B858-99640D2E813B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67F74-5FA9-4250-8B1D-8196ABC829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551D-97E3-4C4A-B858-99640D2E813B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67F74-5FA9-4250-8B1D-8196ABC829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EE8551D-97E3-4C4A-B858-99640D2E813B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1867F74-5FA9-4250-8B1D-8196ABC829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7500990" cy="3532972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/>
              <a:t>Электризация</a:t>
            </a:r>
            <a:br>
              <a:rPr lang="ru-RU" sz="7200" dirty="0" smtClean="0"/>
            </a:br>
            <a:r>
              <a:rPr lang="ru-RU" sz="7200" dirty="0" smtClean="0"/>
              <a:t>           тел.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83521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u="sng" dirty="0" smtClean="0"/>
              <a:t>Оценка самостоятельной работы.</a:t>
            </a:r>
            <a:endParaRPr lang="ru-RU" sz="4400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285860"/>
            <a:ext cx="875592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16 правильных ответов  - «5»</a:t>
            </a:r>
          </a:p>
          <a:p>
            <a:r>
              <a:rPr lang="ru-RU" sz="5400" dirty="0" smtClean="0"/>
              <a:t>От 10 до 15 – «4»</a:t>
            </a:r>
          </a:p>
          <a:p>
            <a:r>
              <a:rPr lang="ru-RU" sz="5400" dirty="0" smtClean="0"/>
              <a:t>Менее 10 – «3»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29206" y="571480"/>
            <a:ext cx="37753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u="sng" dirty="0" smtClean="0"/>
              <a:t>Домашнее задание:</a:t>
            </a:r>
            <a:endParaRPr lang="ru-RU" sz="3200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101758" y="1071546"/>
            <a:ext cx="904224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dirty="0" smtClean="0"/>
              <a:t> </a:t>
            </a:r>
            <a:r>
              <a:rPr lang="ru-RU" sz="2800" dirty="0" smtClean="0"/>
              <a:t>1. Провести  эксперименты с имеющимися дома предметами. </a:t>
            </a:r>
            <a:r>
              <a:rPr lang="ru-RU" sz="2800" dirty="0" smtClean="0"/>
              <a:t>(вата, шарик, полиэтилен, бумага)</a:t>
            </a:r>
            <a:endParaRPr lang="ru-RU" sz="2800" dirty="0" smtClean="0"/>
          </a:p>
          <a:p>
            <a:pPr marL="342900" indent="-342900"/>
            <a:r>
              <a:rPr lang="ru-RU" sz="2800" dirty="0" smtClean="0"/>
              <a:t>     Результаты запишите в тетрадь.</a:t>
            </a:r>
          </a:p>
          <a:p>
            <a:pPr marL="342900" indent="-342900" algn="ctr"/>
            <a:r>
              <a:rPr lang="ru-RU" sz="2800" dirty="0" smtClean="0"/>
              <a:t> </a:t>
            </a:r>
            <a:endParaRPr lang="ru-RU" sz="2800" dirty="0" smtClean="0"/>
          </a:p>
          <a:p>
            <a:pPr marL="342900" indent="-342900" algn="ctr"/>
            <a:r>
              <a:rPr lang="ru-RU" sz="2800" dirty="0" smtClean="0"/>
              <a:t>Дополнительное задание.</a:t>
            </a:r>
            <a:endParaRPr lang="ru-RU" sz="2800" dirty="0" smtClean="0"/>
          </a:p>
          <a:p>
            <a:pPr marL="342900" indent="-342900"/>
            <a:r>
              <a:rPr lang="ru-RU" sz="2800" dirty="0" smtClean="0"/>
              <a:t>2</a:t>
            </a:r>
            <a:r>
              <a:rPr lang="ru-RU" sz="2800" dirty="0" smtClean="0"/>
              <a:t>. Изготовьте домашний электрометр. </a:t>
            </a:r>
            <a:r>
              <a:rPr lang="ru-RU" sz="2800" dirty="0" smtClean="0"/>
              <a:t>(Посмотрите в интернете или дополнительной литературе)</a:t>
            </a:r>
            <a:endParaRPr lang="ru-RU" sz="2800" dirty="0" smtClean="0"/>
          </a:p>
          <a:p>
            <a:pPr marL="342900" indent="-342900"/>
            <a:r>
              <a:rPr lang="ru-RU" sz="2800" dirty="0" smtClean="0"/>
              <a:t> </a:t>
            </a:r>
            <a:r>
              <a:rPr lang="ru-RU" sz="2800" dirty="0" smtClean="0"/>
              <a:t>  </a:t>
            </a: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4825" y="357166"/>
            <a:ext cx="601215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8000" b="1" cap="all" spc="0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Цель урока:</a:t>
            </a:r>
            <a:endParaRPr lang="ru-RU" sz="8000" b="1" cap="all" spc="0" dirty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571612"/>
            <a:ext cx="8313494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3200" dirty="0" smtClean="0">
                <a:solidFill>
                  <a:srgbClr val="C00000"/>
                </a:solidFill>
              </a:rPr>
              <a:t>  </a:t>
            </a:r>
            <a:r>
              <a:rPr lang="ru-RU" sz="4000" dirty="0" smtClean="0">
                <a:solidFill>
                  <a:srgbClr val="C00000"/>
                </a:solidFill>
              </a:rPr>
              <a:t>Формирование представлений </a:t>
            </a:r>
            <a:r>
              <a:rPr lang="ru-RU" sz="4000" dirty="0" smtClean="0">
                <a:solidFill>
                  <a:srgbClr val="C00000"/>
                </a:solidFill>
              </a:rPr>
              <a:t>об</a:t>
            </a:r>
          </a:p>
          <a:p>
            <a:r>
              <a:rPr lang="ru-RU" sz="4000" dirty="0" smtClean="0">
                <a:solidFill>
                  <a:srgbClr val="C00000"/>
                </a:solidFill>
              </a:rPr>
              <a:t> </a:t>
            </a:r>
            <a:r>
              <a:rPr lang="ru-RU" sz="4000" dirty="0" smtClean="0">
                <a:solidFill>
                  <a:srgbClr val="C00000"/>
                </a:solidFill>
              </a:rPr>
              <a:t>   </a:t>
            </a:r>
            <a:r>
              <a:rPr lang="ru-RU" sz="4000" dirty="0" smtClean="0">
                <a:solidFill>
                  <a:srgbClr val="C00000"/>
                </a:solidFill>
              </a:rPr>
              <a:t> электризации тел</a:t>
            </a:r>
            <a:r>
              <a:rPr lang="ru-RU" sz="4000" dirty="0" smtClean="0">
                <a:solidFill>
                  <a:srgbClr val="C00000"/>
                </a:solidFill>
              </a:rPr>
              <a:t>, электрических </a:t>
            </a:r>
            <a:endParaRPr lang="ru-RU" sz="4000" dirty="0" smtClean="0">
              <a:solidFill>
                <a:srgbClr val="C00000"/>
              </a:solidFill>
            </a:endParaRPr>
          </a:p>
          <a:p>
            <a:r>
              <a:rPr lang="ru-RU" sz="4000" dirty="0" smtClean="0">
                <a:solidFill>
                  <a:srgbClr val="C00000"/>
                </a:solidFill>
              </a:rPr>
              <a:t> </a:t>
            </a:r>
            <a:r>
              <a:rPr lang="ru-RU" sz="4000" dirty="0" smtClean="0">
                <a:solidFill>
                  <a:srgbClr val="C00000"/>
                </a:solidFill>
              </a:rPr>
              <a:t>    </a:t>
            </a:r>
            <a:r>
              <a:rPr lang="ru-RU" sz="4000" dirty="0" smtClean="0">
                <a:solidFill>
                  <a:srgbClr val="C00000"/>
                </a:solidFill>
              </a:rPr>
              <a:t>зарядах</a:t>
            </a:r>
            <a:r>
              <a:rPr lang="ru-RU" sz="4000" dirty="0" smtClean="0">
                <a:solidFill>
                  <a:srgbClr val="C00000"/>
                </a:solidFill>
              </a:rPr>
              <a:t>, о взаимодействии </a:t>
            </a:r>
          </a:p>
          <a:p>
            <a:r>
              <a:rPr lang="ru-RU" sz="4000" dirty="0" smtClean="0">
                <a:solidFill>
                  <a:srgbClr val="C00000"/>
                </a:solidFill>
              </a:rPr>
              <a:t>      заряженных тел.</a:t>
            </a:r>
          </a:p>
          <a:p>
            <a:pPr>
              <a:buFont typeface="Wingdings" pitchFamily="2" charset="2"/>
              <a:buChar char="q"/>
            </a:pPr>
            <a:r>
              <a:rPr lang="ru-RU" sz="3200" dirty="0" smtClean="0">
                <a:solidFill>
                  <a:srgbClr val="C00000"/>
                </a:solidFill>
              </a:rPr>
              <a:t> </a:t>
            </a:r>
            <a:r>
              <a:rPr lang="ru-RU" sz="4000" dirty="0" smtClean="0">
                <a:solidFill>
                  <a:srgbClr val="C00000"/>
                </a:solidFill>
              </a:rPr>
              <a:t>Развитие навыков выделять и </a:t>
            </a:r>
            <a:endParaRPr lang="ru-RU" sz="4000" dirty="0" smtClean="0">
              <a:solidFill>
                <a:srgbClr val="C00000"/>
              </a:solidFill>
            </a:endParaRPr>
          </a:p>
          <a:p>
            <a:r>
              <a:rPr lang="ru-RU" sz="4000" dirty="0" smtClean="0">
                <a:solidFill>
                  <a:srgbClr val="C00000"/>
                </a:solidFill>
              </a:rPr>
              <a:t> </a:t>
            </a:r>
            <a:r>
              <a:rPr lang="ru-RU" sz="4000" dirty="0" smtClean="0">
                <a:solidFill>
                  <a:srgbClr val="C00000"/>
                </a:solidFill>
              </a:rPr>
              <a:t>  </a:t>
            </a:r>
            <a:r>
              <a:rPr lang="ru-RU" sz="4000" dirty="0" smtClean="0">
                <a:solidFill>
                  <a:srgbClr val="C00000"/>
                </a:solidFill>
              </a:rPr>
              <a:t>объяснять электрические </a:t>
            </a:r>
            <a:r>
              <a:rPr lang="ru-RU" sz="4000" dirty="0" smtClean="0">
                <a:solidFill>
                  <a:srgbClr val="C00000"/>
                </a:solidFill>
              </a:rPr>
              <a:t>явления </a:t>
            </a:r>
            <a:endParaRPr lang="ru-RU" sz="4000" dirty="0" smtClean="0">
              <a:solidFill>
                <a:srgbClr val="C00000"/>
              </a:solidFill>
            </a:endParaRPr>
          </a:p>
          <a:p>
            <a:r>
              <a:rPr lang="ru-RU" sz="4000" dirty="0" smtClean="0">
                <a:solidFill>
                  <a:srgbClr val="C00000"/>
                </a:solidFill>
              </a:rPr>
              <a:t> </a:t>
            </a:r>
            <a:r>
              <a:rPr lang="ru-RU" sz="4000" dirty="0" smtClean="0">
                <a:solidFill>
                  <a:srgbClr val="C00000"/>
                </a:solidFill>
              </a:rPr>
              <a:t>  </a:t>
            </a:r>
            <a:r>
              <a:rPr lang="ru-RU" sz="4000" dirty="0" smtClean="0">
                <a:solidFill>
                  <a:srgbClr val="C00000"/>
                </a:solidFill>
              </a:rPr>
              <a:t>в </a:t>
            </a:r>
            <a:r>
              <a:rPr lang="ru-RU" sz="4000" dirty="0" smtClean="0">
                <a:solidFill>
                  <a:srgbClr val="C00000"/>
                </a:solidFill>
              </a:rPr>
              <a:t>природе.</a:t>
            </a:r>
          </a:p>
          <a:p>
            <a:pPr>
              <a:buFont typeface="Wingdings" pitchFamily="2" charset="2"/>
              <a:buChar char="q"/>
            </a:pPr>
            <a:endParaRPr lang="ru-RU" sz="2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N_90286235_0233_we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00042"/>
            <a:ext cx="4196983" cy="3052351"/>
          </a:xfrm>
          <a:prstGeom prst="rect">
            <a:avLst/>
          </a:prstGeom>
        </p:spPr>
      </p:pic>
      <p:pic>
        <p:nvPicPr>
          <p:cNvPr id="3" name="Рисунок 2" descr="2082826.3.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3839768"/>
            <a:ext cx="3857652" cy="2893239"/>
          </a:xfrm>
          <a:prstGeom prst="rect">
            <a:avLst/>
          </a:prstGeom>
        </p:spPr>
      </p:pic>
      <p:pic>
        <p:nvPicPr>
          <p:cNvPr id="4" name="Рисунок 3" descr="22612773_Static_electricity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500042"/>
            <a:ext cx="4127507" cy="3095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357166"/>
            <a:ext cx="8809848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Электризация –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</a:rPr>
              <a:t>процесс </a:t>
            </a:r>
            <a:endParaRPr lang="ru-RU" sz="48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</a:rPr>
              <a:t>сообщения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</a:rPr>
              <a:t>телу электрического </a:t>
            </a:r>
            <a:endParaRPr lang="ru-RU" sz="48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</a:rPr>
              <a:t>заряда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142976" y="2786058"/>
            <a:ext cx="714380" cy="16430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6072198" y="2643182"/>
            <a:ext cx="714380" cy="16430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4429132"/>
            <a:ext cx="376103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Электризуются</a:t>
            </a:r>
          </a:p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 оба тела</a:t>
            </a:r>
            <a:endParaRPr lang="ru-RU" sz="4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3306" y="4357694"/>
            <a:ext cx="582082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Электризация трением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– </a:t>
            </a:r>
            <a:endParaRPr lang="ru-RU" sz="4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     Статическое 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     электричество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785786" y="1000108"/>
            <a:ext cx="3286148" cy="1714512"/>
            <a:chOff x="571472" y="5000636"/>
            <a:chExt cx="928694" cy="500066"/>
          </a:xfrm>
        </p:grpSpPr>
        <p:sp>
          <p:nvSpPr>
            <p:cNvPr id="4" name="Овал 3"/>
            <p:cNvSpPr/>
            <p:nvPr/>
          </p:nvSpPr>
          <p:spPr>
            <a:xfrm>
              <a:off x="1000100" y="5000636"/>
              <a:ext cx="500066" cy="500066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0000"/>
                </a:solidFill>
              </a:endParaRPr>
            </a:p>
          </p:txBody>
        </p:sp>
        <p:cxnSp>
          <p:nvCxnSpPr>
            <p:cNvPr id="7" name="Прямая со стрелкой 6"/>
            <p:cNvCxnSpPr/>
            <p:nvPr/>
          </p:nvCxnSpPr>
          <p:spPr>
            <a:xfrm rot="10800000">
              <a:off x="571472" y="5286388"/>
              <a:ext cx="428628" cy="1588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Плюс 14"/>
            <p:cNvSpPr/>
            <p:nvPr/>
          </p:nvSpPr>
          <p:spPr>
            <a:xfrm>
              <a:off x="1071538" y="5072074"/>
              <a:ext cx="357190" cy="357190"/>
            </a:xfrm>
            <a:prstGeom prst="mathPlu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5286380" y="3071810"/>
            <a:ext cx="2786082" cy="1571636"/>
            <a:chOff x="2214546" y="5000636"/>
            <a:chExt cx="928694" cy="500066"/>
          </a:xfrm>
        </p:grpSpPr>
        <p:sp>
          <p:nvSpPr>
            <p:cNvPr id="5" name="Овал 4"/>
            <p:cNvSpPr/>
            <p:nvPr/>
          </p:nvSpPr>
          <p:spPr>
            <a:xfrm>
              <a:off x="2214546" y="5000636"/>
              <a:ext cx="500066" cy="500066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" name="Прямая со стрелкой 11"/>
            <p:cNvCxnSpPr/>
            <p:nvPr/>
          </p:nvCxnSpPr>
          <p:spPr>
            <a:xfrm>
              <a:off x="2714612" y="5286388"/>
              <a:ext cx="428628" cy="1588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Минус 15"/>
            <p:cNvSpPr/>
            <p:nvPr/>
          </p:nvSpPr>
          <p:spPr>
            <a:xfrm>
              <a:off x="2285984" y="5143512"/>
              <a:ext cx="357190" cy="214314"/>
            </a:xfrm>
            <a:prstGeom prst="mathMinu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 rot="10800000">
            <a:off x="5072066" y="1000108"/>
            <a:ext cx="3214710" cy="1785950"/>
            <a:chOff x="571472" y="5000636"/>
            <a:chExt cx="928694" cy="500066"/>
          </a:xfrm>
        </p:grpSpPr>
        <p:sp>
          <p:nvSpPr>
            <p:cNvPr id="21" name="Овал 20"/>
            <p:cNvSpPr/>
            <p:nvPr/>
          </p:nvSpPr>
          <p:spPr>
            <a:xfrm>
              <a:off x="1000100" y="5000636"/>
              <a:ext cx="500066" cy="500066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0000"/>
                </a:solidFill>
              </a:endParaRPr>
            </a:p>
          </p:txBody>
        </p:sp>
        <p:cxnSp>
          <p:nvCxnSpPr>
            <p:cNvPr id="22" name="Прямая со стрелкой 21"/>
            <p:cNvCxnSpPr/>
            <p:nvPr/>
          </p:nvCxnSpPr>
          <p:spPr>
            <a:xfrm rot="10800000">
              <a:off x="571472" y="5286388"/>
              <a:ext cx="428628" cy="1588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Плюс 22"/>
            <p:cNvSpPr/>
            <p:nvPr/>
          </p:nvSpPr>
          <p:spPr>
            <a:xfrm>
              <a:off x="1071538" y="5072074"/>
              <a:ext cx="357190" cy="357190"/>
            </a:xfrm>
            <a:prstGeom prst="mathPlu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 rot="10800000">
            <a:off x="1142976" y="3071810"/>
            <a:ext cx="2928958" cy="1643074"/>
            <a:chOff x="2214546" y="5000636"/>
            <a:chExt cx="928694" cy="500066"/>
          </a:xfrm>
        </p:grpSpPr>
        <p:sp>
          <p:nvSpPr>
            <p:cNvPr id="25" name="Овал 24"/>
            <p:cNvSpPr/>
            <p:nvPr/>
          </p:nvSpPr>
          <p:spPr>
            <a:xfrm>
              <a:off x="2214546" y="5000636"/>
              <a:ext cx="500066" cy="500066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6" name="Прямая со стрелкой 25"/>
            <p:cNvCxnSpPr/>
            <p:nvPr/>
          </p:nvCxnSpPr>
          <p:spPr>
            <a:xfrm>
              <a:off x="2714612" y="5286388"/>
              <a:ext cx="428628" cy="1588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Минус 26"/>
            <p:cNvSpPr/>
            <p:nvPr/>
          </p:nvSpPr>
          <p:spPr>
            <a:xfrm>
              <a:off x="2285984" y="5143512"/>
              <a:ext cx="357190" cy="214314"/>
            </a:xfrm>
            <a:prstGeom prst="mathMinu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000628" y="5000636"/>
            <a:ext cx="2643206" cy="1428760"/>
            <a:chOff x="571472" y="5000636"/>
            <a:chExt cx="928694" cy="500066"/>
          </a:xfrm>
        </p:grpSpPr>
        <p:sp>
          <p:nvSpPr>
            <p:cNvPr id="29" name="Овал 28"/>
            <p:cNvSpPr/>
            <p:nvPr/>
          </p:nvSpPr>
          <p:spPr>
            <a:xfrm>
              <a:off x="1000100" y="5000636"/>
              <a:ext cx="500066" cy="500066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srgbClr val="FF0000"/>
                </a:solidFill>
              </a:endParaRPr>
            </a:p>
          </p:txBody>
        </p:sp>
        <p:cxnSp>
          <p:nvCxnSpPr>
            <p:cNvPr id="30" name="Прямая со стрелкой 29"/>
            <p:cNvCxnSpPr/>
            <p:nvPr/>
          </p:nvCxnSpPr>
          <p:spPr>
            <a:xfrm rot="10800000">
              <a:off x="571472" y="5286388"/>
              <a:ext cx="428628" cy="1588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Плюс 30"/>
            <p:cNvSpPr/>
            <p:nvPr/>
          </p:nvSpPr>
          <p:spPr>
            <a:xfrm>
              <a:off x="1071538" y="5072074"/>
              <a:ext cx="357190" cy="357190"/>
            </a:xfrm>
            <a:prstGeom prst="mathPlu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1571604" y="5000636"/>
            <a:ext cx="2643206" cy="1500198"/>
            <a:chOff x="2214546" y="5000636"/>
            <a:chExt cx="928694" cy="500066"/>
          </a:xfrm>
        </p:grpSpPr>
        <p:sp>
          <p:nvSpPr>
            <p:cNvPr id="33" name="Овал 32"/>
            <p:cNvSpPr/>
            <p:nvPr/>
          </p:nvSpPr>
          <p:spPr>
            <a:xfrm>
              <a:off x="2214546" y="5000636"/>
              <a:ext cx="500066" cy="500066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" name="Прямая со стрелкой 33"/>
            <p:cNvCxnSpPr/>
            <p:nvPr/>
          </p:nvCxnSpPr>
          <p:spPr>
            <a:xfrm>
              <a:off x="2714612" y="5286388"/>
              <a:ext cx="428628" cy="1588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Минус 34"/>
            <p:cNvSpPr/>
            <p:nvPr/>
          </p:nvSpPr>
          <p:spPr>
            <a:xfrm>
              <a:off x="2285984" y="5143512"/>
              <a:ext cx="357190" cy="214314"/>
            </a:xfrm>
            <a:prstGeom prst="mathMinu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0" y="214290"/>
            <a:ext cx="92173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Виды зарядов– </a:t>
            </a:r>
            <a:r>
              <a:rPr lang="ru-RU" sz="3200" dirty="0" smtClean="0">
                <a:solidFill>
                  <a:srgbClr val="0070C0"/>
                </a:solidFill>
              </a:rPr>
              <a:t>положительные и отрицательные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393104" y="2967335"/>
            <a:ext cx="3577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6050" y="142852"/>
            <a:ext cx="29306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иборы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Рисунок 2" descr="786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000108"/>
            <a:ext cx="3430011" cy="4571562"/>
          </a:xfrm>
          <a:prstGeom prst="rect">
            <a:avLst/>
          </a:prstGeom>
        </p:spPr>
      </p:pic>
      <p:pic>
        <p:nvPicPr>
          <p:cNvPr id="4" name="Рисунок 3" descr="9013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34" y="1214422"/>
            <a:ext cx="4833971" cy="36254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643578"/>
            <a:ext cx="4434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7030A0"/>
                </a:solidFill>
              </a:rPr>
              <a:t>Электрометр</a:t>
            </a:r>
            <a:endParaRPr lang="ru-RU" sz="6000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4810" y="5000636"/>
            <a:ext cx="47513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rgbClr val="7030A0"/>
                </a:solidFill>
              </a:rPr>
              <a:t>Электроскоп</a:t>
            </a:r>
            <a:endParaRPr lang="ru-RU" sz="6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57422" y="142852"/>
            <a:ext cx="407034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вещества</a:t>
            </a:r>
            <a:endParaRPr lang="ru-RU" sz="7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sp>
        <p:nvSpPr>
          <p:cNvPr id="4" name="Стрелка вниз 3"/>
          <p:cNvSpPr/>
          <p:nvPr/>
        </p:nvSpPr>
        <p:spPr>
          <a:xfrm rot="2367766">
            <a:off x="2883971" y="1035957"/>
            <a:ext cx="460973" cy="1597457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 rot="19510284">
            <a:off x="5058321" y="1131539"/>
            <a:ext cx="460973" cy="1597457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357430"/>
            <a:ext cx="37609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проводники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3438" y="2428868"/>
            <a:ext cx="38843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диэлектрики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5852" y="3357562"/>
            <a:ext cx="335130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Металлы </a:t>
            </a:r>
          </a:p>
          <a:p>
            <a:r>
              <a:rPr lang="ru-RU" sz="4000" dirty="0" smtClean="0">
                <a:solidFill>
                  <a:srgbClr val="0070C0"/>
                </a:solidFill>
              </a:rPr>
              <a:t>Вода</a:t>
            </a:r>
          </a:p>
          <a:p>
            <a:r>
              <a:rPr lang="ru-RU" sz="4000" dirty="0" smtClean="0">
                <a:solidFill>
                  <a:srgbClr val="0070C0"/>
                </a:solidFill>
              </a:rPr>
              <a:t>Тело человека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0694" y="3214686"/>
            <a:ext cx="244470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</a:rPr>
              <a:t>Резина</a:t>
            </a:r>
          </a:p>
          <a:p>
            <a:r>
              <a:rPr lang="ru-RU" sz="3600" dirty="0" smtClean="0">
                <a:solidFill>
                  <a:srgbClr val="0070C0"/>
                </a:solidFill>
              </a:rPr>
              <a:t>Дерево</a:t>
            </a:r>
          </a:p>
          <a:p>
            <a:r>
              <a:rPr lang="ru-RU" sz="3600" dirty="0" smtClean="0">
                <a:solidFill>
                  <a:srgbClr val="0070C0"/>
                </a:solidFill>
              </a:rPr>
              <a:t>Пластмасса</a:t>
            </a:r>
            <a:endParaRPr lang="ru-RU" sz="3600" dirty="0" smtClean="0">
              <a:solidFill>
                <a:srgbClr val="0070C0"/>
              </a:solidFill>
            </a:endParaRPr>
          </a:p>
          <a:p>
            <a:r>
              <a:rPr lang="ru-RU" sz="3600" dirty="0" smtClean="0">
                <a:solidFill>
                  <a:srgbClr val="0070C0"/>
                </a:solidFill>
              </a:rPr>
              <a:t>фарфор</a:t>
            </a:r>
            <a:endParaRPr lang="ru-RU" sz="3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0589" y="285728"/>
            <a:ext cx="59452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Ответьте на вопрос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 descr="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5643626"/>
            <a:ext cx="9030364" cy="1223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3240" y="357166"/>
            <a:ext cx="247856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Ответы:</a:t>
            </a:r>
          </a:p>
          <a:p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142845" y="1357298"/>
            <a:ext cx="914406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u="sng" dirty="0" smtClean="0"/>
              <a:t>проводники</a:t>
            </a:r>
            <a:r>
              <a:rPr lang="ru-RU" sz="2800" dirty="0" smtClean="0"/>
              <a:t>: медь, вода, почва, серебро.</a:t>
            </a:r>
          </a:p>
          <a:p>
            <a:pPr marL="342900" indent="-342900"/>
            <a:r>
              <a:rPr lang="ru-RU" sz="2800" dirty="0" smtClean="0"/>
              <a:t>      </a:t>
            </a:r>
            <a:r>
              <a:rPr lang="ru-RU" sz="2800" u="sng" dirty="0" smtClean="0"/>
              <a:t>диэлектрики</a:t>
            </a:r>
            <a:r>
              <a:rPr lang="ru-RU" sz="2800" dirty="0" smtClean="0"/>
              <a:t>: воздух, стекло, резиновые  перчатки, дерево.</a:t>
            </a:r>
          </a:p>
          <a:p>
            <a:pPr marL="342900" indent="-342900"/>
            <a:endParaRPr lang="ru-RU" sz="2800" dirty="0" smtClean="0"/>
          </a:p>
          <a:p>
            <a:pPr marL="342900" indent="-342900">
              <a:buAutoNum type="arabicPeriod" startAt="2"/>
            </a:pPr>
            <a:r>
              <a:rPr lang="ru-RU" sz="2800" u="sng" dirty="0" smtClean="0"/>
              <a:t>полезное</a:t>
            </a:r>
            <a:r>
              <a:rPr lang="ru-RU" sz="2800" dirty="0" smtClean="0"/>
              <a:t>: замес теста, окраска автомобилей, очиститель воздуха.</a:t>
            </a:r>
          </a:p>
          <a:p>
            <a:pPr marL="342900" indent="-342900"/>
            <a:r>
              <a:rPr lang="ru-RU" sz="2800" dirty="0" smtClean="0"/>
              <a:t>      </a:t>
            </a:r>
            <a:r>
              <a:rPr lang="ru-RU" sz="2800" u="sng" dirty="0" smtClean="0"/>
              <a:t>вредное</a:t>
            </a:r>
            <a:r>
              <a:rPr lang="ru-RU" sz="2800" dirty="0" smtClean="0"/>
              <a:t>: заправка автобуса из пластмассовой канистры, бытовой техники, нервная система человека.</a:t>
            </a:r>
          </a:p>
          <a:p>
            <a:pPr marL="342900" indent="-342900"/>
            <a:r>
              <a:rPr lang="ru-RU" sz="2800" dirty="0" smtClean="0"/>
              <a:t>3.  А) Заряд   Б) Электроскоп.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534</TotalTime>
  <Words>209</Words>
  <Application>Microsoft Office PowerPoint</Application>
  <PresentationFormat>Экран (4:3)</PresentationFormat>
  <Paragraphs>51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Начальная</vt:lpstr>
      <vt:lpstr>Электризация            тел.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Электризация тел.</dc:title>
  <dc:creator>Оксана</dc:creator>
  <cp:lastModifiedBy>Оксана</cp:lastModifiedBy>
  <cp:revision>56</cp:revision>
  <dcterms:created xsi:type="dcterms:W3CDTF">2012-11-22T13:48:29Z</dcterms:created>
  <dcterms:modified xsi:type="dcterms:W3CDTF">2012-11-26T15:10:23Z</dcterms:modified>
</cp:coreProperties>
</file>