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94" r:id="rId3"/>
    <p:sldId id="258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2" r:id="rId14"/>
    <p:sldId id="301" r:id="rId15"/>
    <p:sldId id="296" r:id="rId16"/>
    <p:sldId id="298" r:id="rId17"/>
    <p:sldId id="297" r:id="rId18"/>
    <p:sldId id="273" r:id="rId19"/>
    <p:sldId id="274" r:id="rId20"/>
    <p:sldId id="281" r:id="rId21"/>
    <p:sldId id="282" r:id="rId22"/>
    <p:sldId id="283" r:id="rId23"/>
    <p:sldId id="284" r:id="rId24"/>
    <p:sldId id="285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574" autoAdjust="0"/>
  </p:normalViewPr>
  <p:slideViewPr>
    <p:cSldViewPr>
      <p:cViewPr>
        <p:scale>
          <a:sx n="80" d="100"/>
          <a:sy n="80" d="100"/>
        </p:scale>
        <p:origin x="-8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029FF76-0EE3-4FA2-BD02-FD3131F152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6FB52D-08C8-4092-BF29-E65660C7A5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4D5826F-5657-430F-96EE-C1C5B015EE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D0586E-F60F-4245-95FF-E32C538AD7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gi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photosight.ru/photo.php?photoid=779312&amp;ref=author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Открытый урок на тему: «Световые волны». </a:t>
            </a:r>
            <a:br>
              <a:rPr lang="ru-RU" dirty="0" smtClean="0"/>
            </a:br>
            <a:r>
              <a:rPr lang="ru-RU" dirty="0" smtClean="0"/>
              <a:t> 11 класс.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Подготовила: учитель физики </a:t>
            </a:r>
            <a:r>
              <a:rPr lang="ru-RU" dirty="0" err="1" smtClean="0"/>
              <a:t>Бородкина</a:t>
            </a:r>
            <a:r>
              <a:rPr lang="ru-RU" dirty="0" smtClean="0"/>
              <a:t> Татьяна Ивановна </a:t>
            </a:r>
          </a:p>
          <a:p>
            <a:r>
              <a:rPr lang="ru-RU" dirty="0" smtClean="0"/>
              <a:t>Лицей №486 Выборгского района г. Санкт-Петербурга. </a:t>
            </a:r>
          </a:p>
          <a:p>
            <a:r>
              <a:rPr lang="ru-RU" dirty="0" smtClean="0"/>
              <a:t>2013 год.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0066"/>
                </a:solidFill>
              </a:rPr>
              <a:t>Условие максимума</a:t>
            </a:r>
            <a:r>
              <a:rPr lang="ru-RU"/>
              <a:t> </a:t>
            </a:r>
          </a:p>
        </p:txBody>
      </p:sp>
      <p:pic>
        <p:nvPicPr>
          <p:cNvPr id="84999" name="Picture 7" descr="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981200"/>
            <a:ext cx="3429000" cy="3657600"/>
          </a:xfrm>
          <a:noFill/>
          <a:ln/>
        </p:spPr>
      </p:pic>
      <p:sp>
        <p:nvSpPr>
          <p:cNvPr id="8499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2400"/>
              <a:t>Разность хода волн равна целому числу длин волн </a:t>
            </a:r>
          </a:p>
          <a:p>
            <a:pPr algn="ctr">
              <a:buFont typeface="Wingdings" pitchFamily="2" charset="2"/>
              <a:buNone/>
            </a:pPr>
            <a:r>
              <a:rPr lang="ru-RU" sz="2400"/>
              <a:t>  ( иначе четному числу длин полуволн)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lang="ru-RU" sz="2400"/>
          </a:p>
        </p:txBody>
      </p:sp>
      <p:pic>
        <p:nvPicPr>
          <p:cNvPr id="85001" name="Picture 9" descr="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862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5" name="Picture 13" descr="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8768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008112"/>
          </a:xfrm>
        </p:spPr>
        <p:txBody>
          <a:bodyPr/>
          <a:lstStyle/>
          <a:p>
            <a:r>
              <a:rPr lang="ru-RU" sz="2900" b="1" dirty="0" smtClean="0">
                <a:solidFill>
                  <a:srgbClr val="FF0066"/>
                </a:solidFill>
              </a:rPr>
              <a:t>                                Условие минимума.</a:t>
            </a:r>
            <a:endParaRPr lang="ru-RU" sz="2900" b="1" dirty="0">
              <a:solidFill>
                <a:srgbClr val="FF0066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988839"/>
            <a:ext cx="4267200" cy="3816425"/>
          </a:xfrm>
          <a:noFill/>
          <a:ln w="12700">
            <a:solidFill>
              <a:srgbClr val="FF0000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3200" b="1" dirty="0"/>
          </a:p>
          <a:p>
            <a:pPr algn="ctr">
              <a:buFont typeface="Wingdings" pitchFamily="2" charset="2"/>
              <a:buNone/>
            </a:pPr>
            <a:endParaRPr lang="ru-RU" b="1" dirty="0"/>
          </a:p>
          <a:p>
            <a:pPr algn="ctr">
              <a:buFont typeface="Wingdings" pitchFamily="2" charset="2"/>
              <a:buNone/>
            </a:pPr>
            <a:r>
              <a:rPr lang="ru-RU" sz="2400" dirty="0"/>
              <a:t>Разность хода равна нечетному числу длин полуволн</a:t>
            </a:r>
          </a:p>
          <a:p>
            <a:pPr algn="ctr">
              <a:buFont typeface="Wingdings" pitchFamily="2" charset="2"/>
              <a:buNone/>
            </a:pPr>
            <a:r>
              <a:rPr lang="ru-RU" sz="3200" b="1" dirty="0"/>
              <a:t>∆ </a:t>
            </a:r>
            <a:r>
              <a:rPr lang="en-US" sz="3200" b="1" dirty="0"/>
              <a:t>d  =  ( 2k + 1 ) λ/2</a:t>
            </a:r>
            <a:endParaRPr lang="ru-RU" sz="3200" b="1" dirty="0"/>
          </a:p>
          <a:p>
            <a:pPr algn="ctr">
              <a:buFont typeface="Wingdings" pitchFamily="2" charset="2"/>
              <a:buNone/>
            </a:pPr>
            <a:endParaRPr lang="ru-RU" sz="3200" b="1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932040" y="2204864"/>
            <a:ext cx="3960440" cy="3352800"/>
          </a:xfrm>
          <a:noFill/>
          <a:ln w="12700">
            <a:solidFill>
              <a:srgbClr val="FF0000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700" b="1">
                <a:solidFill>
                  <a:srgbClr val="0033CC"/>
                </a:solidFill>
              </a:rPr>
              <a:t>При этом амплитуда результирующего колебания равна 0. </a:t>
            </a:r>
          </a:p>
          <a:p>
            <a:pPr algn="ctr">
              <a:buFont typeface="Wingdings" pitchFamily="2" charset="2"/>
              <a:buNone/>
            </a:pPr>
            <a:r>
              <a:rPr lang="ru-RU" sz="3000" b="1">
                <a:solidFill>
                  <a:srgbClr val="0033CC"/>
                </a:solidFill>
              </a:rPr>
              <a:t>Волны «погасили» друг друга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/>
              <a:t>Как называется это явление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35083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  </a:t>
            </a:r>
            <a:endParaRPr lang="ru-RU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66FF33"/>
                </a:solidFill>
              </a:rPr>
              <a:t> </a:t>
            </a:r>
            <a:r>
              <a:rPr lang="ru-RU" sz="3600" dirty="0" smtClean="0"/>
              <a:t> Сложение </a:t>
            </a:r>
            <a:r>
              <a:rPr lang="ru-RU" sz="3600" dirty="0"/>
              <a:t>волн, при котором происходит перераспределение амплитуд и энергий в результирующем </a:t>
            </a:r>
            <a:r>
              <a:rPr lang="ru-RU" sz="3600" dirty="0" smtClean="0"/>
              <a:t>колебании называют  </a:t>
            </a:r>
            <a:r>
              <a:rPr lang="ru-RU" sz="3600" b="1" dirty="0" smtClean="0">
                <a:solidFill>
                  <a:srgbClr val="FF0066"/>
                </a:solidFill>
              </a:rPr>
              <a:t>интерференцией.</a:t>
            </a:r>
            <a:endParaRPr lang="ru-RU" sz="36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800">
                <a:solidFill>
                  <a:schemeClr val="tx1"/>
                </a:solidFill>
              </a:rPr>
              <a:t>Условия получения четкой интерференционной картины: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3600"/>
          </a:p>
          <a:p>
            <a:pPr algn="ctr">
              <a:buFont typeface="Wingdings" pitchFamily="2" charset="2"/>
              <a:buNone/>
            </a:pPr>
            <a:r>
              <a:rPr lang="ru-RU" sz="3600"/>
              <a:t>Волны должны иметь </a:t>
            </a:r>
          </a:p>
          <a:p>
            <a:pPr algn="ctr">
              <a:buFont typeface="Wingdings" pitchFamily="2" charset="2"/>
              <a:buNone/>
            </a:pPr>
            <a:r>
              <a:rPr lang="ru-RU" sz="3600" b="1">
                <a:solidFill>
                  <a:srgbClr val="FF0066"/>
                </a:solidFill>
              </a:rPr>
              <a:t>одинаковую</a:t>
            </a:r>
            <a:r>
              <a:rPr lang="ru-RU" sz="3600">
                <a:solidFill>
                  <a:srgbClr val="66FF33"/>
                </a:solidFill>
              </a:rPr>
              <a:t> </a:t>
            </a:r>
            <a:r>
              <a:rPr lang="ru-RU" sz="3600"/>
              <a:t>частоту и постоянную разность фаз. </a:t>
            </a:r>
          </a:p>
          <a:p>
            <a:pPr algn="ctr">
              <a:buFont typeface="Wingdings" pitchFamily="2" charset="2"/>
              <a:buNone/>
            </a:pPr>
            <a:r>
              <a:rPr lang="ru-RU" sz="3600"/>
              <a:t>Такие волны называются </a:t>
            </a:r>
            <a:r>
              <a:rPr lang="ru-RU" sz="4000" b="1">
                <a:solidFill>
                  <a:srgbClr val="FF0066"/>
                </a:solidFill>
              </a:rPr>
              <a:t>когерентными.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ctr"/>
            <a:r>
              <a:rPr lang="ru-RU" sz="3800">
                <a:solidFill>
                  <a:srgbClr val="FF0066"/>
                </a:solidFill>
              </a:rPr>
              <a:t>Интерференция на мыльном пузыре</a:t>
            </a:r>
          </a:p>
        </p:txBody>
      </p:sp>
      <p:pic>
        <p:nvPicPr>
          <p:cNvPr id="68613" name="Picture 5" descr="Рисунок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7124" y="1935163"/>
            <a:ext cx="3469751" cy="4389437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291264" cy="936104"/>
          </a:xfrm>
        </p:spPr>
        <p:txBody>
          <a:bodyPr/>
          <a:lstStyle/>
          <a:p>
            <a:r>
              <a:rPr lang="ru-RU" sz="3800" dirty="0">
                <a:solidFill>
                  <a:srgbClr val="FF0066"/>
                </a:solidFill>
              </a:rPr>
              <a:t>Интерференция в тонких пленках</a:t>
            </a:r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0"/>
            <a:ext cx="4038600" cy="4495800"/>
          </a:xfrm>
        </p:spPr>
      </p:pic>
      <p:pic>
        <p:nvPicPr>
          <p:cNvPr id="64521" name="Picture 9" descr="interf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81200"/>
            <a:ext cx="4267200" cy="3219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15962"/>
          </a:xfrm>
        </p:spPr>
        <p:txBody>
          <a:bodyPr/>
          <a:lstStyle/>
          <a:p>
            <a:r>
              <a:rPr lang="ru-RU" sz="3400" b="1">
                <a:solidFill>
                  <a:srgbClr val="FF0066"/>
                </a:solidFill>
              </a:rPr>
              <a:t>Наблюдение колец Ньютона</a:t>
            </a:r>
            <a:r>
              <a:rPr lang="ru-RU" sz="3800"/>
              <a:t> </a:t>
            </a:r>
          </a:p>
        </p:txBody>
      </p:sp>
      <p:pic>
        <p:nvPicPr>
          <p:cNvPr id="57353" name="Picture 9" descr="Рисунок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00200"/>
            <a:ext cx="2889250" cy="4297363"/>
          </a:xfrm>
          <a:noFill/>
          <a:ln/>
        </p:spPr>
      </p:pic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914400"/>
            <a:ext cx="5257800" cy="5638800"/>
          </a:xfrm>
        </p:spPr>
        <p:txBody>
          <a:bodyPr>
            <a:normAutofit/>
          </a:bodyPr>
          <a:lstStyle/>
          <a:p>
            <a:endParaRPr lang="ru-RU" b="1"/>
          </a:p>
          <a:p>
            <a:r>
              <a:rPr lang="ru-RU" b="1"/>
              <a:t>Интерференция возникает при сложении волн, отразившихся от двух сторон воздушной прослойки.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   «Лучи» 1 и 2 – направления распространения волн; </a:t>
            </a:r>
          </a:p>
          <a:p>
            <a:pPr>
              <a:buFont typeface="Wingdings" pitchFamily="2" charset="2"/>
              <a:buNone/>
            </a:pPr>
            <a:r>
              <a:rPr lang="ru-RU" b="1"/>
              <a:t>    </a:t>
            </a:r>
            <a:r>
              <a:rPr lang="ru-RU" b="1" i="1"/>
              <a:t>h</a:t>
            </a:r>
            <a:r>
              <a:rPr lang="ru-RU" b="1"/>
              <a:t> – толщина воздушного зазора.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704088"/>
            <a:ext cx="8208912" cy="780696"/>
          </a:xfrm>
        </p:spPr>
        <p:txBody>
          <a:bodyPr/>
          <a:lstStyle/>
          <a:p>
            <a:r>
              <a:rPr lang="ru-RU" sz="3400" b="1" dirty="0">
                <a:solidFill>
                  <a:srgbClr val="FF0066"/>
                </a:solidFill>
              </a:rPr>
              <a:t>Наблюдение колец Ньютона</a:t>
            </a:r>
          </a:p>
        </p:txBody>
      </p:sp>
      <p:pic>
        <p:nvPicPr>
          <p:cNvPr id="59403" name="Picture 11" descr="Рисунок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76400"/>
            <a:ext cx="3962400" cy="4124325"/>
          </a:xfrm>
          <a:noFill/>
          <a:ln/>
        </p:spPr>
      </p:pic>
      <p:sp>
        <p:nvSpPr>
          <p:cNvPr id="59402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876800" y="1916832"/>
            <a:ext cx="4267200" cy="3733800"/>
          </a:xfrm>
        </p:spPr>
        <p:txBody>
          <a:bodyPr/>
          <a:lstStyle/>
          <a:p>
            <a:pPr marL="533400" indent="-533400" algn="ctr">
              <a:buFont typeface="Wingdings" pitchFamily="2" charset="2"/>
              <a:buNone/>
            </a:pPr>
            <a:r>
              <a:rPr lang="ru-RU" sz="3200"/>
              <a:t> </a:t>
            </a:r>
            <a:r>
              <a:rPr lang="ru-RU" sz="3600"/>
              <a:t>Кольца Ньютона в монохромати-ческом свете (зеленом и красном)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604448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66"/>
                </a:solidFill>
              </a:rPr>
              <a:t>               Дифракция света.</a:t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dirty="0" smtClean="0">
                <a:solidFill>
                  <a:srgbClr val="FF0066"/>
                </a:solidFill>
              </a:rPr>
              <a:t>               Опыт</a:t>
            </a:r>
            <a:r>
              <a:rPr lang="ru-RU" dirty="0" smtClean="0"/>
              <a:t> </a:t>
            </a:r>
            <a:r>
              <a:rPr lang="ru-RU" dirty="0">
                <a:solidFill>
                  <a:srgbClr val="FF0066"/>
                </a:solidFill>
              </a:rPr>
              <a:t>Томаса </a:t>
            </a:r>
            <a:r>
              <a:rPr lang="ru-RU" dirty="0" smtClean="0">
                <a:solidFill>
                  <a:srgbClr val="FF0066"/>
                </a:solidFill>
              </a:rPr>
              <a:t>Юнга.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69642" name="Rectangle 10"/>
          <p:cNvSpPr>
            <a:spLocks noGrp="1" noChangeArrowheads="1"/>
          </p:cNvSpPr>
          <p:nvPr>
            <p:ph sz="half" idx="1"/>
          </p:nvPr>
        </p:nvSpPr>
        <p:spPr>
          <a:xfrm>
            <a:off x="1143000" y="1828800"/>
            <a:ext cx="3124200" cy="4419600"/>
          </a:xfrm>
        </p:spPr>
        <p:txBody>
          <a:bodyPr/>
          <a:lstStyle/>
          <a:p>
            <a:endParaRPr lang="ru-RU" sz="2400"/>
          </a:p>
        </p:txBody>
      </p:sp>
      <p:pic>
        <p:nvPicPr>
          <p:cNvPr id="69640" name="Picture 8" descr="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2991733"/>
            <a:ext cx="3589777" cy="3173571"/>
          </a:xfrm>
          <a:noFill/>
          <a:ln/>
        </p:spPr>
      </p:pic>
      <p:pic>
        <p:nvPicPr>
          <p:cNvPr id="69643" name="Picture 11" descr="yo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3143250" cy="4476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300" dirty="0">
                <a:solidFill>
                  <a:srgbClr val="FF0066"/>
                </a:solidFill>
              </a:rPr>
              <a:t>Опыт Юнга по наблюдению </a:t>
            </a:r>
            <a:r>
              <a:rPr lang="ru-RU" sz="3300" dirty="0" smtClean="0">
                <a:solidFill>
                  <a:srgbClr val="FF0066"/>
                </a:solidFill>
              </a:rPr>
              <a:t>интерференции. </a:t>
            </a:r>
            <a:r>
              <a:rPr lang="ru-RU" sz="3300" dirty="0">
                <a:solidFill>
                  <a:srgbClr val="FF0066"/>
                </a:solidFill>
              </a:rPr>
              <a:t>света</a:t>
            </a:r>
          </a:p>
        </p:txBody>
      </p:sp>
      <p:sp>
        <p:nvSpPr>
          <p:cNvPr id="54281" name="Rectangle 9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620000" cy="4530725"/>
          </a:xfrm>
        </p:spPr>
        <p:txBody>
          <a:bodyPr/>
          <a:lstStyle/>
          <a:p>
            <a:endParaRPr lang="ru-RU"/>
          </a:p>
        </p:txBody>
      </p:sp>
      <p:pic>
        <p:nvPicPr>
          <p:cNvPr id="54280" name="Picture 8" descr="3-7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3058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Место проведения:</a:t>
            </a:r>
            <a:r>
              <a:rPr lang="ru-RU" dirty="0" smtClean="0"/>
              <a:t>  г.  Санкт- Петербург,  Выборгский район,  лицей №486,  11А класс  16.02.2013года. </a:t>
            </a:r>
          </a:p>
          <a:p>
            <a:r>
              <a:rPr lang="ru-RU" b="1" dirty="0" smtClean="0"/>
              <a:t>Тема: «Световые волны».</a:t>
            </a:r>
            <a:endParaRPr lang="ru-RU" dirty="0" smtClean="0"/>
          </a:p>
          <a:p>
            <a:r>
              <a:rPr lang="ru-RU" b="1" dirty="0" smtClean="0"/>
              <a:t>Тип</a:t>
            </a:r>
            <a:r>
              <a:rPr lang="ru-RU" dirty="0" smtClean="0"/>
              <a:t>: урок закрепления знаний изученного материала.  </a:t>
            </a:r>
          </a:p>
          <a:p>
            <a:r>
              <a:rPr lang="ru-RU" b="1" dirty="0" smtClean="0"/>
              <a:t>Вид:</a:t>
            </a:r>
            <a:r>
              <a:rPr lang="ru-RU" dirty="0" smtClean="0"/>
              <a:t>  исследовательский урок. </a:t>
            </a:r>
          </a:p>
          <a:p>
            <a:r>
              <a:rPr lang="ru-RU" b="1" dirty="0" smtClean="0"/>
              <a:t>Цели: </a:t>
            </a:r>
            <a:endParaRPr lang="ru-RU" dirty="0" smtClean="0"/>
          </a:p>
          <a:p>
            <a:r>
              <a:rPr lang="ru-RU" dirty="0" smtClean="0"/>
              <a:t>- систематизация и обобщение ранее полученных знаний по данной теме. </a:t>
            </a:r>
          </a:p>
          <a:p>
            <a:r>
              <a:rPr lang="ru-RU" dirty="0" smtClean="0"/>
              <a:t>- заинтересовать учащихся исследовательской деятельностью; </a:t>
            </a:r>
          </a:p>
          <a:p>
            <a:r>
              <a:rPr lang="ru-RU" dirty="0" smtClean="0"/>
              <a:t>- развивать логическое мышление и умение анализировать полученные  результаты исследований;  </a:t>
            </a:r>
          </a:p>
          <a:p>
            <a:r>
              <a:rPr lang="ru-RU" dirty="0" smtClean="0"/>
              <a:t>-научиться применять полученные знания на практике и в быту; </a:t>
            </a:r>
          </a:p>
          <a:p>
            <a:r>
              <a:rPr lang="ru-RU" dirty="0" smtClean="0"/>
              <a:t>-воспитывать чувство коллективизма, взаимопомощи, умение работать в  подгруппе.  </a:t>
            </a:r>
          </a:p>
          <a:p>
            <a:r>
              <a:rPr lang="ru-RU" b="1" dirty="0" smtClean="0"/>
              <a:t>Ход  урока: </a:t>
            </a:r>
            <a:endParaRPr lang="ru-RU" dirty="0" smtClean="0"/>
          </a:p>
          <a:p>
            <a:r>
              <a:rPr lang="ru-RU" b="1" dirty="0" smtClean="0"/>
              <a:t>1</a:t>
            </a:r>
            <a:r>
              <a:rPr lang="ru-RU" dirty="0" smtClean="0"/>
              <a:t>.-Вступительное слово учителя. </a:t>
            </a:r>
          </a:p>
          <a:p>
            <a:r>
              <a:rPr lang="ru-RU" dirty="0" smtClean="0"/>
              <a:t>    - Фронтальная беседа учителя  с учениками по вышеуказанной теме.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91264" cy="852704"/>
          </a:xfrm>
        </p:spPr>
        <p:txBody>
          <a:bodyPr/>
          <a:lstStyle/>
          <a:p>
            <a:r>
              <a:rPr lang="ru-RU" sz="4000" dirty="0">
                <a:solidFill>
                  <a:srgbClr val="0000FF"/>
                </a:solidFill>
              </a:rPr>
              <a:t>Дифракция света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099" name="Picture 3" descr="дифр свет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770063"/>
            <a:ext cx="3376613" cy="4144962"/>
          </a:xfrm>
          <a:noFill/>
          <a:ln>
            <a:solidFill>
              <a:schemeClr val="hlink"/>
            </a:solidFill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356100" y="1557338"/>
            <a:ext cx="3887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140200" y="1628775"/>
            <a:ext cx="4535488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3300"/>
                </a:solidFill>
              </a:rPr>
              <a:t>Отклонение от прямолинейного распространения волн, </a:t>
            </a:r>
            <a:r>
              <a:rPr lang="ru-RU" dirty="0" err="1">
                <a:solidFill>
                  <a:srgbClr val="003300"/>
                </a:solidFill>
              </a:rPr>
              <a:t>огибание</a:t>
            </a:r>
            <a:r>
              <a:rPr lang="ru-RU" dirty="0">
                <a:solidFill>
                  <a:srgbClr val="003300"/>
                </a:solidFill>
              </a:rPr>
              <a:t> волнами препятствий называется </a:t>
            </a:r>
            <a:r>
              <a:rPr lang="ru-RU" dirty="0">
                <a:solidFill>
                  <a:srgbClr val="FF3300"/>
                </a:solidFill>
              </a:rPr>
              <a:t>дифракцией</a:t>
            </a:r>
            <a:r>
              <a:rPr lang="ru-RU" dirty="0">
                <a:solidFill>
                  <a:srgbClr val="0033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rgbClr val="003300"/>
                </a:solidFill>
              </a:rPr>
              <a:t> Волны отклоняются от прямолинейного распространения на заметные углы только на препятствиях, размеры которых сравнимы с длиной волны, а длина световых волн мала, поэтому дифракцию света наблюдать нелегко.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Принцип Гюйгенса – Френеля</a:t>
            </a:r>
            <a:r>
              <a:rPr lang="ru-RU" dirty="0">
                <a:solidFill>
                  <a:srgbClr val="003300"/>
                </a:solidFill>
              </a:rPr>
              <a:t>: «Волновая поверхность в любой момент времени представляет собой не просто огибающую вторичных волн, а результат их интерференции»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264" cy="922114"/>
          </a:xfrm>
        </p:spPr>
        <p:txBody>
          <a:bodyPr/>
          <a:lstStyle/>
          <a:p>
            <a:r>
              <a:rPr lang="ru-RU" dirty="0"/>
              <a:t>Дифракционная решетка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3600" b="1"/>
          </a:p>
          <a:p>
            <a:pPr lvl="1">
              <a:buFontTx/>
              <a:buNone/>
            </a:pPr>
            <a:endParaRPr lang="en-US">
              <a:solidFill>
                <a:schemeClr val="tx2"/>
              </a:solidFill>
            </a:endParaRPr>
          </a:p>
        </p:txBody>
      </p:sp>
      <p:pic>
        <p:nvPicPr>
          <p:cNvPr id="5124" name="Picture 4" descr="дифр решет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268413"/>
            <a:ext cx="2735263" cy="2135187"/>
          </a:xfrm>
          <a:noFill/>
          <a:ln/>
        </p:spPr>
      </p:pic>
      <p:pic>
        <p:nvPicPr>
          <p:cNvPr id="5127" name="Picture 7" descr="опыт юнг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487738"/>
            <a:ext cx="4392613" cy="3216275"/>
          </a:xfrm>
          <a:noFill/>
          <a:ln>
            <a:solidFill>
              <a:schemeClr val="hlink"/>
            </a:solidFill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148263" y="148431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859338" y="1700213"/>
            <a:ext cx="3816350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Дифракционная решетка</a:t>
            </a:r>
            <a:r>
              <a:rPr lang="ru-RU"/>
              <a:t> </a:t>
            </a:r>
            <a:r>
              <a:rPr lang="ru-RU">
                <a:solidFill>
                  <a:srgbClr val="003300"/>
                </a:solidFill>
              </a:rPr>
              <a:t>– это совокупность большого числа очень узких щелей, разделенных непрозрачными промежутками</a:t>
            </a:r>
            <a:r>
              <a:rPr lang="ru-RU"/>
              <a:t>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/>
              <a:t> – ширина прозрачных щелей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b-</a:t>
            </a:r>
            <a:r>
              <a:rPr lang="en-US"/>
              <a:t> </a:t>
            </a:r>
            <a:r>
              <a:rPr lang="ru-RU"/>
              <a:t>ширина непрозрачных промежутков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d</a:t>
            </a:r>
            <a:r>
              <a:rPr lang="en-US"/>
              <a:t> </a:t>
            </a:r>
            <a:r>
              <a:rPr lang="en-US">
                <a:solidFill>
                  <a:srgbClr val="FF3300"/>
                </a:solidFill>
              </a:rPr>
              <a:t>=</a:t>
            </a:r>
            <a:r>
              <a:rPr lang="en-US"/>
              <a:t> </a:t>
            </a:r>
            <a:r>
              <a:rPr lang="en-US">
                <a:solidFill>
                  <a:srgbClr val="FF3300"/>
                </a:solidFill>
              </a:rPr>
              <a:t>a + b</a:t>
            </a:r>
            <a:r>
              <a:rPr lang="ru-RU"/>
              <a:t>;</a:t>
            </a:r>
            <a:r>
              <a:rPr lang="en-US"/>
              <a:t> </a:t>
            </a:r>
            <a:r>
              <a:rPr lang="ru-RU"/>
              <a:t>где  </a:t>
            </a:r>
            <a:r>
              <a:rPr lang="en-US"/>
              <a:t>d -  </a:t>
            </a:r>
            <a:r>
              <a:rPr lang="ru-RU"/>
              <a:t>период решетки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d sin</a:t>
            </a:r>
            <a:r>
              <a:rPr lang="el-GR">
                <a:solidFill>
                  <a:srgbClr val="FF3300"/>
                </a:solidFill>
                <a:cs typeface="Arial" charset="0"/>
              </a:rPr>
              <a:t>α</a:t>
            </a:r>
            <a:r>
              <a:rPr lang="en-US">
                <a:solidFill>
                  <a:srgbClr val="FF3300"/>
                </a:solidFill>
                <a:cs typeface="Arial" charset="0"/>
              </a:rPr>
              <a:t> = k </a:t>
            </a:r>
            <a:r>
              <a:rPr lang="el-GR">
                <a:solidFill>
                  <a:srgbClr val="FF3300"/>
                </a:solidFill>
                <a:cs typeface="Arial" charset="0"/>
              </a:rPr>
              <a:t>λ</a:t>
            </a:r>
            <a:r>
              <a:rPr lang="ru-RU">
                <a:cs typeface="Arial" charset="0"/>
              </a:rPr>
              <a:t>, где </a:t>
            </a:r>
            <a:r>
              <a:rPr lang="ru-RU">
                <a:solidFill>
                  <a:srgbClr val="FF3300"/>
                </a:solidFill>
                <a:cs typeface="Arial" charset="0"/>
              </a:rPr>
              <a:t>к = 0,1,2,…</a:t>
            </a:r>
          </a:p>
          <a:p>
            <a:pPr>
              <a:spcBef>
                <a:spcPct val="50000"/>
              </a:spcBef>
            </a:pPr>
            <a:r>
              <a:rPr lang="ru-RU">
                <a:cs typeface="Arial" charset="0"/>
              </a:rPr>
              <a:t>С помощью дифракционной решетки можно проводить очень точные измерения длины волны</a:t>
            </a:r>
            <a:endParaRPr lang="el-GR"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91264" cy="864096"/>
          </a:xfrm>
        </p:spPr>
        <p:txBody>
          <a:bodyPr>
            <a:normAutofit/>
          </a:bodyPr>
          <a:lstStyle/>
          <a:p>
            <a:r>
              <a:rPr lang="ru-RU" sz="4000" dirty="0" err="1"/>
              <a:t>Поперечность</a:t>
            </a:r>
            <a:r>
              <a:rPr lang="ru-RU" sz="4000" dirty="0"/>
              <a:t> световых волн</a:t>
            </a:r>
          </a:p>
        </p:txBody>
      </p:sp>
      <p:pic>
        <p:nvPicPr>
          <p:cNvPr id="6147" name="Picture 3" descr="слож поляр вол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77072"/>
            <a:ext cx="4038600" cy="2446320"/>
          </a:xfrm>
          <a:noFill/>
          <a:ln>
            <a:solidFill>
              <a:schemeClr val="hlink"/>
            </a:solidFill>
          </a:ln>
        </p:spPr>
      </p:pic>
      <p:pic>
        <p:nvPicPr>
          <p:cNvPr id="6150" name="Picture 6" descr="поляриз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341438"/>
            <a:ext cx="4464050" cy="2087562"/>
          </a:xfrm>
          <a:noFill/>
          <a:ln>
            <a:solidFill>
              <a:schemeClr val="hlink"/>
            </a:solidFill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580063" y="1557338"/>
            <a:ext cx="3384550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3300"/>
                </a:solidFill>
              </a:rPr>
              <a:t>В падающем от обычного источника пучке волн присутствуют колебания всевозможных направлений, перпендикулярных направлению распространения волн.</a:t>
            </a:r>
          </a:p>
          <a:p>
            <a:pPr>
              <a:spcBef>
                <a:spcPct val="50000"/>
              </a:spcBef>
            </a:pPr>
            <a:endParaRPr lang="ru-RU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3300"/>
                </a:solidFill>
              </a:rPr>
              <a:t>Световая волна с колебаниями по всем направлениям, перпендикулярным направлению распространения, называется </a:t>
            </a:r>
            <a:r>
              <a:rPr lang="ru-RU">
                <a:solidFill>
                  <a:srgbClr val="FF3300"/>
                </a:solidFill>
              </a:rPr>
              <a:t>естественной.</a:t>
            </a:r>
          </a:p>
          <a:p>
            <a:pPr>
              <a:spcBef>
                <a:spcPct val="50000"/>
              </a:spcBef>
            </a:pPr>
            <a:endParaRPr lang="ru-RU">
              <a:solidFill>
                <a:srgbClr val="0033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156325" y="3860800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/>
          <a:lstStyle/>
          <a:p>
            <a:r>
              <a:rPr lang="ru-RU" sz="4000" dirty="0"/>
              <a:t>ПОЛЯРИЗАЦИЯ СВЕТА</a:t>
            </a:r>
          </a:p>
        </p:txBody>
      </p:sp>
      <p:pic>
        <p:nvPicPr>
          <p:cNvPr id="7171" name="Picture 3" descr="поляроид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149080"/>
            <a:ext cx="4032448" cy="2088231"/>
          </a:xfrm>
          <a:noFill/>
          <a:ln>
            <a:solidFill>
              <a:schemeClr val="hlink"/>
            </a:solidFill>
          </a:ln>
        </p:spPr>
      </p:pic>
      <p:pic>
        <p:nvPicPr>
          <p:cNvPr id="7172" name="Picture 4" descr="попер волна в шнуре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9" y="1124745"/>
            <a:ext cx="5040634" cy="2448272"/>
          </a:xfrm>
          <a:noFill/>
          <a:ln>
            <a:solidFill>
              <a:schemeClr val="hlink"/>
            </a:solidFill>
          </a:ln>
        </p:spPr>
      </p:pic>
      <p:pic>
        <p:nvPicPr>
          <p:cNvPr id="7176" name="Picture 8" descr="закон малюс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4800600" y="4149080"/>
            <a:ext cx="3733800" cy="2088232"/>
          </a:xfrm>
          <a:noFill/>
          <a:ln>
            <a:solidFill>
              <a:schemeClr val="hlink"/>
            </a:solidFill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5288" y="4581525"/>
            <a:ext cx="842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867400" y="1557338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868144" y="764705"/>
            <a:ext cx="3025031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3300"/>
                </a:solidFill>
              </a:rPr>
              <a:t>Кристалл турмалина обладает способностью пропускать световые волны с колебаниями, лежащими в одной определенной плоскости (</a:t>
            </a:r>
            <a:r>
              <a:rPr lang="ru-RU" dirty="0">
                <a:solidFill>
                  <a:srgbClr val="FF3300"/>
                </a:solidFill>
              </a:rPr>
              <a:t>поляризованный свет</a:t>
            </a:r>
            <a:r>
              <a:rPr lang="ru-RU" dirty="0">
                <a:solidFill>
                  <a:srgbClr val="003300"/>
                </a:solidFill>
              </a:rPr>
              <a:t>), следовательно он преобразует естественный свет в </a:t>
            </a:r>
            <a:r>
              <a:rPr lang="ru-RU" dirty="0" err="1" smtClean="0">
                <a:solidFill>
                  <a:srgbClr val="003300"/>
                </a:solidFill>
              </a:rPr>
              <a:t>плоскополяризованный</a:t>
            </a:r>
            <a:r>
              <a:rPr lang="ru-RU" dirty="0" smtClean="0">
                <a:solidFill>
                  <a:srgbClr val="003300"/>
                </a:solidFill>
              </a:rPr>
              <a:t>.</a:t>
            </a:r>
            <a:endParaRPr lang="ru-RU" dirty="0">
              <a:solidFill>
                <a:srgbClr val="003300"/>
              </a:solidFill>
            </a:endParaRPr>
          </a:p>
          <a:p>
            <a:endParaRPr lang="ru-RU" dirty="0">
              <a:solidFill>
                <a:srgbClr val="003300"/>
              </a:solidFill>
            </a:endParaRPr>
          </a:p>
          <a:p>
            <a:endParaRPr lang="ru-RU" dirty="0"/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19256" cy="936104"/>
          </a:xfrm>
        </p:spPr>
        <p:txBody>
          <a:bodyPr/>
          <a:lstStyle/>
          <a:p>
            <a:r>
              <a:rPr lang="ru-RU" sz="4000" dirty="0"/>
              <a:t>ЭЛЕКТРОМАГНИТНАЯ ТЕОРИЯ СВЕТА</a:t>
            </a:r>
          </a:p>
        </p:txBody>
      </p:sp>
      <p:pic>
        <p:nvPicPr>
          <p:cNvPr id="8198" name="Picture 6" descr="DSC0167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012950"/>
            <a:ext cx="4114800" cy="3633788"/>
          </a:xfrm>
        </p:spPr>
      </p:pic>
      <p:graphicFrame>
        <p:nvGraphicFramePr>
          <p:cNvPr id="8207" name="Object 15"/>
          <p:cNvGraphicFramePr>
            <a:graphicFrameLocks noChangeAspect="1"/>
          </p:cNvGraphicFramePr>
          <p:nvPr>
            <p:ph sz="half" idx="2"/>
          </p:nvPr>
        </p:nvGraphicFramePr>
        <p:xfrm>
          <a:off x="6210300" y="4037013"/>
          <a:ext cx="914400" cy="203200"/>
        </p:xfrm>
        <a:graphic>
          <a:graphicData uri="http://schemas.openxmlformats.org/presentationml/2006/ole">
            <p:oleObj spid="_x0000_s1026" name="Формула" r:id="rId4" imgW="914400" imgH="203040" progId="Equation.3">
              <p:embed/>
            </p:oleObj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788024" y="1556792"/>
            <a:ext cx="41052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3300"/>
                </a:solidFill>
              </a:rPr>
              <a:t>В </a:t>
            </a:r>
            <a:r>
              <a:rPr lang="en-US">
                <a:solidFill>
                  <a:srgbClr val="003300"/>
                </a:solidFill>
              </a:rPr>
              <a:t>XIX</a:t>
            </a:r>
            <a:r>
              <a:rPr lang="ru-RU">
                <a:solidFill>
                  <a:srgbClr val="003300"/>
                </a:solidFill>
              </a:rPr>
              <a:t> в. было установлено, что световые волны возбуждаются движущимися в атомах заряженными частицами.</a:t>
            </a:r>
          </a:p>
          <a:p>
            <a:pPr>
              <a:spcBef>
                <a:spcPct val="50000"/>
              </a:spcBef>
            </a:pPr>
            <a:endParaRPr lang="ru-RU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0000FF"/>
                </a:solidFill>
                <a:cs typeface="Arial" charset="0"/>
              </a:rPr>
              <a:t>Свет – поперечная волна</a:t>
            </a:r>
            <a:endParaRPr lang="en-US" sz="2000">
              <a:solidFill>
                <a:srgbClr val="0000FF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endParaRPr lang="ru-RU" sz="2000">
              <a:solidFill>
                <a:srgbClr val="0000FF"/>
              </a:solidFill>
            </a:endParaRPr>
          </a:p>
        </p:txBody>
      </p:sp>
      <p:pic>
        <p:nvPicPr>
          <p:cNvPr id="8210" name="Picture 18" descr="Polariz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824413"/>
            <a:ext cx="2016125" cy="15065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gray">
          <a:xfrm>
            <a:off x="1692275" y="2565400"/>
            <a:ext cx="56388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спасибо за работу!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247775" y="4865170"/>
            <a:ext cx="6648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	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ispersion_pr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0000FF"/>
                </a:solidFill>
              </a:rPr>
              <a:t>Дисперсия света</a:t>
            </a:r>
            <a:br>
              <a:rPr lang="ru-RU" sz="4000" b="1">
                <a:solidFill>
                  <a:srgbClr val="0000FF"/>
                </a:solidFill>
              </a:rPr>
            </a:br>
            <a:endParaRPr lang="ru-RU" sz="4000" b="1">
              <a:solidFill>
                <a:srgbClr val="0000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195736" y="1412776"/>
            <a:ext cx="4896544" cy="4602262"/>
          </a:xfrm>
        </p:spPr>
        <p:txBody>
          <a:bodyPr/>
          <a:lstStyle/>
          <a:p>
            <a:r>
              <a:rPr lang="ru-RU" sz="2800" dirty="0" smtClean="0"/>
              <a:t>).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66124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Проходя сквозь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призму, луч солнечного света не только преломляется, но и разлагается на различные цвета.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356409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697195"/>
            <a:ext cx="8229600" cy="5014348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prism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857500" y="1027906"/>
            <a:ext cx="3429000" cy="4352925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305800" cy="1143000"/>
          </a:xfrm>
        </p:spPr>
        <p:txBody>
          <a:bodyPr/>
          <a:lstStyle/>
          <a:p>
            <a:r>
              <a:rPr lang="ru-RU" sz="3300" b="1" dirty="0" smtClean="0">
                <a:solidFill>
                  <a:srgbClr val="FF0066"/>
                </a:solidFill>
              </a:rPr>
              <a:t>                       Интерференция волн.     </a:t>
            </a:r>
            <a:endParaRPr lang="ru-RU" sz="3300" b="1" dirty="0">
              <a:solidFill>
                <a:srgbClr val="FF0066"/>
              </a:solidFill>
            </a:endParaRPr>
          </a:p>
        </p:txBody>
      </p:sp>
      <p:pic>
        <p:nvPicPr>
          <p:cNvPr id="16391" name="Picture 7" descr="фото | Mane | дифракция и интерференция механических волн в условиях оптической поляризаци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685800" y="1447800"/>
            <a:ext cx="7772400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400" b="1" dirty="0">
                <a:solidFill>
                  <a:srgbClr val="FF0066"/>
                </a:solidFill>
              </a:rPr>
              <a:t>Что </a:t>
            </a:r>
            <a:r>
              <a:rPr lang="ru-RU" sz="3400" b="1" dirty="0" smtClean="0">
                <a:solidFill>
                  <a:srgbClr val="FF0066"/>
                </a:solidFill>
              </a:rPr>
              <a:t>же получится </a:t>
            </a:r>
            <a:r>
              <a:rPr lang="ru-RU" sz="3400" b="1" dirty="0">
                <a:solidFill>
                  <a:srgbClr val="FF0066"/>
                </a:solidFill>
              </a:rPr>
              <a:t/>
            </a:r>
            <a:br>
              <a:rPr lang="ru-RU" sz="3400" b="1" dirty="0">
                <a:solidFill>
                  <a:srgbClr val="FF0066"/>
                </a:solidFill>
              </a:rPr>
            </a:br>
            <a:r>
              <a:rPr lang="ru-RU" sz="3400" b="1" dirty="0">
                <a:solidFill>
                  <a:srgbClr val="FF0066"/>
                </a:solidFill>
              </a:rPr>
              <a:t>в результате сложения волн?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772400" cy="3810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3600" b="1"/>
          </a:p>
          <a:p>
            <a:pPr algn="ctr">
              <a:buFont typeface="Wingdings" pitchFamily="2" charset="2"/>
              <a:buNone/>
            </a:pPr>
            <a:r>
              <a:rPr lang="ru-RU" sz="3600" b="1"/>
              <a:t>Результат сложения </a:t>
            </a:r>
          </a:p>
          <a:p>
            <a:pPr algn="ctr">
              <a:buFont typeface="Wingdings" pitchFamily="2" charset="2"/>
              <a:buNone/>
            </a:pPr>
            <a:r>
              <a:rPr lang="ru-RU" sz="3600" b="1"/>
              <a:t>зависит от разности фаз складывающихся колебаний</a:t>
            </a:r>
            <a:r>
              <a:rPr lang="ru-RU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/>
              <a:t>(т.е. от того, в какой фазе приходит каждая волна в точку сложения)</a:t>
            </a:r>
          </a:p>
          <a:p>
            <a:pPr>
              <a:buFont typeface="Wingdings" pitchFamily="2" charset="2"/>
              <a:buNone/>
            </a:pPr>
            <a:endParaRPr lang="ru-RU"/>
          </a:p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566</Words>
  <Application>Microsoft Office PowerPoint</Application>
  <PresentationFormat>Экран (4:3)</PresentationFormat>
  <Paragraphs>80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Поток</vt:lpstr>
      <vt:lpstr>Формула</vt:lpstr>
      <vt:lpstr>Открытый урок на тему: «Световые волны».   11 класс.</vt:lpstr>
      <vt:lpstr>Цели и задачи урока:</vt:lpstr>
      <vt:lpstr>Дисперсия света </vt:lpstr>
      <vt:lpstr>Слайд 4</vt:lpstr>
      <vt:lpstr>Слайд 5</vt:lpstr>
      <vt:lpstr>Слайд 6</vt:lpstr>
      <vt:lpstr>Слайд 7</vt:lpstr>
      <vt:lpstr>                       Интерференция волн.     </vt:lpstr>
      <vt:lpstr>Что же получится  в результате сложения волн?</vt:lpstr>
      <vt:lpstr>Условие максимума </vt:lpstr>
      <vt:lpstr>                                Условие минимума.</vt:lpstr>
      <vt:lpstr>Как называется это явление?</vt:lpstr>
      <vt:lpstr>Условия получения четкой интерференционной картины:</vt:lpstr>
      <vt:lpstr>Интерференция на мыльном пузыре</vt:lpstr>
      <vt:lpstr>Интерференция в тонких пленках</vt:lpstr>
      <vt:lpstr>Наблюдение колец Ньютона </vt:lpstr>
      <vt:lpstr>Наблюдение колец Ньютона</vt:lpstr>
      <vt:lpstr>               Дифракция света.                Опыт Томаса Юнга.</vt:lpstr>
      <vt:lpstr>Опыт Юнга по наблюдению интерференции. света</vt:lpstr>
      <vt:lpstr>Дифракция света</vt:lpstr>
      <vt:lpstr>Дифракционная решетка</vt:lpstr>
      <vt:lpstr>Поперечность световых волн</vt:lpstr>
      <vt:lpstr>ПОЛЯРИЗАЦИЯ СВЕТА</vt:lpstr>
      <vt:lpstr>ЭЛЕКТРОМАГНИТНАЯ ТЕОРИЯ СВЕТА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на тему: «Световые волны». 11 класс.</dc:title>
  <dc:creator>Татьяна</dc:creator>
  <cp:lastModifiedBy>Татьяна</cp:lastModifiedBy>
  <cp:revision>46</cp:revision>
  <dcterms:created xsi:type="dcterms:W3CDTF">2013-02-10T16:02:15Z</dcterms:created>
  <dcterms:modified xsi:type="dcterms:W3CDTF">2013-02-15T20:32:57Z</dcterms:modified>
</cp:coreProperties>
</file>